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370" r:id="rId4"/>
    <p:sldId id="505" r:id="rId6"/>
    <p:sldId id="500" r:id="rId7"/>
    <p:sldId id="818" r:id="rId8"/>
    <p:sldId id="1608" r:id="rId9"/>
    <p:sldId id="509" r:id="rId10"/>
    <p:sldId id="1414" r:id="rId11"/>
    <p:sldId id="1284" r:id="rId12"/>
    <p:sldId id="1481" r:id="rId13"/>
    <p:sldId id="1681" r:id="rId14"/>
    <p:sldId id="1682" r:id="rId15"/>
    <p:sldId id="1222" r:id="rId16"/>
    <p:sldId id="1480" r:id="rId17"/>
    <p:sldId id="1673" r:id="rId18"/>
    <p:sldId id="1646" r:id="rId19"/>
    <p:sldId id="800" r:id="rId20"/>
    <p:sldId id="372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2" userDrawn="1">
          <p15:clr>
            <a:srgbClr val="A4A3A4"/>
          </p15:clr>
        </p15:guide>
        <p15:guide id="2" pos="360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24F3"/>
    <a:srgbClr val="6096E6"/>
    <a:srgbClr val="FFFFFF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92"/>
        <p:guide pos="360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45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江苏新能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6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7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17.png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3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20.png"/><Relationship Id="rId1" Type="http://schemas.openxmlformats.org/officeDocument/2006/relationships/tags" Target="../tags/tag135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37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39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2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4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29.png"/><Relationship Id="rId1" Type="http://schemas.openxmlformats.org/officeDocument/2006/relationships/tags" Target="../tags/tag1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image" Target="../media/image15.png"/><Relationship Id="rId2" Type="http://schemas.openxmlformats.org/officeDocument/2006/relationships/tags" Target="../tags/tag122.xml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29.xml"/><Relationship Id="rId10" Type="http://schemas.openxmlformats.org/officeDocument/2006/relationships/image" Target="../media/image16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07515" y="134048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超跌有超跌  中线选股</a:t>
            </a:r>
            <a:endParaRPr lang="zh-CN" sz="32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2024 .09.18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671570" y="25400"/>
            <a:ext cx="5402580" cy="845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紫旗回档选股</a:t>
            </a:r>
            <a:endParaRPr kumimoji="0" lang="zh-CN" sz="40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715" y="1025525"/>
            <a:ext cx="8735695" cy="4991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5056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演示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" y="1118870"/>
            <a:ext cx="7487285" cy="490601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7603"/>
          <a:stretch>
            <a:fillRect/>
          </a:stretch>
        </p:blipFill>
        <p:spPr>
          <a:xfrm>
            <a:off x="8164830" y="1118235"/>
            <a:ext cx="3634105" cy="490664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操作策略</a:t>
            </a:r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《好股研选》栏目回顾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9125" y="1784350"/>
            <a:ext cx="416496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《隐形冠军》信创产业链迈入高速发展期，这家民企品牌龙头持续推进国产替代，公司单季净利润创阶段新高，股价黄金三角成功突破，中短期多头信号</a:t>
            </a:r>
            <a:endParaRPr lang="zh-CN" altLang="en-US" sz="1600">
              <a:sym typeface="+mn-ea"/>
            </a:endParaRPr>
          </a:p>
          <a:p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https://neican.n8n8.cn/details/strategy/3041</a:t>
            </a:r>
            <a:endParaRPr lang="zh-CN" altLang="en-US" sz="160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615" y="1161415"/>
            <a:ext cx="5857875" cy="41865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884920" y="5429250"/>
            <a:ext cx="2511425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65" y="1042035"/>
            <a:ext cx="7778750" cy="47745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635" y="4385310"/>
            <a:ext cx="1031875" cy="10439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745" y="1042035"/>
            <a:ext cx="2905125" cy="416496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椭圆 7"/>
          <p:cNvSpPr/>
          <p:nvPr/>
        </p:nvSpPr>
        <p:spPr>
          <a:xfrm>
            <a:off x="2223135" y="315531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5795010" y="1951990"/>
            <a:ext cx="744855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下箭头 14"/>
          <p:cNvSpPr/>
          <p:nvPr/>
        </p:nvSpPr>
        <p:spPr>
          <a:xfrm rot="1320000">
            <a:off x="2693670" y="2756535"/>
            <a:ext cx="179705" cy="4533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2265" y="33655"/>
            <a:ext cx="5057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盘中《跟庄擒牛》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345" y="1274445"/>
            <a:ext cx="3615690" cy="422529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14350" y="1047750"/>
            <a:ext cx="748347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、入选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四线开花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主力增仓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或二者同时符合的个股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、从中优选日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图符合《跟庄擒牛战法》的个股，结合当天行情低吸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97825" y="5499735"/>
            <a:ext cx="39935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【脱水战法】L2跟庄擒牛战法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https://neican.n8n8.cn/details/strategy/2469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944370"/>
            <a:ext cx="7072630" cy="3978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020" y="4558665"/>
            <a:ext cx="1153795" cy="11487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46595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43825" y="6035358"/>
            <a:ext cx="5080000" cy="635000"/>
          </a:xfrm>
          <a:prstGeom prst="rect">
            <a:avLst/>
          </a:prstGeom>
        </p:spPr>
        <p:txBody>
          <a:bodyPr/>
          <a:p>
            <a:endParaRPr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95" y="927100"/>
            <a:ext cx="4519930" cy="25019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710" y="1019810"/>
            <a:ext cx="4555490" cy="4029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917690" y="2627630"/>
            <a:ext cx="12865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rgbClr val="F324F3"/>
                </a:solidFill>
                <a:sym typeface="+mn-ea"/>
              </a:rPr>
              <a:t>业绩真空期</a:t>
            </a:r>
            <a:endParaRPr lang="zh-CN" altLang="en-US" sz="1400">
              <a:solidFill>
                <a:srgbClr val="F324F3"/>
              </a:solidFill>
              <a:sym typeface="+mn-ea"/>
            </a:endParaRPr>
          </a:p>
          <a:p>
            <a:r>
              <a:rPr lang="zh-CN" altLang="en-US" sz="1400">
                <a:solidFill>
                  <a:srgbClr val="F324F3"/>
                </a:solidFill>
                <a:sym typeface="+mn-ea"/>
              </a:rPr>
              <a:t>题材轮动活跃</a:t>
            </a:r>
            <a:endParaRPr lang="zh-CN" altLang="en-US" sz="1400">
              <a:solidFill>
                <a:srgbClr val="F324F3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90" y="3155950"/>
            <a:ext cx="5956300" cy="287972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765300" y="5081905"/>
            <a:ext cx="29413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rgbClr val="F324F3"/>
                </a:solidFill>
              </a:rPr>
              <a:t>下行趋势寻底，等量破局静待拐点</a:t>
            </a:r>
            <a:endParaRPr lang="zh-CN" altLang="en-US" sz="1400">
              <a:solidFill>
                <a:srgbClr val="F324F3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72025" y="0"/>
            <a:ext cx="2892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本周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0590" y="1122680"/>
            <a:ext cx="10316210" cy="90297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大盘：</a:t>
            </a:r>
            <a:r>
              <a:rPr lang="zh-CN" altLang="en-US" sz="1600">
                <a:sym typeface="+mn-ea"/>
              </a:rPr>
              <a:t>9月第一周市场走势让人失望，又缩量至5400。第二周（本周）</a:t>
            </a:r>
            <a:r>
              <a:rPr lang="zh-CN" altLang="en-US" sz="1600">
                <a:sym typeface="+mn-ea"/>
              </a:rPr>
              <a:t>华为大会进行时，</a:t>
            </a:r>
            <a:r>
              <a:rPr lang="zh-CN" altLang="en-US" sz="1600">
                <a:sym typeface="+mn-ea"/>
              </a:rPr>
              <a:t>中秋假期在即，美联储节后（</a:t>
            </a:r>
            <a:r>
              <a:rPr lang="en-US" altLang="zh-CN" sz="1600">
                <a:sym typeface="+mn-ea"/>
              </a:rPr>
              <a:t>17-18</a:t>
            </a:r>
            <a:r>
              <a:rPr lang="zh-CN" altLang="en-US" sz="1600">
                <a:sym typeface="+mn-ea"/>
              </a:rPr>
              <a:t>）降息靴子落地，市场依然是底部题材轮动格局，进取者紧跟资金做博弈，稳健者优选底部启动优质个股分批建仓。</a:t>
            </a:r>
            <a:endParaRPr lang="zh-CN" altLang="en-US" sz="16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0590" y="2503805"/>
            <a:ext cx="10316210" cy="3145155"/>
          </a:xfrm>
          <a:prstGeom prst="rect">
            <a:avLst/>
          </a:prstGeom>
          <a:ln w="635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sym typeface="+mn-ea"/>
              </a:rPr>
              <a:t>策略：</a:t>
            </a:r>
            <a:r>
              <a:rPr lang="zh-CN" altLang="en-US" sz="1600">
                <a:sym typeface="+mn-ea"/>
              </a:rPr>
              <a:t>磨底过程，静待拐点，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中线布局</a:t>
            </a:r>
            <a:r>
              <a:rPr lang="zh-CN" altLang="en-US" sz="1600">
                <a:sym typeface="+mn-ea"/>
              </a:rPr>
              <a:t>或短线紧跟资金做博弈</a:t>
            </a:r>
            <a:endParaRPr lang="zh-CN" altLang="en-US" sz="16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20385" y="3232150"/>
            <a:ext cx="5547360" cy="222123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短线进取者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①短线王</a:t>
            </a:r>
            <a:r>
              <a:rPr lang="en-US" altLang="zh-CN" sz="1400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智能盯盘：涨停复制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②机构版</a:t>
            </a:r>
            <a:r>
              <a:rPr lang="en-US" altLang="zh-CN" sz="1400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短打平台：大额连买、四线开花、紫旗回档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③主题猎手</a:t>
            </a:r>
            <a:r>
              <a:rPr lang="en-US" altLang="zh-CN" sz="1400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涨停棱镜：风口题材首次回档、爆量回档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短线选股：</a:t>
            </a: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endParaRPr lang="zh-CN" altLang="en-US" sz="1400"/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0590" y="3232785"/>
            <a:ext cx="4390390" cy="23177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、中线稳健者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①选股王：控盘回档（上升趋势控盘回档类个股）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②至尊版：盈利增长</a:t>
            </a:r>
            <a:r>
              <a:rPr lang="en-US" altLang="zh-CN" sz="1400">
                <a:sym typeface="+mn-ea"/>
              </a:rPr>
              <a:t>/</a:t>
            </a:r>
            <a:r>
              <a:rPr lang="zh-CN" altLang="en-US" sz="1400">
                <a:sym typeface="+mn-ea"/>
              </a:rPr>
              <a:t>向好的超跌绩优股底部启动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中线选股：</a:t>
            </a: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技术面（底部突破</a:t>
            </a:r>
            <a:r>
              <a:rPr lang="en-US" altLang="zh-CN" sz="1400">
                <a:sym typeface="+mn-ea"/>
              </a:rPr>
              <a:t>/</a:t>
            </a:r>
            <a:r>
              <a:rPr lang="zh-CN" altLang="en-US" sz="1400">
                <a:sym typeface="+mn-ea"/>
              </a:rPr>
              <a:t>上升回档）</a:t>
            </a:r>
            <a:r>
              <a:rPr lang="en-US" altLang="zh-CN" sz="1400">
                <a:sym typeface="+mn-ea"/>
              </a:rPr>
              <a:t> +</a:t>
            </a:r>
            <a:r>
              <a:rPr lang="zh-CN" altLang="en-US" sz="1400">
                <a:sym typeface="+mn-ea"/>
              </a:rPr>
              <a:t>资金面（中线资金、有控盘更佳）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今日话题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47140" y="1951355"/>
            <a:ext cx="4747895" cy="2315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/>
              <a:t>①资金进攻题材</a:t>
            </a:r>
            <a:endParaRPr lang="zh-CN" altLang="en-US" sz="1600"/>
          </a:p>
          <a:p>
            <a:pPr>
              <a:lnSpc>
                <a:spcPct val="130000"/>
              </a:lnSpc>
            </a:pPr>
            <a:r>
              <a:rPr lang="en-US" altLang="zh-CN" sz="1600"/>
              <a:t>→</a:t>
            </a:r>
            <a:r>
              <a:rPr lang="zh-CN" altLang="en-US" sz="1600"/>
              <a:t>光刻机</a:t>
            </a:r>
            <a:endParaRPr lang="zh-CN" altLang="en-US" sz="1600"/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→</a:t>
            </a:r>
            <a:r>
              <a:rPr lang="zh-CN" sz="1600">
                <a:solidFill>
                  <a:srgbClr val="FF0000"/>
                </a:solidFill>
                <a:sym typeface="+mn-ea"/>
              </a:rPr>
              <a:t>国产软件</a:t>
            </a:r>
            <a:r>
              <a:rPr lang="en-US" altLang="zh-CN" sz="1600">
                <a:solidFill>
                  <a:srgbClr val="FF0000"/>
                </a:solidFill>
                <a:sym typeface="+mn-ea"/>
              </a:rPr>
              <a:t>/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信创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（分化但继续观察做回档）</a:t>
            </a:r>
            <a:endParaRPr lang="zh-CN" altLang="en-US" sz="160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</a:rPr>
              <a:t>→</a:t>
            </a:r>
            <a:r>
              <a:rPr lang="zh-CN" altLang="en-US" sz="1600">
                <a:solidFill>
                  <a:srgbClr val="FF0000"/>
                </a:solidFill>
              </a:rPr>
              <a:t>降息预期（有色、石油超跌反弹）</a:t>
            </a: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</a:rPr>
              <a:t>→</a:t>
            </a:r>
            <a:r>
              <a:rPr lang="zh-CN" altLang="en-US" sz="1600">
                <a:solidFill>
                  <a:srgbClr val="FF0000"/>
                </a:solidFill>
              </a:rPr>
              <a:t>储能光伏（超跌</a:t>
            </a:r>
            <a:r>
              <a:rPr lang="en-US" altLang="zh-CN" sz="1600">
                <a:solidFill>
                  <a:srgbClr val="FF0000"/>
                </a:solidFill>
              </a:rPr>
              <a:t>→</a:t>
            </a:r>
            <a:r>
              <a:rPr lang="zh-CN" altLang="en-US" sz="1600">
                <a:solidFill>
                  <a:srgbClr val="FF0000"/>
                </a:solidFill>
              </a:rPr>
              <a:t>止跌）</a:t>
            </a: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</a:rPr>
              <a:t>→</a:t>
            </a:r>
            <a:r>
              <a:rPr lang="zh-CN" altLang="en-US" sz="1600">
                <a:solidFill>
                  <a:srgbClr val="FF0000"/>
                </a:solidFill>
              </a:rPr>
              <a:t>保险、银行（防御属性）</a:t>
            </a: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13195" y="2599690"/>
            <a:ext cx="4401185" cy="214312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zh-CN" altLang="en-US" sz="1600">
                <a:sym typeface="+mn-ea"/>
              </a:rPr>
              <a:t>资金抛售方向：</a:t>
            </a:r>
            <a:endParaRPr lang="zh-CN" altLang="en-US" sz="1600">
              <a:sym typeface="+mn-ea"/>
            </a:endParaRPr>
          </a:p>
          <a:p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sym typeface="+mn-ea"/>
              </a:rPr>
              <a:t>1</a:t>
            </a:r>
            <a:r>
              <a:rPr lang="zh-CN" altLang="en-US" sz="1600">
                <a:sym typeface="+mn-ea"/>
              </a:rPr>
              <a:t>、出口链</a:t>
            </a:r>
            <a:r>
              <a:rPr lang="en-US" altLang="zh-CN" sz="1600">
                <a:sym typeface="+mn-ea"/>
              </a:rPr>
              <a:t>-</a:t>
            </a:r>
            <a:r>
              <a:rPr lang="zh-CN" altLang="en-US" sz="1600">
                <a:sym typeface="+mn-ea"/>
              </a:rPr>
              <a:t>医药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>
                <a:sym typeface="+mn-ea"/>
              </a:rPr>
              <a:t>2、大消费：茅台酿酒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>
                <a:sym typeface="+mn-ea"/>
              </a:rPr>
              <a:t>3、</a:t>
            </a:r>
            <a:r>
              <a:rPr lang="zh-CN" altLang="en-US" sz="1600">
                <a:sym typeface="+mn-ea"/>
              </a:rPr>
              <a:t>国企改革（分化）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>
                <a:sym typeface="+mn-ea"/>
              </a:rPr>
              <a:t>4、黄金（高开低走）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>
                <a:sym typeface="+mn-ea"/>
              </a:rPr>
              <a:t>5、</a:t>
            </a:r>
            <a:r>
              <a:rPr lang="zh-CN" altLang="en-US" sz="1600">
                <a:sym typeface="+mn-ea"/>
              </a:rPr>
              <a:t>人工智能CPO、PCB</a:t>
            </a:r>
            <a:endParaRPr lang="zh-CN" altLang="en-US" sz="160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91430" y="1219200"/>
            <a:ext cx="34912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ym typeface="+mn-ea"/>
              </a:rPr>
              <a:t> </a:t>
            </a:r>
            <a:r>
              <a:rPr lang="zh-CN" sz="1600" b="1">
                <a:sym typeface="+mn-ea"/>
              </a:rPr>
              <a:t>假期扰动</a:t>
            </a:r>
            <a:r>
              <a:rPr lang="en-US" altLang="zh-CN" sz="1600" b="1">
                <a:sym typeface="+mn-ea"/>
              </a:rPr>
              <a:t>  </a:t>
            </a:r>
            <a:r>
              <a:rPr lang="zh-CN" altLang="en-US" sz="1600" b="1">
                <a:sym typeface="+mn-ea"/>
              </a:rPr>
              <a:t>存量博弈</a:t>
            </a:r>
            <a:r>
              <a:rPr lang="en-US" altLang="zh-CN" sz="1600" b="1">
                <a:sym typeface="+mn-ea"/>
              </a:rPr>
              <a:t>  </a:t>
            </a:r>
            <a:r>
              <a:rPr lang="zh-CN" altLang="en-US" sz="1600" b="1">
                <a:sym typeface="+mn-ea"/>
              </a:rPr>
              <a:t>结构性机会</a:t>
            </a:r>
            <a:endParaRPr lang="zh-CN" altLang="en-US" sz="1600" b="1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015" y="852805"/>
            <a:ext cx="6097905" cy="5219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73935" y="466598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680" y="2161540"/>
            <a:ext cx="3860165" cy="38042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2161540"/>
            <a:ext cx="6355715" cy="37280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1520</Words>
  <Application>WPS 演示</Application>
  <PresentationFormat>宽屏</PresentationFormat>
  <Paragraphs>143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Roboto</vt:lpstr>
      <vt:lpstr>汉仪旗黑-55简</vt:lpstr>
      <vt:lpstr>思源黑体 CN Medium</vt:lpstr>
      <vt:lpstr>黑体</vt:lpstr>
      <vt:lpstr>思源黑体 Normal</vt:lpstr>
      <vt:lpstr>阿里巴巴普惠体 Light</vt:lpstr>
      <vt:lpstr>华文细黑</vt:lpstr>
      <vt:lpstr>微软雅黑</vt:lpstr>
      <vt:lpstr>Calibri</vt:lpstr>
      <vt:lpstr>Arial Unicode MS</vt:lpstr>
      <vt:lpstr>思源黑体 CN Normal</vt:lpstr>
      <vt:lpstr>思源黑体 CN Light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1410</cp:revision>
  <dcterms:created xsi:type="dcterms:W3CDTF">2019-06-19T02:08:00Z</dcterms:created>
  <dcterms:modified xsi:type="dcterms:W3CDTF">2024-09-18T02:24:21Z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2052-12.1.0.18240</vt:lpwstr>
  </property>
  <property fmtid="{D5CDD505-2E9C-101B-9397-08002B2CF9AE}" pid="3" name="ICV">
    <vt:lpwstr>67F8E99CA25843CDBAFD0150A9FB820A</vt:lpwstr>
  </property>
</Properties>
</file>