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505" r:id="rId6"/>
    <p:sldId id="500" r:id="rId7"/>
    <p:sldId id="818" r:id="rId8"/>
    <p:sldId id="1608" r:id="rId9"/>
    <p:sldId id="509" r:id="rId10"/>
    <p:sldId id="1414" r:id="rId11"/>
    <p:sldId id="1284" r:id="rId12"/>
    <p:sldId id="1481" r:id="rId13"/>
    <p:sldId id="1681" r:id="rId14"/>
    <p:sldId id="1682" r:id="rId15"/>
    <p:sldId id="1689" r:id="rId16"/>
    <p:sldId id="1222" r:id="rId17"/>
    <p:sldId id="1480" r:id="rId18"/>
    <p:sldId id="1673" r:id="rId19"/>
    <p:sldId id="1646" r:id="rId20"/>
    <p:sldId id="800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2" userDrawn="1">
          <p15:clr>
            <a:srgbClr val="A4A3A4"/>
          </p15:clr>
        </p15:guide>
        <p15:guide id="2" pos="36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4F3"/>
    <a:srgbClr val="6096E6"/>
    <a:srgbClr val="FFFFFF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92"/>
        <p:guide pos="36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7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7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3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22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4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4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31.png"/><Relationship Id="rId1" Type="http://schemas.openxmlformats.org/officeDocument/2006/relationships/tags" Target="../tags/tag1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15.png"/><Relationship Id="rId2" Type="http://schemas.openxmlformats.org/officeDocument/2006/relationships/tags" Target="../tags/tag122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29.xml"/><Relationship Id="rId10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靴子落地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超跌反弹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2024 .09.19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15" y="1025525"/>
            <a:ext cx="8735695" cy="4991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黄金三角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3429635"/>
            <a:ext cx="6129020" cy="2583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1105535"/>
            <a:ext cx="8305800" cy="3067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9125" y="1784350"/>
            <a:ext cx="416496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《隐形冠军》信创产业链迈入高速发展期，这家民企品牌龙头持续推进国产替代，公司单季净利润创阶段新高，股价黄金三角成功突破，中短期多头信号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https://neican.n8n8.cn/details/strategy/3041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15" y="1161415"/>
            <a:ext cx="5857875" cy="4186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84920" y="5429250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45" y="1042035"/>
            <a:ext cx="2905125" cy="416496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椭圆 7"/>
          <p:cNvSpPr/>
          <p:nvPr/>
        </p:nvSpPr>
        <p:spPr>
          <a:xfrm>
            <a:off x="2223135" y="315531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95010" y="1951990"/>
            <a:ext cx="744855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320000">
            <a:off x="2693670" y="2756535"/>
            <a:ext cx="179705" cy="4533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659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3825" y="6035358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" y="927100"/>
            <a:ext cx="4519930" cy="2501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10" y="1019810"/>
            <a:ext cx="4555490" cy="4029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917690" y="2627630"/>
            <a:ext cx="1286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rgbClr val="F324F3"/>
                </a:solidFill>
                <a:sym typeface="+mn-ea"/>
              </a:rPr>
              <a:t>业绩真空期</a:t>
            </a:r>
            <a:endParaRPr lang="zh-CN" altLang="en-US" sz="1400">
              <a:solidFill>
                <a:srgbClr val="F324F3"/>
              </a:solidFill>
              <a:sym typeface="+mn-ea"/>
            </a:endParaRPr>
          </a:p>
          <a:p>
            <a:r>
              <a:rPr lang="zh-CN" altLang="en-US" sz="1400">
                <a:solidFill>
                  <a:srgbClr val="F324F3"/>
                </a:solidFill>
                <a:sym typeface="+mn-ea"/>
              </a:rPr>
              <a:t>题材轮动活跃</a:t>
            </a:r>
            <a:endParaRPr lang="zh-CN" altLang="en-US" sz="1400">
              <a:solidFill>
                <a:srgbClr val="F324F3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90" y="3155950"/>
            <a:ext cx="5956300" cy="28797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765300" y="5081905"/>
            <a:ext cx="29413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324F3"/>
                </a:solidFill>
              </a:rPr>
              <a:t>下行趋势寻底，等量破局静待拐点</a:t>
            </a:r>
            <a:endParaRPr lang="zh-CN" altLang="en-US" sz="1400">
              <a:solidFill>
                <a:srgbClr val="F324F3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2390" y="1268730"/>
            <a:ext cx="9634855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ym typeface="+mn-ea"/>
              </a:rPr>
              <a:t>美联储降息靴子落地，严重超卖的市场依然底部轮动，时间换空间</a:t>
            </a:r>
            <a:r>
              <a:rPr lang="en-US" altLang="zh-CN" sz="1600">
                <a:sym typeface="+mn-ea"/>
              </a:rPr>
              <a:t>.......</a:t>
            </a:r>
            <a:endParaRPr lang="en-US" altLang="zh-CN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3335" y="2195830"/>
            <a:ext cx="9693275" cy="336105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ym typeface="+mn-ea"/>
              </a:rPr>
              <a:t>磨底过程，静待拐点，</a:t>
            </a:r>
            <a:r>
              <a:rPr lang="zh-CN" altLang="en-US" sz="1600">
                <a:sym typeface="+mn-ea"/>
              </a:rPr>
              <a:t>中线布局或短线紧跟资金做博弈</a:t>
            </a:r>
            <a:endParaRPr lang="zh-CN" altLang="en-US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11240" y="2974975"/>
            <a:ext cx="4866005" cy="2569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短线进取者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①短线王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智能盯盘：涨停复制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②机构版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短打平台：大额连买、四线开花、紫旗回档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③主题猎手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涨停棱镜：风口题材首次回档、爆量回档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选股战法：</a:t>
            </a:r>
            <a:r>
              <a:rPr lang="zh-CN" altLang="en-US" sz="1400">
                <a:sym typeface="+mn-ea"/>
              </a:rPr>
              <a:t>涨停复制</a:t>
            </a:r>
            <a:endParaRPr lang="zh-CN" altLang="en-US" sz="1400"/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3335" y="2974975"/>
            <a:ext cx="4390390" cy="2569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、中线稳健者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①选股王：控盘回档（上升趋势控盘回档类个股）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②至尊版：盈利增长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向好的超跌绩优股底部启动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技术面（底部突破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上升回档）</a:t>
            </a:r>
            <a:r>
              <a:rPr lang="en-US" altLang="zh-CN" sz="1400">
                <a:sym typeface="+mn-ea"/>
              </a:rPr>
              <a:t> +</a:t>
            </a:r>
            <a:r>
              <a:rPr lang="zh-CN" altLang="en-US" sz="1400">
                <a:sym typeface="+mn-ea"/>
              </a:rPr>
              <a:t>资金面（中线资金、有控盘更佳）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选股战法：</a:t>
            </a:r>
            <a:r>
              <a:rPr lang="zh-CN" altLang="en-US" sz="1400">
                <a:sym typeface="+mn-ea"/>
              </a:rPr>
              <a:t>黄金三角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7140" y="1951355"/>
            <a:ext cx="4747895" cy="2315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①资金进攻题材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/>
              <a:t>→</a:t>
            </a:r>
            <a:r>
              <a:rPr lang="zh-CN" altLang="en-US" sz="1600"/>
              <a:t>国企改革（分化后反复活跃）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sz="1600">
                <a:solidFill>
                  <a:srgbClr val="FF0000"/>
                </a:solidFill>
                <a:sym typeface="+mn-ea"/>
              </a:rPr>
              <a:t>国产软件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/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信创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大消费超跌反弹：酿酒、医美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光刻机</a:t>
            </a:r>
            <a:endParaRPr lang="zh-CN" altLang="en-US" sz="1600"/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3195" y="2599690"/>
            <a:ext cx="4401185" cy="21431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zh-CN" altLang="en-US" sz="1600">
                <a:sym typeface="+mn-ea"/>
              </a:rPr>
              <a:t>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、家电、保险、石油、电力、黄金（昨日强势）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</a:t>
            </a:r>
            <a:r>
              <a:rPr lang="zh-CN" altLang="en-US" sz="1600">
                <a:sym typeface="+mn-ea"/>
              </a:rPr>
              <a:t>人工智能CPO、PCB（近期弱势延续）</a:t>
            </a:r>
            <a:endParaRPr lang="zh-CN" altLang="en-US" sz="16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852805"/>
            <a:ext cx="6097905" cy="521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935" y="466598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1436</Words>
  <Application>WPS 演示</Application>
  <PresentationFormat>宽屏</PresentationFormat>
  <Paragraphs>142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Normal</vt:lpstr>
      <vt:lpstr>阿里巴巴普惠体 Light</vt:lpstr>
      <vt:lpstr>华文细黑</vt:lpstr>
      <vt:lpstr>微软雅黑</vt:lpstr>
      <vt:lpstr>Calibri</vt:lpstr>
      <vt:lpstr>思源黑体 CN Normal</vt:lpstr>
      <vt:lpstr>思源黑体 CN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1415</cp:revision>
  <dcterms:created xsi:type="dcterms:W3CDTF">2019-06-19T02:08:00Z</dcterms:created>
  <dcterms:modified xsi:type="dcterms:W3CDTF">2024-09-19T02:16:47Z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2052-12.1.0.18240</vt:lpwstr>
  </property>
  <property fmtid="{D5CDD505-2E9C-101B-9397-08002B2CF9AE}" pid="3" name="ICV">
    <vt:lpwstr>67F8E99CA25843CDBAFD0150A9FB820A</vt:lpwstr>
  </property>
</Properties>
</file>