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1697" r:id="rId10"/>
    <p:sldId id="509" r:id="rId11"/>
    <p:sldId id="1414" r:id="rId12"/>
    <p:sldId id="1284" r:id="rId13"/>
    <p:sldId id="1481" r:id="rId14"/>
    <p:sldId id="1681" r:id="rId15"/>
    <p:sldId id="1682" r:id="rId16"/>
    <p:sldId id="1689" r:id="rId17"/>
    <p:sldId id="1222" r:id="rId18"/>
    <p:sldId id="1480" r:id="rId19"/>
    <p:sldId id="1696" r:id="rId20"/>
    <p:sldId id="1673" r:id="rId21"/>
    <p:sldId id="1646" r:id="rId22"/>
    <p:sldId id="800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2" userDrawn="1">
          <p15:clr>
            <a:srgbClr val="A4A3A4"/>
          </p15:clr>
        </p15:guide>
        <p15:guide id="2" pos="36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F3"/>
    <a:srgbClr val="6096E6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92"/>
        <p:guide pos="36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../media/image18.png"/><Relationship Id="rId2" Type="http://schemas.openxmlformats.org/officeDocument/2006/relationships/tags" Target="../tags/tag124.xml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1.xml"/><Relationship Id="rId10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0.pn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25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0.xml"/><Relationship Id="rId2" Type="http://schemas.openxmlformats.org/officeDocument/2006/relationships/image" Target="../media/image38.png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1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震荡分化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延续反弹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2024 .09.20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715" y="1025525"/>
            <a:ext cx="8735695" cy="49911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黄金三角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945" y="3429635"/>
            <a:ext cx="6129020" cy="2583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50" y="1105535"/>
            <a:ext cx="8305800" cy="3067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7235" y="1167130"/>
            <a:ext cx="526859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9.3</a:t>
            </a:r>
            <a:r>
              <a:rPr lang="zh-CN" altLang="en-US" sz="1600">
                <a:sym typeface="+mn-ea"/>
              </a:rPr>
              <a:t>《短线机会》公司盈利向好，股价底部换手充分，筹码快速下移集中，作为国产中间件龙头，与华为共建国产软件生态，目前刚突破重要压力线，资金进攻意愿强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https://neican.n8n8.cn/details/strategy/3001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9.4</a:t>
            </a:r>
            <a:r>
              <a:rPr lang="zh-CN" altLang="en-US" sz="1600">
                <a:sym typeface="+mn-ea"/>
              </a:rPr>
              <a:t>《隐形冠军》数字技术服务正引领各行各业深刻变革，这家公司是数字技术服务领军者，同时是鸿蒙生态核心伙伴，公司扭亏且提升明显，股价深度调整后底部多次异动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https://neican.n8n8.cn/details/strategy/3004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r>
              <a:rPr lang="en-US" altLang="zh-CN" sz="1600">
                <a:sym typeface="+mn-ea"/>
              </a:rPr>
              <a:t>9.14</a:t>
            </a:r>
            <a:r>
              <a:rPr lang="zh-CN" altLang="en-US" sz="1600">
                <a:sym typeface="+mn-ea"/>
              </a:rPr>
              <a:t>《隐形冠军》信创产业链迈入高速发展期，这家民企品牌龙头持续推进国产替代，公司单季净利润创阶段新高，股价黄金三角成功突破，中短期多头信号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https://neican.n8n8.cn/details/strategy/3041</a:t>
            </a:r>
            <a:endParaRPr lang="zh-CN" altLang="en-US" sz="1600">
              <a:sym typeface="+mn-ea"/>
            </a:endParaRPr>
          </a:p>
          <a:p>
            <a:endParaRPr lang="en-US" altLang="zh-CN" sz="1600">
              <a:sym typeface="+mn-ea"/>
            </a:endParaRPr>
          </a:p>
          <a:p>
            <a:r>
              <a:rPr lang="en-US" altLang="zh-CN" sz="1600">
                <a:sym typeface="+mn-ea"/>
              </a:rPr>
              <a:t>9.19</a:t>
            </a:r>
            <a:r>
              <a:rPr lang="zh-CN" altLang="en-US" sz="1600">
                <a:sym typeface="+mn-ea"/>
              </a:rPr>
              <a:t>《短线机会》华为大会带动信创预期，国产软件悄然上涨，低估绩优个股底部持续放量，关注爆量回档机会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https://neican.n8n8.cn/details/strategy/3049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415" y="869315"/>
            <a:ext cx="4801870" cy="5119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995680"/>
            <a:ext cx="5155565" cy="38125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170" y="995680"/>
            <a:ext cx="3886835" cy="32226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435" y="2864485"/>
            <a:ext cx="5118100" cy="32385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b="17277"/>
          <a:stretch>
            <a:fillRect/>
          </a:stretch>
        </p:blipFill>
        <p:spPr>
          <a:xfrm>
            <a:off x="6517005" y="3691890"/>
            <a:ext cx="4748530" cy="2411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784985" y="4487545"/>
            <a:ext cx="177228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9.4</a:t>
            </a:r>
            <a:r>
              <a:rPr lang="zh-CN" altLang="en-US" sz="1600">
                <a:sym typeface="+mn-ea"/>
              </a:rPr>
              <a:t>《隐形冠军》</a:t>
            </a:r>
            <a:endParaRPr lang="zh-CN" altLang="en-US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48170" y="3986530"/>
            <a:ext cx="1948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9.14</a:t>
            </a:r>
            <a:r>
              <a:rPr lang="zh-CN" altLang="en-US" sz="1600">
                <a:sym typeface="+mn-ea"/>
              </a:rPr>
              <a:t>《隐形冠军》</a:t>
            </a:r>
            <a:endParaRPr lang="zh-CN" altLang="en-US" sz="16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51010" y="1805940"/>
            <a:ext cx="16732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ym typeface="+mn-ea"/>
              </a:rPr>
              <a:t>9.3</a:t>
            </a:r>
            <a:r>
              <a:rPr lang="zh-CN" altLang="en-US" sz="1600">
                <a:sym typeface="+mn-ea"/>
              </a:rPr>
              <a:t>《短线机会》</a:t>
            </a:r>
            <a:endParaRPr lang="zh-CN" altLang="en-US" sz="16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86205" y="1138555"/>
            <a:ext cx="2171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altLang="zh-CN" sz="1600">
              <a:sym typeface="+mn-ea"/>
            </a:endParaRPr>
          </a:p>
          <a:p>
            <a:r>
              <a:rPr lang="en-US" altLang="zh-CN" sz="1600">
                <a:sym typeface="+mn-ea"/>
              </a:rPr>
              <a:t>9.19</a:t>
            </a:r>
            <a:r>
              <a:rPr lang="zh-CN" altLang="en-US" sz="1600">
                <a:sym typeface="+mn-ea"/>
              </a:rPr>
              <a:t>《短线机会》</a:t>
            </a:r>
            <a:endParaRPr lang="zh-CN" altLang="en-US" sz="1600"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884920" y="5429250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745" y="1042035"/>
            <a:ext cx="2905125" cy="416496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3825" y="60353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927100"/>
            <a:ext cx="4519930" cy="25019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710" y="1019810"/>
            <a:ext cx="4555490" cy="402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917690" y="2627630"/>
            <a:ext cx="1286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业绩真空期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  <a:p>
            <a:r>
              <a:rPr lang="zh-CN" altLang="en-US" sz="1400">
                <a:solidFill>
                  <a:srgbClr val="F324F3"/>
                </a:solidFill>
                <a:sym typeface="+mn-ea"/>
              </a:rPr>
              <a:t>题材轮动活跃</a:t>
            </a:r>
            <a:endParaRPr lang="zh-CN" altLang="en-US" sz="1400">
              <a:solidFill>
                <a:srgbClr val="F324F3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90" y="3155950"/>
            <a:ext cx="5956300" cy="28797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65300" y="5081905"/>
            <a:ext cx="2941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324F3"/>
                </a:solidFill>
              </a:rPr>
              <a:t>下行趋势寻底，等量破局静待拐点</a:t>
            </a:r>
            <a:endParaRPr lang="zh-CN" altLang="en-US" sz="1400">
              <a:solidFill>
                <a:srgbClr val="F324F3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2390" y="1268730"/>
            <a:ext cx="9634855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ym typeface="+mn-ea"/>
              </a:rPr>
              <a:t>美联储降息靴子落地，严重超卖的市场依然底部轮动，时间换空间</a:t>
            </a:r>
            <a:r>
              <a:rPr lang="en-US" altLang="zh-CN" sz="1600">
                <a:sym typeface="+mn-ea"/>
              </a:rPr>
              <a:t>.......</a:t>
            </a:r>
            <a:endParaRPr lang="en-US" altLang="zh-CN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3335" y="2195830"/>
            <a:ext cx="9693275" cy="3361055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磨底过程，静待拐点，</a:t>
            </a:r>
            <a:r>
              <a:rPr lang="zh-CN" altLang="en-US" sz="1600">
                <a:sym typeface="+mn-ea"/>
              </a:rPr>
              <a:t>中线布局或短线紧跟资金做博弈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11240" y="2974975"/>
            <a:ext cx="4866005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①短线王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智能盯盘：涨停复制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②机构版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短打平台：大额连买、四线开花、紫旗回档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③主题猎手</a:t>
            </a:r>
            <a:r>
              <a:rPr lang="en-US" altLang="zh-CN" sz="1400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涨停棱镜：风口题材首次回档、爆量回档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涨停复制</a:t>
            </a:r>
            <a:endParaRPr lang="zh-CN" altLang="en-US" sz="1400"/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3335" y="2974975"/>
            <a:ext cx="4390390" cy="2569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①选股王：控盘回档（上升趋势控盘回档类个股）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②至尊版：盈利增长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向好的超跌绩优股底部启动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技术面（底部突破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上升回档）</a:t>
            </a:r>
            <a:r>
              <a:rPr lang="en-US" altLang="zh-CN" sz="1400">
                <a:sym typeface="+mn-ea"/>
              </a:rPr>
              <a:t> +</a:t>
            </a:r>
            <a:r>
              <a:rPr lang="zh-CN" altLang="en-US" sz="1400">
                <a:sym typeface="+mn-ea"/>
              </a:rPr>
              <a:t>资金面（中线资金、有控盘更佳）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选股战法：</a:t>
            </a:r>
            <a:r>
              <a:rPr lang="zh-CN" altLang="en-US" sz="1400">
                <a:sym typeface="+mn-ea"/>
              </a:rPr>
              <a:t>黄金三角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9465" y="1229995"/>
            <a:ext cx="4747895" cy="2315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①资金进攻题材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/>
              <a:t>→</a:t>
            </a:r>
            <a:r>
              <a:rPr lang="zh-CN" altLang="en-US" sz="1600"/>
              <a:t>国企改革（反复活跃，小票占优）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sz="1600">
                <a:solidFill>
                  <a:srgbClr val="FF0000"/>
                </a:solidFill>
                <a:sym typeface="+mn-ea"/>
              </a:rPr>
              <a:t>国产软件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/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信创（持续发酵）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消费电子（事件驱动</a:t>
            </a:r>
            <a:r>
              <a:rPr lang="en-US" altLang="zh-CN" sz="1600">
                <a:solidFill>
                  <a:srgbClr val="FF0000"/>
                </a:solidFill>
              </a:rPr>
              <a:t>+</a:t>
            </a:r>
            <a:r>
              <a:rPr lang="zh-CN" altLang="en-US" sz="1600">
                <a:solidFill>
                  <a:srgbClr val="FF0000"/>
                </a:solidFill>
              </a:rPr>
              <a:t>超跌反弹）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ym typeface="+mn-ea"/>
              </a:rPr>
              <a:t>→</a:t>
            </a:r>
            <a:r>
              <a:rPr lang="zh-CN" altLang="en-US" sz="1600">
                <a:sym typeface="+mn-ea"/>
              </a:rPr>
              <a:t>有色、黄金</a:t>
            </a:r>
            <a:endParaRPr lang="zh-CN" altLang="en-US" sz="1600"/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57340" y="1377950"/>
            <a:ext cx="4401185" cy="21431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、房地产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、军工（中国重工、中波船舶）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3</a:t>
            </a:r>
            <a:r>
              <a:rPr lang="zh-CN" altLang="en-US" sz="1600">
                <a:sym typeface="+mn-ea"/>
              </a:rPr>
              <a:t>、券商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4</a:t>
            </a:r>
            <a:r>
              <a:rPr lang="zh-CN" altLang="en-US" sz="1600">
                <a:sym typeface="+mn-ea"/>
              </a:rPr>
              <a:t>、大消费（医药、农业、医美）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5</a:t>
            </a:r>
            <a:r>
              <a:rPr lang="zh-CN" altLang="en-US" sz="1600">
                <a:sym typeface="+mn-ea"/>
              </a:rPr>
              <a:t>、光伏调整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05" y="3214370"/>
            <a:ext cx="4519295" cy="25850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房地产？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8185" y="1300480"/>
            <a:ext cx="107372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每经AI快讯，美联储9月18日实施了四年来首次降息，幅度达到50个基点。多位专家表示，此次政策对中国货币政策、宏观经济等将产生积极影响的同时，也间接对我国房地产市场产生正向影响，如按揭房贷利率进一步下调可能性增大等，但整体影响有限。 (中证报)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LPR就如同金融市场的脉搏，其每一次跳动，都牵动着企业和个人借款者的神经，直接影响着贷款成本与经济活动的冷暖。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15" y="3611880"/>
            <a:ext cx="5464175" cy="160718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3134995"/>
            <a:ext cx="5184775" cy="1703705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2042</Words>
  <Application>WPS 演示</Application>
  <PresentationFormat>宽屏</PresentationFormat>
  <Paragraphs>169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Calibri</vt:lpstr>
      <vt:lpstr>思源黑体 CN Normal</vt:lpstr>
      <vt:lpstr>思源黑体 CN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1423</cp:revision>
  <dcterms:created xsi:type="dcterms:W3CDTF">2019-06-19T02:08:00Z</dcterms:created>
  <dcterms:modified xsi:type="dcterms:W3CDTF">2024-09-20T02:27:20Z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67F8E99CA25843CDBAFD0150A9FB820A</vt:lpwstr>
  </property>
</Properties>
</file>