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505" r:id="rId6"/>
    <p:sldId id="500" r:id="rId7"/>
    <p:sldId id="818" r:id="rId8"/>
    <p:sldId id="1608" r:id="rId9"/>
    <p:sldId id="1752" r:id="rId10"/>
    <p:sldId id="509" r:id="rId11"/>
    <p:sldId id="1414" r:id="rId12"/>
    <p:sldId id="1284" r:id="rId13"/>
    <p:sldId id="1481" r:id="rId14"/>
    <p:sldId id="1681" r:id="rId15"/>
    <p:sldId id="1682" r:id="rId16"/>
    <p:sldId id="1689" r:id="rId17"/>
    <p:sldId id="1222" r:id="rId18"/>
    <p:sldId id="1729" r:id="rId19"/>
    <p:sldId id="1673" r:id="rId20"/>
    <p:sldId id="1735" r:id="rId21"/>
    <p:sldId id="1646" r:id="rId22"/>
    <p:sldId id="800" r:id="rId23"/>
    <p:sldId id="3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2" userDrawn="1">
          <p15:clr>
            <a:srgbClr val="A4A3A4"/>
          </p15:clr>
        </p15:guide>
        <p15:guide id="2" pos="36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92"/>
        <p:guide pos="36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image" Target="../media/image15.png"/><Relationship Id="rId2" Type="http://schemas.openxmlformats.org/officeDocument/2006/relationships/tags" Target="../tags/tag124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1.xml"/><Relationship Id="rId10" Type="http://schemas.openxmlformats.org/officeDocument/2006/relationships/image" Target="../media/image16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17.pn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tags" Target="../tags/tag143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32.png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0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承接强势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回档机会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2024 .09.30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15" y="1025525"/>
            <a:ext cx="8735695" cy="4991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黄金三角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5" y="3429635"/>
            <a:ext cx="6129020" cy="2583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1105535"/>
            <a:ext cx="8305800" cy="306705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14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《好股研选》年度版活动倒计时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84920" y="5429250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460" y="1042035"/>
            <a:ext cx="2986405" cy="428117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86180"/>
            <a:ext cx="7467600" cy="44862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405" y="878840"/>
            <a:ext cx="9521190" cy="53555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椭圆 7"/>
          <p:cNvSpPr/>
          <p:nvPr/>
        </p:nvSpPr>
        <p:spPr>
          <a:xfrm>
            <a:off x="2223135" y="315531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95010" y="1951990"/>
            <a:ext cx="744855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1320000">
            <a:off x="2693670" y="2756535"/>
            <a:ext cx="179705" cy="4533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6595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95" y="927100"/>
            <a:ext cx="4519930" cy="2501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865" y="2431415"/>
            <a:ext cx="5965825" cy="368490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9" name="文本框 18"/>
          <p:cNvSpPr txBox="1"/>
          <p:nvPr/>
        </p:nvSpPr>
        <p:spPr>
          <a:xfrm>
            <a:off x="7198360" y="1419225"/>
            <a:ext cx="210820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谁在出，谁在接？</a:t>
            </a:r>
            <a:endParaRPr lang="zh-CN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970" y="1268730"/>
            <a:ext cx="9693275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ym typeface="+mn-ea"/>
              </a:rPr>
              <a:t>海内外流动性预期宽松，国内政策落地进行时，市场严重超跌之际，政策组合拳出台，拐点形成。</a:t>
            </a:r>
            <a:endParaRPr lang="zh-CN" altLang="en-US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3335" y="2195830"/>
            <a:ext cx="9693910" cy="3361055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</a:t>
            </a:r>
            <a:r>
              <a:rPr lang="zh-CN" altLang="en-US" sz="1600">
                <a:sym typeface="+mn-ea"/>
              </a:rPr>
              <a:t>拐点反转进行时</a:t>
            </a:r>
            <a:r>
              <a:rPr lang="zh-CN" altLang="en-US" sz="1600">
                <a:sym typeface="+mn-ea"/>
              </a:rPr>
              <a:t>，中线布局或短线紧跟资金做博弈</a:t>
            </a:r>
            <a:endParaRPr lang="zh-CN" altLang="en-US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11240" y="2974975"/>
            <a:ext cx="4866005" cy="2569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短线进取者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①短线王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智能盯盘：涨停复制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②机构版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短打平台：大额连买、四线开花、紫旗回档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③主题猎手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涨停棱镜：风口题材首次回档、爆量回档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选股战法：</a:t>
            </a:r>
            <a:r>
              <a:rPr lang="zh-CN" altLang="en-US" sz="1400">
                <a:sym typeface="+mn-ea"/>
              </a:rPr>
              <a:t>涨停复制</a:t>
            </a:r>
            <a:endParaRPr lang="zh-CN" altLang="en-US" sz="1400"/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3335" y="2974975"/>
            <a:ext cx="4390390" cy="2569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、中线稳健者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①选股王：控盘回档（上升趋势控盘回档类个股）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②至尊版：盈利增长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向好的超跌绩优股底部启动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技术面（底部突破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上升回档）</a:t>
            </a:r>
            <a:r>
              <a:rPr lang="en-US" altLang="zh-CN" sz="1400">
                <a:sym typeface="+mn-ea"/>
              </a:rPr>
              <a:t> +</a:t>
            </a:r>
            <a:r>
              <a:rPr lang="zh-CN" altLang="en-US" sz="1400">
                <a:sym typeface="+mn-ea"/>
              </a:rPr>
              <a:t>资金面（中线资金、有控盘更佳）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选股战法：</a:t>
            </a:r>
            <a:r>
              <a:rPr lang="zh-CN" altLang="en-US" sz="1400">
                <a:sym typeface="+mn-ea"/>
              </a:rPr>
              <a:t>黄金三角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0615" y="2654935"/>
            <a:ext cx="5048885" cy="20624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①资金进攻题材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沪深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300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等成分指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重组、</a:t>
            </a:r>
            <a:r>
              <a:rPr lang="zh-CN" sz="1600">
                <a:solidFill>
                  <a:srgbClr val="FF0000"/>
                </a:solidFill>
              </a:rPr>
              <a:t>国企改革、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破净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sz="1600">
                <a:solidFill>
                  <a:srgbClr val="FF0000"/>
                </a:solidFill>
              </a:rPr>
              <a:t>多元金融、证券（利空出尽）（已过去年高点）</a:t>
            </a:r>
            <a:endParaRPr lang="zh-CN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华为鸿蒙（软件信息）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rgbClr val="FF0000"/>
                </a:solidFill>
              </a:rPr>
              <a:t>绩优白马股、低估亏损科技、国企改革、大金融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66255" y="2938780"/>
            <a:ext cx="4246880" cy="17786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zh-CN" altLang="en-US" sz="1600">
                <a:sym typeface="+mn-ea"/>
              </a:rPr>
              <a:t>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sz="1600">
                <a:sym typeface="+mn-ea"/>
              </a:rPr>
              <a:t>防御类：电力、黄金、</a:t>
            </a:r>
            <a:r>
              <a:rPr lang="zh-CN" sz="1600">
                <a:sym typeface="+mn-ea"/>
              </a:rPr>
              <a:t>银行（做头）</a:t>
            </a:r>
            <a:endParaRPr lang="zh-CN" altLang="en-US" sz="16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10615" y="939165"/>
            <a:ext cx="10907395" cy="1807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1600">
              <a:sym typeface="+mn-ea"/>
            </a:endParaRPr>
          </a:p>
          <a:p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、承接极强</a:t>
            </a:r>
            <a:r>
              <a:rPr lang="zh-CN" sz="1600">
                <a:sym typeface="+mn-ea"/>
              </a:rPr>
              <a:t>（</a:t>
            </a:r>
            <a:r>
              <a:rPr lang="zh-CN" altLang="en-US" sz="1600">
                <a:sym typeface="+mn-ea"/>
              </a:rPr>
              <a:t>谁在卖，谁在买）（</a:t>
            </a:r>
            <a:r>
              <a:rPr lang="zh-CN" altLang="en-US" sz="1600">
                <a:sym typeface="+mn-ea"/>
              </a:rPr>
              <a:t>上周周涨幅创</a:t>
            </a:r>
            <a:r>
              <a:rPr lang="en-US" altLang="zh-CN" sz="1600">
                <a:sym typeface="+mn-ea"/>
              </a:rPr>
              <a:t>15</a:t>
            </a:r>
            <a:r>
              <a:rPr lang="zh-CN" altLang="en-US" sz="1600">
                <a:sym typeface="+mn-ea"/>
              </a:rPr>
              <a:t>年记录（</a:t>
            </a:r>
            <a:r>
              <a:rPr lang="en-US" altLang="zh-CN" sz="1600">
                <a:sym typeface="+mn-ea"/>
              </a:rPr>
              <a:t>2008</a:t>
            </a:r>
            <a:r>
              <a:rPr lang="zh-CN" altLang="en-US" sz="1600">
                <a:sym typeface="+mn-ea"/>
              </a:rPr>
              <a:t>年，</a:t>
            </a:r>
            <a:r>
              <a:rPr lang="zh-CN" sz="1600">
                <a:sym typeface="+mn-ea"/>
              </a:rPr>
              <a:t>上一次的最高</a:t>
            </a:r>
            <a:r>
              <a:rPr lang="zh-CN" altLang="en-US" sz="1600">
                <a:sym typeface="+mn-ea"/>
              </a:rPr>
              <a:t>成交量是</a:t>
            </a:r>
            <a:r>
              <a:rPr lang="en-US" altLang="zh-CN" sz="1600">
                <a:sym typeface="+mn-ea"/>
              </a:rPr>
              <a:t>2005</a:t>
            </a:r>
            <a:r>
              <a:rPr lang="zh-CN" altLang="en-US" sz="1600">
                <a:sym typeface="+mn-ea"/>
              </a:rPr>
              <a:t>年的高点</a:t>
            </a:r>
            <a:endParaRPr lang="zh-CN" altLang="en-US" sz="1600">
              <a:sym typeface="+mn-ea"/>
            </a:endParaRPr>
          </a:p>
          <a:p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</a:t>
            </a:r>
            <a:r>
              <a:rPr lang="zh-CN" sz="1600">
                <a:sym typeface="+mn-ea"/>
              </a:rPr>
              <a:t>中期拐点是确定的（这一次和以往不一样，是国家队发动的合力战争）（多空分歧转为谁领跑）</a:t>
            </a:r>
            <a:endParaRPr lang="zh-CN" sz="1600"/>
          </a:p>
          <a:p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、假期注意事项：</a:t>
            </a:r>
            <a:r>
              <a:rPr lang="zh-CN" altLang="en-US" sz="1600">
                <a:sym typeface="+mn-ea"/>
              </a:rPr>
              <a:t>长假期间（</a:t>
            </a:r>
            <a:r>
              <a:rPr lang="en-US" altLang="zh-CN" sz="1600">
                <a:sym typeface="+mn-ea"/>
              </a:rPr>
              <a:t>PMI</a:t>
            </a:r>
            <a:r>
              <a:rPr lang="zh-CN" altLang="en-US" sz="1600">
                <a:sym typeface="+mn-ea"/>
              </a:rPr>
              <a:t>数据）（非农数据第一周周五）（欧佩克会议）</a:t>
            </a:r>
            <a:endParaRPr lang="zh-CN" altLang="en-US" sz="1600">
              <a:sym typeface="+mn-ea"/>
            </a:endParaRPr>
          </a:p>
          <a:p>
            <a:r>
              <a:rPr lang="en-US" altLang="zh-CN" sz="1600">
                <a:sym typeface="+mn-ea"/>
              </a:rPr>
              <a:t>4</a:t>
            </a:r>
            <a:r>
              <a:rPr lang="zh-CN" altLang="en-US" sz="1600">
                <a:sym typeface="+mn-ea"/>
              </a:rPr>
              <a:t>、当前操作策略（</a:t>
            </a:r>
            <a:r>
              <a:rPr lang="zh-CN" altLang="en-US" sz="1600">
                <a:sym typeface="+mn-ea"/>
              </a:rPr>
              <a:t>很多个股年内高点，短期涨多该换就换）（</a:t>
            </a:r>
            <a:r>
              <a:rPr lang="zh-CN" altLang="en-US" sz="1600">
                <a:sym typeface="+mn-ea"/>
              </a:rPr>
              <a:t>第一个大的压力位</a:t>
            </a:r>
            <a:r>
              <a:rPr lang="en-US" altLang="zh-CN" sz="1600">
                <a:sym typeface="+mn-ea"/>
              </a:rPr>
              <a:t>3400</a:t>
            </a:r>
            <a:r>
              <a:rPr lang="zh-CN" altLang="en-US" sz="1600">
                <a:sym typeface="+mn-ea"/>
              </a:rPr>
              <a:t>，第二个压力位</a:t>
            </a:r>
            <a:r>
              <a:rPr lang="en-US" altLang="zh-CN" sz="1600">
                <a:sym typeface="+mn-ea"/>
              </a:rPr>
              <a:t>3700</a:t>
            </a:r>
            <a:r>
              <a:rPr lang="zh-CN" altLang="en-US" sz="1600">
                <a:sym typeface="+mn-ea"/>
              </a:rPr>
              <a:t>）</a:t>
            </a:r>
            <a:endParaRPr lang="zh-CN" altLang="en-US" sz="16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64840" y="102235"/>
            <a:ext cx="5290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节后要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注意什么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56180" y="1103630"/>
            <a:ext cx="7025005" cy="27495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80000"/>
              </a:lnSpc>
            </a:pPr>
            <a:r>
              <a:rPr lang="en-US" altLang="zh-CN" sz="1600"/>
              <a:t>→19</a:t>
            </a:r>
            <a:r>
              <a:rPr lang="zh-CN" altLang="en-US" sz="1600"/>
              <a:t>号</a:t>
            </a:r>
            <a:r>
              <a:rPr lang="zh-CN" sz="1600"/>
              <a:t>美联储降息</a:t>
            </a:r>
            <a:r>
              <a:rPr lang="en-US" altLang="zh-CN" sz="1600"/>
              <a:t> </a:t>
            </a:r>
            <a:endParaRPr lang="en-US" altLang="zh-CN" sz="1600"/>
          </a:p>
          <a:p>
            <a:pPr>
              <a:lnSpc>
                <a:spcPct val="180000"/>
              </a:lnSpc>
            </a:pPr>
            <a:r>
              <a:rPr lang="en-US" altLang="zh-CN" sz="1600"/>
              <a:t>→24</a:t>
            </a:r>
            <a:r>
              <a:rPr lang="zh-CN" altLang="en-US" sz="1600"/>
              <a:t>号专场新闻发布会</a:t>
            </a:r>
            <a:r>
              <a:rPr lang="en-US" altLang="zh-CN" sz="1600"/>
              <a:t>3</a:t>
            </a:r>
            <a:r>
              <a:rPr lang="zh-CN" altLang="en-US" sz="1600"/>
              <a:t>个</a:t>
            </a:r>
            <a:r>
              <a:rPr lang="en-US" altLang="zh-CN" sz="1600"/>
              <a:t>5000</a:t>
            </a:r>
            <a:r>
              <a:rPr lang="zh-CN" altLang="en-US" sz="1600"/>
              <a:t>和</a:t>
            </a:r>
            <a:r>
              <a:rPr lang="en-US" altLang="zh-CN" sz="1600"/>
              <a:t>3</a:t>
            </a:r>
            <a:r>
              <a:rPr lang="zh-CN" altLang="en-US" sz="1600"/>
              <a:t>个</a:t>
            </a:r>
            <a:r>
              <a:rPr lang="en-US" altLang="zh-CN" sz="1600"/>
              <a:t>3000</a:t>
            </a:r>
            <a:endParaRPr lang="en-US" altLang="zh-CN" sz="1600"/>
          </a:p>
          <a:p>
            <a:pPr>
              <a:lnSpc>
                <a:spcPct val="180000"/>
              </a:lnSpc>
            </a:pPr>
            <a:r>
              <a:rPr lang="en-US" altLang="zh-CN" sz="1600"/>
              <a:t>→27</a:t>
            </a:r>
            <a:r>
              <a:rPr lang="zh-CN" altLang="en-US" sz="1600"/>
              <a:t>日政治局会议</a:t>
            </a:r>
            <a:endParaRPr lang="zh-CN" altLang="en-US" sz="1600"/>
          </a:p>
          <a:p>
            <a:pPr>
              <a:lnSpc>
                <a:spcPct val="180000"/>
              </a:lnSpc>
            </a:pPr>
            <a:r>
              <a:rPr lang="en-US" altLang="zh-CN" sz="1600"/>
              <a:t>→9月27日下午</a:t>
            </a:r>
            <a:endParaRPr lang="en-US" altLang="zh-CN" sz="1600"/>
          </a:p>
          <a:p>
            <a:pPr>
              <a:lnSpc>
                <a:spcPct val="180000"/>
              </a:lnSpc>
            </a:pPr>
            <a:r>
              <a:rPr lang="en-US" altLang="zh-CN" sz="1600"/>
              <a:t>→29</a:t>
            </a:r>
            <a:r>
              <a:rPr lang="zh-CN" altLang="en-US" sz="1600"/>
              <a:t>日国务院常务会议研究部署一揽子增量政策的落实工作</a:t>
            </a:r>
            <a:endParaRPr lang="zh-CN" altLang="en-US" sz="1600"/>
          </a:p>
          <a:p>
            <a:pPr>
              <a:lnSpc>
                <a:spcPct val="180000"/>
              </a:lnSpc>
            </a:pPr>
            <a:r>
              <a:rPr lang="en-US" altLang="zh-CN" sz="1600"/>
              <a:t>→</a:t>
            </a:r>
            <a:r>
              <a:rPr lang="zh-CN" altLang="en-US" sz="1600"/>
              <a:t>长假期间（</a:t>
            </a:r>
            <a:r>
              <a:rPr lang="en-US" altLang="zh-CN" sz="1600"/>
              <a:t>PMI</a:t>
            </a:r>
            <a:r>
              <a:rPr lang="zh-CN" altLang="en-US" sz="1600"/>
              <a:t>数据）（非农数据第一周周五）（欧佩克会议）</a:t>
            </a:r>
            <a:endParaRPr lang="zh-CN" altLang="en-US" sz="16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4209415"/>
            <a:ext cx="7134225" cy="1304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852805"/>
            <a:ext cx="6097905" cy="5219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3935" y="466598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1661</Words>
  <Application>WPS 演示</Application>
  <PresentationFormat>宽屏</PresentationFormat>
  <Paragraphs>153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Normal</vt:lpstr>
      <vt:lpstr>阿里巴巴普惠体 Light</vt:lpstr>
      <vt:lpstr>华文细黑</vt:lpstr>
      <vt:lpstr>微软雅黑</vt:lpstr>
      <vt:lpstr>Arial Unicode MS</vt:lpstr>
      <vt:lpstr>Calibri</vt:lpstr>
      <vt:lpstr>思源黑体 CN Normal</vt:lpstr>
      <vt:lpstr>思源黑体 CN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1468</cp:revision>
  <dcterms:created xsi:type="dcterms:W3CDTF">2019-06-19T02:08:00Z</dcterms:created>
  <dcterms:modified xsi:type="dcterms:W3CDTF">2024-09-30T02:20:49Z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67F8E99CA25843CDBAFD0150A9FB820A</vt:lpwstr>
  </property>
</Properties>
</file>