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1752" r:id="rId10"/>
    <p:sldId id="509" r:id="rId11"/>
    <p:sldId id="1414" r:id="rId12"/>
    <p:sldId id="1284" r:id="rId13"/>
    <p:sldId id="1481" r:id="rId14"/>
    <p:sldId id="1681" r:id="rId15"/>
    <p:sldId id="1682" r:id="rId16"/>
    <p:sldId id="1689" r:id="rId17"/>
    <p:sldId id="1222" r:id="rId18"/>
    <p:sldId id="1729" r:id="rId19"/>
    <p:sldId id="1765" r:id="rId20"/>
    <p:sldId id="1646" r:id="rId21"/>
    <p:sldId id="800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36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2"/>
        <p:guide pos="36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9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16.png"/><Relationship Id="rId2" Type="http://schemas.openxmlformats.org/officeDocument/2006/relationships/tags" Target="../tags/tag124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17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8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26.png"/><Relationship Id="rId3" Type="http://schemas.openxmlformats.org/officeDocument/2006/relationships/hyperlink" Target="https://neican.n8n8.cn/details/strategy/3087" TargetMode="External"/><Relationship Id="rId2" Type="http://schemas.openxmlformats.org/officeDocument/2006/relationships/hyperlink" Target="https://neican.n8n8.cn/details/strategy/3086" TargetMode="External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32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分化加剧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主板补涨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2024 .10.10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黄金三角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3429635"/>
            <a:ext cx="6129020" cy="2583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1105535"/>
            <a:ext cx="8305800" cy="306705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14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《好股研选》中短线全覆盖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21420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310" y="1042035"/>
            <a:ext cx="3076575" cy="443484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6130" y="1659890"/>
            <a:ext cx="3444875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昨晚输出了两篇策略，有订阅的自行到圈子或对应栏目查阅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月月策略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-《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井喷上涨后平稳过渡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链接：</a:t>
            </a:r>
            <a:r>
              <a:rPr lang="en-US" altLang="zh-CN" sz="16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2"/>
              </a:rPr>
              <a:t>https://neican.n8n8.cn/details/strategy/3086</a:t>
            </a:r>
            <a:endParaRPr lang="en-US" altLang="zh-CN" sz="16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、好股研选内参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——《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短线机会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半导体成为节后资金追捧香饽饽，新入主力个股机会越发增多，优选半导体风口题材里面的新控盘绩优股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链接：</a:t>
            </a:r>
            <a:r>
              <a:rPr lang="en-US" altLang="zh-CN" sz="16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https://neican.n8n8.cn/details/strategy/3087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895" y="1041400"/>
            <a:ext cx="6529070" cy="49244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98360" y="1419225"/>
            <a:ext cx="210820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谁在出，谁在接？</a:t>
            </a: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30" y="862330"/>
            <a:ext cx="3300095" cy="5133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5" y="2351405"/>
            <a:ext cx="6964045" cy="3335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970" y="1268730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ym typeface="+mn-ea"/>
              </a:rPr>
              <a:t>11月降息25基点，海内外流动性预期宽松，国内政策落地进行时，宏光经济持续恢复，市场严重逼空之际，承接力度极强，接下来需要</a:t>
            </a:r>
            <a:r>
              <a:rPr lang="en-US" altLang="zh-CN" sz="1600">
                <a:sym typeface="+mn-ea"/>
              </a:rPr>
              <a:t>“</a:t>
            </a:r>
            <a:r>
              <a:rPr lang="zh-CN" altLang="en-US" sz="1600">
                <a:sym typeface="+mn-ea"/>
              </a:rPr>
              <a:t>冷静</a:t>
            </a:r>
            <a:r>
              <a:rPr lang="en-US" altLang="zh-CN" sz="1600">
                <a:sym typeface="+mn-ea"/>
              </a:rPr>
              <a:t>”</a:t>
            </a:r>
            <a:r>
              <a:rPr lang="zh-CN" altLang="en-US" sz="1600">
                <a:sym typeface="+mn-ea"/>
              </a:rPr>
              <a:t>，但牛市确定，本周大概率高位剧烈震荡消化。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2195830"/>
            <a:ext cx="9693910" cy="336105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首根调整阴线不畏惧，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2-3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根阴线后情绪才会降温，震荡过程高抛低吸或预留子弹等待整理后机会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11240" y="2974975"/>
            <a:ext cx="4866005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①短线王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智能盯盘：涨停复制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②机构版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短打平台：大额连买、四线开花、紫旗回档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③主题猎手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涨停棱镜：风口题材首次回档、爆量回档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涨停复制</a:t>
            </a:r>
            <a:endParaRPr lang="zh-CN" altLang="en-US" sz="1400"/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3335" y="2974975"/>
            <a:ext cx="4390390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①选股王：控盘回档（上升趋势控盘回档类个股）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②至尊版：盈利增长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向好的超跌绩优股底部启动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技术面（底部突破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上升回档）</a:t>
            </a:r>
            <a:r>
              <a:rPr lang="en-US" altLang="zh-CN" sz="1400">
                <a:sym typeface="+mn-ea"/>
              </a:rPr>
              <a:t> +</a:t>
            </a:r>
            <a:r>
              <a:rPr lang="zh-CN" altLang="en-US" sz="1400">
                <a:sym typeface="+mn-ea"/>
              </a:rPr>
              <a:t>资金面（中线资金、有控盘更佳）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黄金三角、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新入主力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0615" y="2938780"/>
            <a:ext cx="5048885" cy="20624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补涨方向：主板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防御方向：高股息（电力、煤炭、农业、银行）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66255" y="3122295"/>
            <a:ext cx="4246880" cy="17786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成长风格：软件信息、芯片、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阶段涨多：双创权重、大金融（券商、多元</a:t>
            </a:r>
            <a:r>
              <a:rPr lang="en-US" altLang="zh-CN" sz="1600">
                <a:sym typeface="+mn-ea"/>
              </a:rPr>
              <a:t> </a:t>
            </a:r>
            <a:r>
              <a:rPr lang="zh-CN" altLang="en-US" sz="1600">
                <a:sym typeface="+mn-ea"/>
              </a:rPr>
              <a:t>金融、保险）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6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0615" y="939165"/>
            <a:ext cx="10907395" cy="1807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、疯牛末端</a:t>
            </a: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高位震荡过度</a:t>
            </a:r>
            <a:r>
              <a:rPr lang="zh-CN" sz="1600">
                <a:sym typeface="+mn-ea"/>
              </a:rPr>
              <a:t>（</a:t>
            </a:r>
            <a:r>
              <a:rPr lang="zh-CN" altLang="en-US" sz="1600">
                <a:sym typeface="+mn-ea"/>
              </a:rPr>
              <a:t>谁在卖，谁在买）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</a:t>
            </a:r>
            <a:r>
              <a:rPr lang="zh-CN" sz="1600">
                <a:sym typeface="+mn-ea"/>
              </a:rPr>
              <a:t>中期拐点是确定的（</a:t>
            </a:r>
            <a:r>
              <a:rPr lang="en-US" altLang="zh-CN" sz="1600">
                <a:sym typeface="+mn-ea"/>
              </a:rPr>
              <a:t>3400</a:t>
            </a:r>
            <a:r>
              <a:rPr lang="zh-CN" altLang="en-US" sz="1600">
                <a:sym typeface="+mn-ea"/>
              </a:rPr>
              <a:t>已经修复，</a:t>
            </a:r>
            <a:r>
              <a:rPr lang="en-US" altLang="zh-CN" sz="1600">
                <a:sym typeface="+mn-ea"/>
              </a:rPr>
              <a:t>3700</a:t>
            </a:r>
            <a:r>
              <a:rPr lang="zh-CN" altLang="en-US" sz="1600">
                <a:sym typeface="+mn-ea"/>
              </a:rPr>
              <a:t>尝试攻击，先看区间震荡</a:t>
            </a:r>
            <a:r>
              <a:rPr lang="zh-CN" sz="1600">
                <a:sym typeface="+mn-ea"/>
              </a:rPr>
              <a:t>）</a:t>
            </a:r>
            <a:endParaRPr lang="zh-CN" sz="1600"/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、市场怎样才会</a:t>
            </a:r>
            <a:r>
              <a:rPr lang="en-US" altLang="zh-CN" sz="1600">
                <a:sym typeface="+mn-ea"/>
              </a:rPr>
              <a:t>“</a:t>
            </a:r>
            <a:r>
              <a:rPr lang="zh-CN" altLang="en-US" sz="1600">
                <a:sym typeface="+mn-ea"/>
              </a:rPr>
              <a:t>冷静下来</a:t>
            </a:r>
            <a:r>
              <a:rPr lang="en-US" altLang="zh-CN" sz="1600">
                <a:sym typeface="+mn-ea"/>
              </a:rPr>
              <a:t>” </a:t>
            </a:r>
            <a:r>
              <a:rPr lang="zh-CN" altLang="en-US" sz="1600">
                <a:sym typeface="+mn-ea"/>
              </a:rPr>
              <a:t>（等后者后觉的散户也进场后，市场会回归正常的牛市节奏）</a:t>
            </a:r>
            <a:endParaRPr lang="en-US" alt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、当前策略（本周震荡高抛低吸，或预留子弹等整理后选股）</a:t>
            </a:r>
            <a:endParaRPr lang="zh-CN" altLang="en-US" sz="16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64840" y="102235"/>
            <a:ext cx="5290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945"/>
          <a:stretch>
            <a:fillRect/>
          </a:stretch>
        </p:blipFill>
        <p:spPr>
          <a:xfrm>
            <a:off x="527050" y="1169670"/>
            <a:ext cx="5576570" cy="483743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95" y="979170"/>
            <a:ext cx="5481955" cy="4650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1727</Words>
  <Application>WPS 演示</Application>
  <PresentationFormat>宽屏</PresentationFormat>
  <Paragraphs>151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Calibri</vt:lpstr>
      <vt:lpstr>思源黑体 CN Normal</vt:lpstr>
      <vt:lpstr>思源黑体 CN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1487</cp:revision>
  <dcterms:created xsi:type="dcterms:W3CDTF">2019-06-19T02:08:00Z</dcterms:created>
  <dcterms:modified xsi:type="dcterms:W3CDTF">2024-10-10T02:24:24Z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