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864" r:id="rId8"/>
    <p:sldId id="1840" r:id="rId9"/>
    <p:sldId id="818" r:id="rId10"/>
    <p:sldId id="1608" r:id="rId11"/>
    <p:sldId id="1809" r:id="rId12"/>
    <p:sldId id="1778" r:id="rId13"/>
    <p:sldId id="509" r:id="rId14"/>
    <p:sldId id="1414" r:id="rId15"/>
    <p:sldId id="1284" r:id="rId16"/>
    <p:sldId id="1481" r:id="rId17"/>
    <p:sldId id="1681" r:id="rId18"/>
    <p:sldId id="1682" r:id="rId19"/>
    <p:sldId id="1769" r:id="rId20"/>
    <p:sldId id="1770" r:id="rId21"/>
    <p:sldId id="1844" r:id="rId22"/>
    <p:sldId id="1222" r:id="rId23"/>
    <p:sldId id="1729" r:id="rId24"/>
    <p:sldId id="1884" r:id="rId25"/>
    <p:sldId id="1646" r:id="rId26"/>
    <p:sldId id="800" r:id="rId27"/>
    <p:sldId id="372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5" userDrawn="1">
          <p15:clr>
            <a:srgbClr val="A4A3A4"/>
          </p15:clr>
        </p15:guide>
        <p15:guide id="2" pos="36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85"/>
        <p:guide pos="36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15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部分个股有可能过掉</a:t>
            </a:r>
            <a:r>
              <a:rPr lang="en-US" altLang="zh-CN">
                <a:sym typeface="+mn-ea"/>
              </a:rPr>
              <a:t>10</a:t>
            </a:r>
            <a:r>
              <a:rPr lang="zh-CN" altLang="en-US">
                <a:sym typeface="+mn-ea"/>
              </a:rPr>
              <a:t>月</a:t>
            </a:r>
            <a:r>
              <a:rPr lang="en-US" altLang="zh-CN">
                <a:sym typeface="+mn-ea"/>
              </a:rPr>
              <a:t>8</a:t>
            </a:r>
            <a:r>
              <a:rPr lang="zh-CN" altLang="en-US">
                <a:sym typeface="+mn-ea"/>
              </a:rPr>
              <a:t>日新高，但大部分个股短期内都不会过掉前高，而是双头后再做箱体震荡，震荡区间会逐步缩窄（</a:t>
            </a:r>
            <a:r>
              <a:rPr lang="en-US" altLang="zh-CN">
                <a:sym typeface="+mn-ea"/>
              </a:rPr>
              <a:t>10</a:t>
            </a:r>
            <a:r>
              <a:rPr lang="zh-CN" altLang="en-US">
                <a:sym typeface="+mn-ea"/>
              </a:rPr>
              <a:t>月</a:t>
            </a:r>
            <a:r>
              <a:rPr lang="en-US" altLang="zh-CN">
                <a:sym typeface="+mn-ea"/>
              </a:rPr>
              <a:t>8</a:t>
            </a:r>
            <a:r>
              <a:rPr lang="zh-CN" altLang="en-US">
                <a:sym typeface="+mn-ea"/>
              </a:rPr>
              <a:t>日量不大的个股是后面有可能过前高的，而且刚好是突破压力后就回档的个股）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125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image" Target="../media/image29.png"/><Relationship Id="rId2" Type="http://schemas.openxmlformats.org/officeDocument/2006/relationships/tags" Target="../tags/tag130.xml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7.xml"/><Relationship Id="rId10" Type="http://schemas.openxmlformats.org/officeDocument/2006/relationships/image" Target="../media/image30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1.png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4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43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45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38.png"/><Relationship Id="rId1" Type="http://schemas.openxmlformats.org/officeDocument/2006/relationships/tags" Target="../tags/tag14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0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1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151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4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153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6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tags" Target="../tags/tag155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8.xml"/><Relationship Id="rId2" Type="http://schemas.openxmlformats.org/officeDocument/2006/relationships/image" Target="../media/image51.png"/><Relationship Id="rId1" Type="http://schemas.openxmlformats.org/officeDocument/2006/relationships/tags" Target="../tags/tag157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止跌反弹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题材活跃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</a:t>
            </a:r>
            <a:endParaRPr lang="zh-CN" altLang="en-US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2024 .10.18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紫旗回档选股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715" y="1025525"/>
            <a:ext cx="8735695" cy="4991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18870"/>
            <a:ext cx="7487285" cy="49060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603"/>
          <a:stretch>
            <a:fillRect/>
          </a:stretch>
        </p:blipFill>
        <p:spPr>
          <a:xfrm>
            <a:off x="8164830" y="1118235"/>
            <a:ext cx="3634105" cy="49066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930" y="2118995"/>
            <a:ext cx="5027930" cy="27914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6190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财报季绩优方向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1109980"/>
            <a:ext cx="5046345" cy="4725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9651"/>
          <a:stretch>
            <a:fillRect/>
          </a:stretch>
        </p:blipFill>
        <p:spPr>
          <a:xfrm>
            <a:off x="5683250" y="1109980"/>
            <a:ext cx="6075045" cy="466344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1745" y="102235"/>
            <a:ext cx="6626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机构分析平台选股显示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" y="896620"/>
            <a:ext cx="9939655" cy="518604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14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《好股研选》中短线全覆盖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21420" y="55378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" y="1042035"/>
            <a:ext cx="7778750" cy="4774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50" y="1042035"/>
            <a:ext cx="3095625" cy="44481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6012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《好股研选》内参当前状态回顾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28849"/>
          <a:stretch>
            <a:fillRect/>
          </a:stretch>
        </p:blipFill>
        <p:spPr>
          <a:xfrm>
            <a:off x="525780" y="919480"/>
            <a:ext cx="6224905" cy="328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185" y="3020695"/>
            <a:ext cx="4126230" cy="26162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085" y="984250"/>
            <a:ext cx="3431540" cy="227203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85" y="4396740"/>
            <a:ext cx="6134100" cy="1426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548255" y="4312920"/>
            <a:ext cx="182054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市场迟早要修正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555" y="881380"/>
            <a:ext cx="4669155" cy="51390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045" y="881380"/>
            <a:ext cx="3223895" cy="52254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345" y="1228090"/>
            <a:ext cx="4859020" cy="478726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855" y="853440"/>
            <a:ext cx="2419350" cy="22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b="22552"/>
          <a:stretch>
            <a:fillRect/>
          </a:stretch>
        </p:blipFill>
        <p:spPr>
          <a:xfrm>
            <a:off x="966470" y="1822450"/>
            <a:ext cx="5292725" cy="4058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b="63939"/>
          <a:stretch>
            <a:fillRect/>
          </a:stretch>
        </p:blipFill>
        <p:spPr>
          <a:xfrm>
            <a:off x="700405" y="981710"/>
            <a:ext cx="5825490" cy="68008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以史为鉴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321"/>
          <a:stretch>
            <a:fillRect/>
          </a:stretch>
        </p:blipFill>
        <p:spPr>
          <a:xfrm>
            <a:off x="1374775" y="961390"/>
            <a:ext cx="9710420" cy="51244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3335" y="1003935"/>
            <a:ext cx="9693275" cy="63246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市场短期难以再过前高</a:t>
            </a:r>
            <a:r>
              <a:rPr lang="zh-CN" sz="1600">
                <a:solidFill>
                  <a:schemeClr val="tx2"/>
                </a:solidFill>
                <a:sym typeface="+mn-ea"/>
              </a:rPr>
              <a:t>，进入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“</a:t>
            </a:r>
            <a:r>
              <a:rPr lang="zh-CN" sz="1600">
                <a:solidFill>
                  <a:schemeClr val="tx2"/>
                </a:solidFill>
                <a:sym typeface="+mn-ea"/>
              </a:rPr>
              <a:t>逼空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→</a:t>
            </a:r>
            <a:r>
              <a:rPr lang="zh-CN" sz="1600">
                <a:solidFill>
                  <a:schemeClr val="tx2"/>
                </a:solidFill>
                <a:sym typeface="+mn-ea"/>
              </a:rPr>
              <a:t>杀跌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”</a:t>
            </a:r>
            <a:r>
              <a:rPr lang="zh-CN" sz="1600">
                <a:solidFill>
                  <a:schemeClr val="tx2"/>
                </a:solidFill>
                <a:sym typeface="+mn-ea"/>
              </a:rPr>
              <a:t>后的区间震荡，关注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3100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支撑。本周很多个股在反弹过程会形成顶背离，实操上小仓位做反弹，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注意反弹后小双头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。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10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月注意区间震荡，结构性行情。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83335" y="1939925"/>
            <a:ext cx="9693910" cy="731520"/>
          </a:xfrm>
          <a:prstGeom prst="rect">
            <a:avLst/>
          </a:prstGeom>
          <a:ln w="635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策略：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小仓位做反弹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。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财报季回归基本面选股，关注机构行情（机构重仓股）的逐步回归，做新入主力的控盘回档。形态上则优选刚突破重要压力区就启动回档的个股，关注回档支撑。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4135" y="2849880"/>
            <a:ext cx="4563110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风口题材首次回档、爆量回档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olidFill>
                  <a:schemeClr val="tx2"/>
                </a:solidFill>
                <a:sym typeface="+mn-ea"/>
              </a:rPr>
              <a:t>跟随风口轮动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3335" y="2849880"/>
            <a:ext cx="5039995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①新入主力的控盘回档（控盘回档）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②机构增仓绩优股（机构重仓、三季报绩优）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技术面（底部刚趁机突破就回档的个股，</a:t>
            </a:r>
            <a:r>
              <a:rPr lang="en-US" altLang="zh-CN" sz="1400">
                <a:sym typeface="+mn-ea"/>
              </a:rPr>
              <a:t>10.</a:t>
            </a:r>
            <a:r>
              <a:rPr lang="en-US" altLang="zh-CN" sz="1400">
                <a:sym typeface="+mn-ea"/>
              </a:rPr>
              <a:t>8</a:t>
            </a:r>
            <a:r>
              <a:rPr lang="zh-CN" altLang="en-US" sz="1400">
                <a:sym typeface="+mn-ea"/>
              </a:rPr>
              <a:t>量不大且刚好突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 </a:t>
            </a:r>
            <a:r>
              <a:rPr lang="en-US" altLang="zh-CN" sz="1400">
                <a:sym typeface="+mn-ea"/>
              </a:rPr>
              <a:t>            </a:t>
            </a:r>
            <a:r>
              <a:rPr lang="zh-CN" altLang="en-US" sz="1400">
                <a:sym typeface="+mn-ea"/>
              </a:rPr>
              <a:t>破压力后就回档的更容易</a:t>
            </a:r>
            <a:r>
              <a:rPr lang="en-US" altLang="zh-CN" sz="1400">
                <a:sym typeface="+mn-ea"/>
              </a:rPr>
              <a:t>“</a:t>
            </a:r>
            <a:r>
              <a:rPr lang="zh-CN" altLang="en-US" sz="1400">
                <a:sym typeface="+mn-ea"/>
              </a:rPr>
              <a:t>过头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>
                <a:sym typeface="+mn-ea"/>
              </a:rPr>
              <a:t>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资金面（中线控盘资金、机构重仓）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方向：</a:t>
            </a:r>
            <a:r>
              <a:rPr lang="zh-CN" altLang="en-US" sz="1400">
                <a:sym typeface="+mn-ea"/>
              </a:rPr>
              <a:t>绩优白马，高股息、机构新建仓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7580" y="2091690"/>
            <a:ext cx="5568315" cy="20078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en-US" altLang="zh-CN" sz="1600"/>
              <a:t>1</a:t>
            </a:r>
            <a:r>
              <a:rPr lang="zh-CN" altLang="en-US" sz="1600"/>
              <a:t>、资金进攻题材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消费电子、半导体</a:t>
            </a:r>
            <a:endParaRPr lang="en-US" alt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中小题材股、沪弱深强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超跌反弹：黄金、家电医药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光伏、新能源止跌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网络安全分化</a:t>
            </a:r>
            <a:endParaRPr lang="en-US" alt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2154555"/>
            <a:ext cx="4246880" cy="15290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、资金抛售方向：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sz="1600">
                <a:sym typeface="+mn-ea"/>
              </a:rPr>
              <a:t>①地产、四川版本、保险</a:t>
            </a:r>
            <a:r>
              <a:rPr lang="en-US" altLang="zh-CN" sz="1600">
                <a:sym typeface="+mn-ea"/>
              </a:rPr>
              <a:t>                               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②酿酒</a:t>
            </a:r>
            <a:endParaRPr lang="zh-CN" altLang="en-US" sz="16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14040" y="102235"/>
            <a:ext cx="6284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lang="en-US" sz="36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知识科普：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公募季报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178" t="23480" r="4245" b="8114"/>
          <a:stretch>
            <a:fillRect/>
          </a:stretch>
        </p:blipFill>
        <p:spPr>
          <a:xfrm>
            <a:off x="772160" y="747395"/>
            <a:ext cx="7821930" cy="2671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65" y="3543300"/>
            <a:ext cx="5396230" cy="2466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040" y="4241165"/>
            <a:ext cx="4381500" cy="15430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265670" y="3250565"/>
            <a:ext cx="38182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>
                <a:solidFill>
                  <a:srgbClr val="FF0000"/>
                </a:solidFill>
                <a:sym typeface="+mn-ea"/>
              </a:rPr>
              <a:t>公募基金三季报披露时间：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en-US" altLang="zh-CN" sz="2000">
                <a:solidFill>
                  <a:srgbClr val="FF0000"/>
                </a:solidFill>
                <a:sym typeface="+mn-ea"/>
              </a:rPr>
              <a:t>2024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年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10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月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21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日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592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公募季报披露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r="24620"/>
          <a:stretch>
            <a:fillRect/>
          </a:stretch>
        </p:blipFill>
        <p:spPr>
          <a:xfrm>
            <a:off x="1300480" y="894715"/>
            <a:ext cx="5449570" cy="20999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r="39636"/>
          <a:stretch>
            <a:fillRect/>
          </a:stretch>
        </p:blipFill>
        <p:spPr>
          <a:xfrm>
            <a:off x="7465060" y="996315"/>
            <a:ext cx="3521075" cy="24326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b="15547"/>
          <a:stretch>
            <a:fillRect/>
          </a:stretch>
        </p:blipFill>
        <p:spPr>
          <a:xfrm>
            <a:off x="984250" y="3141980"/>
            <a:ext cx="6480810" cy="29724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I3MTg5YzNmNDNmOTNjOTE4OWRiYWIxZGRkZWJmMzU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1566</Words>
  <Application>WPS 演示</Application>
  <PresentationFormat>宽屏</PresentationFormat>
  <Paragraphs>156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Arial Unicode MS</vt:lpstr>
      <vt:lpstr>华文细黑</vt:lpstr>
      <vt:lpstr>思源黑体 CN Normal</vt:lpstr>
      <vt:lpstr>思源黑体 CN Light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1555</cp:revision>
  <dcterms:created xsi:type="dcterms:W3CDTF">2019-06-19T02:08:00Z</dcterms:created>
  <dcterms:modified xsi:type="dcterms:W3CDTF">2024-10-18T02:29:53Z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67F8E99CA25843CDBAFD0150A9FB820A</vt:lpwstr>
  </property>
</Properties>
</file>