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608" r:id="rId9"/>
    <p:sldId id="1809" r:id="rId10"/>
    <p:sldId id="1778" r:id="rId11"/>
    <p:sldId id="509" r:id="rId12"/>
    <p:sldId id="1414" r:id="rId13"/>
    <p:sldId id="1284" r:id="rId14"/>
    <p:sldId id="1481" r:id="rId15"/>
    <p:sldId id="1681" r:id="rId16"/>
    <p:sldId id="1682" r:id="rId17"/>
    <p:sldId id="1769" r:id="rId18"/>
    <p:sldId id="1770" r:id="rId19"/>
    <p:sldId id="1844" r:id="rId20"/>
    <p:sldId id="1222" r:id="rId21"/>
    <p:sldId id="1729" r:id="rId22"/>
    <p:sldId id="1884" r:id="rId23"/>
    <p:sldId id="1646" r:id="rId24"/>
    <p:sldId id="800" r:id="rId25"/>
    <p:sldId id="372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半导体龙头未歇，内部轮动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26.png"/><Relationship Id="rId2" Type="http://schemas.openxmlformats.org/officeDocument/2006/relationships/tags" Target="../tags/tag126.xml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3.xml"/><Relationship Id="rId10" Type="http://schemas.openxmlformats.org/officeDocument/2006/relationships/image" Target="../media/image27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6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5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4.xml"/><Relationship Id="rId2" Type="http://schemas.openxmlformats.org/officeDocument/2006/relationships/image" Target="../media/image47.png"/><Relationship Id="rId1" Type="http://schemas.openxmlformats.org/officeDocument/2006/relationships/tags" Target="../tags/tag1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12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资金脉搏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轮动反弹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2024 .10.21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0" y="871220"/>
            <a:ext cx="8735695" cy="4991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375"/>
          <a:stretch>
            <a:fillRect/>
          </a:stretch>
        </p:blipFill>
        <p:spPr>
          <a:xfrm>
            <a:off x="439420" y="2043430"/>
            <a:ext cx="6727825" cy="3980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2118995"/>
            <a:ext cx="5027930" cy="27914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6190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财报季绩优方向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109980"/>
            <a:ext cx="5046345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9651"/>
          <a:stretch>
            <a:fillRect/>
          </a:stretch>
        </p:blipFill>
        <p:spPr>
          <a:xfrm>
            <a:off x="5683250" y="1109980"/>
            <a:ext cx="6075045" cy="46634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1745" y="102235"/>
            <a:ext cx="662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机构分析平台选股显示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896620"/>
            <a:ext cx="9939655" cy="51860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《好股研选》中短线全覆盖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098550"/>
            <a:ext cx="8221345" cy="4625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437"/>
          <a:stretch>
            <a:fillRect/>
          </a:stretch>
        </p:blipFill>
        <p:spPr>
          <a:xfrm>
            <a:off x="8745220" y="1098550"/>
            <a:ext cx="3063875" cy="4375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2682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《好股研选》最新状态回顾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137285"/>
            <a:ext cx="7200900" cy="4583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10" y="2184400"/>
            <a:ext cx="4142105" cy="26098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0" y="985520"/>
            <a:ext cx="3609975" cy="2828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75" y="985520"/>
            <a:ext cx="3161030" cy="49974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" y="985520"/>
            <a:ext cx="3724910" cy="49968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003935"/>
            <a:ext cx="969327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市场短期难以再过前高</a:t>
            </a:r>
            <a:r>
              <a:rPr lang="zh-CN" sz="1600">
                <a:solidFill>
                  <a:schemeClr val="tx2"/>
                </a:solidFill>
                <a:sym typeface="+mn-ea"/>
              </a:rPr>
              <a:t>，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注意反弹后小双头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月注意区间震荡，结构性行情。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1939925"/>
            <a:ext cx="9693910" cy="47434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策略：轮动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反弹，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短线注意节奏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573655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573655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技术面（底部刚趁机突破就回档的个股，</a:t>
            </a:r>
            <a:r>
              <a:rPr lang="en-US" altLang="zh-CN" sz="1400">
                <a:sym typeface="+mn-ea"/>
              </a:rPr>
              <a:t>10.</a:t>
            </a:r>
            <a:r>
              <a:rPr lang="en-US" altLang="zh-CN" sz="1400">
                <a:sym typeface="+mn-ea"/>
              </a:rPr>
              <a:t>8</a:t>
            </a:r>
            <a:r>
              <a:rPr lang="zh-CN" altLang="en-US" sz="1400">
                <a:sym typeface="+mn-ea"/>
              </a:rPr>
              <a:t>量不大且刚好突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            </a:t>
            </a:r>
            <a:r>
              <a:rPr lang="zh-CN" altLang="en-US" sz="1400">
                <a:sym typeface="+mn-ea"/>
              </a:rPr>
              <a:t>破压力后就回档的更容易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过头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资金面（中线控盘资金、机构重仓）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方向：</a:t>
            </a:r>
            <a:r>
              <a:rPr lang="zh-CN" altLang="en-US" sz="1400">
                <a:sym typeface="+mn-ea"/>
              </a:rPr>
              <a:t>绩优白马，高股息、机构新建仓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7580" y="2091690"/>
            <a:ext cx="4968240" cy="20078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娱乐、汽车、家电（大消费里面相对强的领域）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止跌反弹：酿酒、美容护理（基本面未向好）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主板、创业板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金融：保险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3820" y="2091690"/>
            <a:ext cx="5118100" cy="19450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强势科技：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半导体、芯片、电子短期调整</a:t>
            </a:r>
            <a:r>
              <a:rPr lang="zh-CN" altLang="en-US" sz="1600">
                <a:sym typeface="+mn-ea"/>
              </a:rPr>
              <a:t>                      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高位科技：软件信息（鸿蒙之夜兑现）、</a:t>
            </a:r>
            <a:r>
              <a:rPr lang="zh-CN" altLang="en-US" sz="1600">
                <a:sym typeface="+mn-ea"/>
              </a:rPr>
              <a:t>CPO（高位）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26131"/>
          <a:stretch>
            <a:fillRect/>
          </a:stretch>
        </p:blipFill>
        <p:spPr>
          <a:xfrm>
            <a:off x="4423410" y="3515995"/>
            <a:ext cx="3200400" cy="2518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00425" y="1096645"/>
            <a:ext cx="5981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sym typeface="+mn-ea"/>
              </a:rPr>
              <a:t>（半导体</a:t>
            </a:r>
            <a:r>
              <a:rPr lang="zh-CN" sz="1600">
                <a:solidFill>
                  <a:srgbClr val="FF0000"/>
                </a:solidFill>
                <a:sym typeface="+mn-ea"/>
              </a:rPr>
              <a:t>、芯片、电子）硬科技短期休整，大消费轮动反弹</a:t>
            </a:r>
            <a:endParaRPr lang="zh-CN" sz="16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sz="1600">
                <a:solidFill>
                  <a:srgbClr val="FF0000"/>
                </a:solidFill>
                <a:sym typeface="+mn-ea"/>
              </a:rPr>
              <a:t>科创板补跌整理，主板轮动补涨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14040" y="102235"/>
            <a:ext cx="6284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知识科普：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78" t="23480" r="4245" b="8114"/>
          <a:stretch>
            <a:fillRect/>
          </a:stretch>
        </p:blipFill>
        <p:spPr>
          <a:xfrm>
            <a:off x="772160" y="747395"/>
            <a:ext cx="7821930" cy="2671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" y="3543300"/>
            <a:ext cx="5396230" cy="2466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40" y="4241165"/>
            <a:ext cx="4381500" cy="15430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65670" y="3250565"/>
            <a:ext cx="38182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rgbClr val="FF0000"/>
                </a:solidFill>
                <a:sym typeface="+mn-ea"/>
              </a:rPr>
              <a:t>公募基金三季报披露时间：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en-US" altLang="zh-CN" sz="2000">
                <a:solidFill>
                  <a:srgbClr val="FF0000"/>
                </a:solidFill>
                <a:sym typeface="+mn-ea"/>
              </a:rPr>
              <a:t>2024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21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日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92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公募季报披露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r="24620"/>
          <a:stretch>
            <a:fillRect/>
          </a:stretch>
        </p:blipFill>
        <p:spPr>
          <a:xfrm>
            <a:off x="1300480" y="894715"/>
            <a:ext cx="5449570" cy="2099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39636"/>
          <a:stretch>
            <a:fillRect/>
          </a:stretch>
        </p:blipFill>
        <p:spPr>
          <a:xfrm>
            <a:off x="7465060" y="996315"/>
            <a:ext cx="3521075" cy="24326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15547"/>
          <a:stretch>
            <a:fillRect/>
          </a:stretch>
        </p:blipFill>
        <p:spPr>
          <a:xfrm>
            <a:off x="984250" y="3141980"/>
            <a:ext cx="6480810" cy="29724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WPS 演示</Application>
  <PresentationFormat>宽屏</PresentationFormat>
  <Paragraphs>153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1566</cp:revision>
  <dcterms:created xsi:type="dcterms:W3CDTF">2019-06-19T02:08:00Z</dcterms:created>
  <dcterms:modified xsi:type="dcterms:W3CDTF">2024-10-22T02:26:58Z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