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818" r:id="rId8"/>
    <p:sldId id="1608" r:id="rId9"/>
    <p:sldId id="1888" r:id="rId10"/>
    <p:sldId id="1889" r:id="rId11"/>
    <p:sldId id="1809" r:id="rId12"/>
    <p:sldId id="1778" r:id="rId13"/>
    <p:sldId id="509" r:id="rId14"/>
    <p:sldId id="1414" r:id="rId15"/>
    <p:sldId id="1284" r:id="rId16"/>
    <p:sldId id="1481" r:id="rId17"/>
    <p:sldId id="1681" r:id="rId18"/>
    <p:sldId id="1682" r:id="rId19"/>
    <p:sldId id="1769" r:id="rId20"/>
    <p:sldId id="1770" r:id="rId21"/>
    <p:sldId id="1844" r:id="rId22"/>
    <p:sldId id="1222" r:id="rId23"/>
    <p:sldId id="1729" r:id="rId24"/>
    <p:sldId id="1884" r:id="rId25"/>
    <p:sldId id="1646" r:id="rId26"/>
    <p:sldId id="800" r:id="rId27"/>
    <p:sldId id="372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5" userDrawn="1">
          <p15:clr>
            <a:srgbClr val="A4A3A4"/>
          </p15:clr>
        </p15:guide>
        <p15:guide id="2" pos="36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85"/>
        <p:guide pos="367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gs" Target="tags/tag15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江苏新能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半导体龙头未歇，内部轮动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半导体龙头未歇，内部轮动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半导体龙头未歇，内部轮动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125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image" Target="../media/image30.png"/><Relationship Id="rId2" Type="http://schemas.openxmlformats.org/officeDocument/2006/relationships/tags" Target="../tags/tag130.xml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7.xml"/><Relationship Id="rId10" Type="http://schemas.openxmlformats.org/officeDocument/2006/relationships/image" Target="../media/image31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4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143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145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40.png"/><Relationship Id="rId1" Type="http://schemas.openxmlformats.org/officeDocument/2006/relationships/tags" Target="../tags/tag14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0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tags" Target="../tags/tag149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2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tags" Target="../tags/tag151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4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tags" Target="../tags/tag153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6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tags" Target="../tags/tag155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8.xml"/><Relationship Id="rId2" Type="http://schemas.openxmlformats.org/officeDocument/2006/relationships/image" Target="../media/image52.png"/><Relationship Id="rId1" Type="http://schemas.openxmlformats.org/officeDocument/2006/relationships/tags" Target="../tags/tag1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4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轮动补涨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分化加剧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</a:t>
            </a:r>
            <a:endParaRPr lang="zh-CN" altLang="en-US" sz="32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2024 .10.24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71570" y="25400"/>
            <a:ext cx="5402580" cy="845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紫旗回档选股</a:t>
            </a:r>
            <a:endParaRPr kumimoji="0" lang="zh-CN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410" y="871220"/>
            <a:ext cx="8735695" cy="4991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b="26375"/>
          <a:stretch>
            <a:fillRect/>
          </a:stretch>
        </p:blipFill>
        <p:spPr>
          <a:xfrm>
            <a:off x="439420" y="2043430"/>
            <a:ext cx="6727825" cy="39808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1118870"/>
            <a:ext cx="7487285" cy="49060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603"/>
          <a:stretch>
            <a:fillRect/>
          </a:stretch>
        </p:blipFill>
        <p:spPr>
          <a:xfrm>
            <a:off x="8164830" y="1118235"/>
            <a:ext cx="3634105" cy="490664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930" y="2118995"/>
            <a:ext cx="5027930" cy="27914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6190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财报季绩优方向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1109980"/>
            <a:ext cx="5046345" cy="4725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9651"/>
          <a:stretch>
            <a:fillRect/>
          </a:stretch>
        </p:blipFill>
        <p:spPr>
          <a:xfrm>
            <a:off x="5683250" y="1109980"/>
            <a:ext cx="6075045" cy="466344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1745" y="102235"/>
            <a:ext cx="6626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机构分析平台选股显示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" y="896620"/>
            <a:ext cx="9939655" cy="518604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14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《好股研选》中短线全覆盖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53783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098550"/>
            <a:ext cx="8221345" cy="46253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t="437"/>
          <a:stretch>
            <a:fillRect/>
          </a:stretch>
        </p:blipFill>
        <p:spPr>
          <a:xfrm>
            <a:off x="8745220" y="1098550"/>
            <a:ext cx="3063875" cy="43757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2682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《好股研选》最新状态回顾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660" y="1117600"/>
            <a:ext cx="3581400" cy="3886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5" y="1117600"/>
            <a:ext cx="4399915" cy="264287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520" y="3068320"/>
            <a:ext cx="4876165" cy="278955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975" y="985520"/>
            <a:ext cx="3161030" cy="499745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" y="985520"/>
            <a:ext cx="3724910" cy="499681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5"/>
          <a:stretch>
            <a:fillRect/>
          </a:stretch>
        </p:blipFill>
        <p:spPr>
          <a:xfrm>
            <a:off x="7915276" y="985520"/>
            <a:ext cx="3790949" cy="30289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3335" y="1003935"/>
            <a:ext cx="9693275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市场短期难以再过前高</a:t>
            </a:r>
            <a:r>
              <a:rPr lang="zh-CN" sz="1600">
                <a:solidFill>
                  <a:schemeClr val="tx2"/>
                </a:solidFill>
                <a:sym typeface="+mn-ea"/>
              </a:rPr>
              <a:t>，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注意反弹后小双头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。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10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月注意区间震荡，结构性行情。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83335" y="1939925"/>
            <a:ext cx="9693910" cy="474345"/>
          </a:xfrm>
          <a:prstGeom prst="rect">
            <a:avLst/>
          </a:prstGeom>
          <a:ln w="635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策略：轮动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反弹，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短线注意节奏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。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13500" y="2573655"/>
            <a:ext cx="4563110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风口题材首次回档、爆量回档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olidFill>
                  <a:schemeClr val="tx2"/>
                </a:solidFill>
                <a:sym typeface="+mn-ea"/>
              </a:rPr>
              <a:t>跟随风口轮动</a:t>
            </a:r>
            <a:r>
              <a:rPr lang="en-US" altLang="zh-CN" sz="1400" b="1">
                <a:solidFill>
                  <a:schemeClr val="tx2"/>
                </a:solidFill>
                <a:sym typeface="+mn-ea"/>
              </a:rPr>
              <a:t>→</a:t>
            </a:r>
            <a:r>
              <a:rPr lang="zh-CN" altLang="en-US" sz="1400" b="1">
                <a:solidFill>
                  <a:schemeClr val="tx2"/>
                </a:solidFill>
                <a:sym typeface="+mn-ea"/>
              </a:rPr>
              <a:t>今日话题</a:t>
            </a:r>
            <a:endParaRPr lang="zh-CN" altLang="en-US" sz="1400" b="1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2700" y="2573655"/>
            <a:ext cx="5039995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①新入主力的控盘回档（控盘回档）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②机构增仓绩优股（机构重仓、三季报绩优）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技术面（底部刚趁机突破就回档的个股，</a:t>
            </a:r>
            <a:r>
              <a:rPr lang="en-US" altLang="zh-CN" sz="1400">
                <a:sym typeface="+mn-ea"/>
              </a:rPr>
              <a:t>10.</a:t>
            </a:r>
            <a:r>
              <a:rPr lang="en-US" altLang="zh-CN" sz="1400">
                <a:sym typeface="+mn-ea"/>
              </a:rPr>
              <a:t>8</a:t>
            </a:r>
            <a:r>
              <a:rPr lang="zh-CN" altLang="en-US" sz="1400">
                <a:sym typeface="+mn-ea"/>
              </a:rPr>
              <a:t>量不大且刚好突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 </a:t>
            </a:r>
            <a:r>
              <a:rPr lang="en-US" altLang="zh-CN" sz="1400">
                <a:sym typeface="+mn-ea"/>
              </a:rPr>
              <a:t>            </a:t>
            </a:r>
            <a:r>
              <a:rPr lang="zh-CN" altLang="en-US" sz="1400">
                <a:sym typeface="+mn-ea"/>
              </a:rPr>
              <a:t>破压力后就回档的更容易</a:t>
            </a:r>
            <a:r>
              <a:rPr lang="en-US" altLang="zh-CN" sz="1400">
                <a:sym typeface="+mn-ea"/>
              </a:rPr>
              <a:t>“</a:t>
            </a:r>
            <a:r>
              <a:rPr lang="zh-CN" altLang="en-US" sz="1400">
                <a:sym typeface="+mn-ea"/>
              </a:rPr>
              <a:t>过头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en-US" sz="1400">
                <a:sym typeface="+mn-ea"/>
              </a:rPr>
              <a:t>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资金面（中线控盘资金、机构重仓）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方向：</a:t>
            </a:r>
            <a:r>
              <a:rPr lang="zh-CN" altLang="en-US" sz="1400">
                <a:sym typeface="+mn-ea"/>
              </a:rPr>
              <a:t>绩优白马，高股息、机构新建仓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7580" y="1565910"/>
            <a:ext cx="4968240" cy="230695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en-US" altLang="zh-CN" sz="1600"/>
              <a:t>1</a:t>
            </a:r>
            <a:r>
              <a:rPr lang="zh-CN" altLang="en-US" sz="1600"/>
              <a:t>、资金进攻题材</a:t>
            </a:r>
            <a:endParaRPr lang="en-US" altLang="zh-CN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医药、通信（中兴通信）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证券、保险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主板、北交所、高股息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rgbClr val="FF0000"/>
                </a:solidFill>
                <a:sym typeface="+mn-ea"/>
              </a:rPr>
              <a:t>止跌信号？芯片、双创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33820" y="1637665"/>
            <a:ext cx="5118100" cy="19450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、资金抛售方向：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ym typeface="+mn-ea"/>
              </a:rPr>
              <a:t>→光伏、新能源、军工、低空经济、汽车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ym typeface="+mn-ea"/>
              </a:rPr>
              <a:t>→</a:t>
            </a:r>
            <a:r>
              <a:rPr lang="zh-CN" altLang="en-US" sz="1600">
                <a:sym typeface="+mn-ea"/>
              </a:rPr>
              <a:t>重组高位标的          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→</a:t>
            </a:r>
            <a:r>
              <a:rPr lang="zh-CN" altLang="en-US" sz="1600">
                <a:sym typeface="+mn-ea"/>
              </a:rPr>
              <a:t>黄金                    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6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00425" y="960120"/>
            <a:ext cx="59817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600">
                <a:solidFill>
                  <a:srgbClr val="FF0000"/>
                </a:solidFill>
                <a:sym typeface="+mn-ea"/>
              </a:rPr>
              <a:t>平均股价死叉第一天，等死叉三天的回档机会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630" y="3923030"/>
            <a:ext cx="7698740" cy="21710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可能止跌？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0" y="890270"/>
            <a:ext cx="5824855" cy="50774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175" y="1515110"/>
            <a:ext cx="4395470" cy="356679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可能止跌？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625" y="1858010"/>
            <a:ext cx="6322060" cy="3429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5" y="1299210"/>
            <a:ext cx="5504180" cy="425894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14040" y="102235"/>
            <a:ext cx="6284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lang="en-US" sz="36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知识科普：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公募季报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178" t="23480" r="4245" b="8114"/>
          <a:stretch>
            <a:fillRect/>
          </a:stretch>
        </p:blipFill>
        <p:spPr>
          <a:xfrm>
            <a:off x="772160" y="747395"/>
            <a:ext cx="7821930" cy="2671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65" y="3543300"/>
            <a:ext cx="5396230" cy="2466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040" y="4241165"/>
            <a:ext cx="4381500" cy="154305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265670" y="3250565"/>
            <a:ext cx="38182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>
                <a:solidFill>
                  <a:srgbClr val="FF0000"/>
                </a:solidFill>
                <a:sym typeface="+mn-ea"/>
              </a:rPr>
              <a:t>公募基金三季报披露时间：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en-US" altLang="zh-CN" sz="2000">
                <a:solidFill>
                  <a:srgbClr val="FF0000"/>
                </a:solidFill>
                <a:sym typeface="+mn-ea"/>
              </a:rPr>
              <a:t>2024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年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10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月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21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日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592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公募季报披露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r="24620"/>
          <a:stretch>
            <a:fillRect/>
          </a:stretch>
        </p:blipFill>
        <p:spPr>
          <a:xfrm>
            <a:off x="1300480" y="894715"/>
            <a:ext cx="5449570" cy="20999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r="39636"/>
          <a:stretch>
            <a:fillRect/>
          </a:stretch>
        </p:blipFill>
        <p:spPr>
          <a:xfrm>
            <a:off x="7465060" y="996315"/>
            <a:ext cx="3521075" cy="24326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b="15547"/>
          <a:stretch>
            <a:fillRect/>
          </a:stretch>
        </p:blipFill>
        <p:spPr>
          <a:xfrm>
            <a:off x="984250" y="3141980"/>
            <a:ext cx="6480810" cy="29724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1468</Words>
  <Application>WPS 演示</Application>
  <PresentationFormat>宽屏</PresentationFormat>
  <Paragraphs>157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Arial Unicode MS</vt:lpstr>
      <vt:lpstr>思源黑体 CN Normal</vt:lpstr>
      <vt:lpstr>思源黑体 CN Light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1570</cp:revision>
  <dcterms:created xsi:type="dcterms:W3CDTF">2019-06-19T02:08:00Z</dcterms:created>
  <dcterms:modified xsi:type="dcterms:W3CDTF">2024-10-24T02:25:39Z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67F8E99CA25843CDBAFD0150A9FB820A</vt:lpwstr>
  </property>
</Properties>
</file>