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925" r:id="rId9"/>
    <p:sldId id="1608" r:id="rId10"/>
    <p:sldId id="509" r:id="rId11"/>
    <p:sldId id="1908" r:id="rId12"/>
    <p:sldId id="1909" r:id="rId13"/>
    <p:sldId id="1414" r:id="rId14"/>
    <p:sldId id="1681" r:id="rId15"/>
    <p:sldId id="1284" r:id="rId16"/>
    <p:sldId id="1769" r:id="rId17"/>
    <p:sldId id="1481" r:id="rId18"/>
    <p:sldId id="1682" r:id="rId19"/>
    <p:sldId id="1770" r:id="rId20"/>
    <p:sldId id="1844" r:id="rId21"/>
    <p:sldId id="1222" r:id="rId22"/>
    <p:sldId id="1729" r:id="rId23"/>
    <p:sldId id="1884" r:id="rId24"/>
    <p:sldId id="1646" r:id="rId25"/>
    <p:sldId id="800" r:id="rId26"/>
    <p:sldId id="37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" userDrawn="1">
          <p15:clr>
            <a:srgbClr val="A4A3A4"/>
          </p15:clr>
        </p15:guide>
        <p15:guide id="2" pos="36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85"/>
        <p:guide pos="36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57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123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image" Target="../media/image27.png"/><Relationship Id="rId2" Type="http://schemas.openxmlformats.org/officeDocument/2006/relationships/tags" Target="../tags/tag133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0.xml"/><Relationship Id="rId10" Type="http://schemas.openxmlformats.org/officeDocument/2006/relationships/image" Target="../media/image28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33.png"/><Relationship Id="rId1" Type="http://schemas.openxmlformats.org/officeDocument/2006/relationships/tags" Target="../tags/tag1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4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51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4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tags" Target="../tags/tag15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6.xml"/><Relationship Id="rId2" Type="http://schemas.openxmlformats.org/officeDocument/2006/relationships/image" Target="../media/image44.png"/><Relationship Id="rId1" Type="http://schemas.openxmlformats.org/officeDocument/2006/relationships/tags" Target="../tags/tag1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7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震荡区间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轮动上行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2024 .10.29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10" y="871220"/>
            <a:ext cx="8735695" cy="4991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26375"/>
          <a:stretch>
            <a:fillRect/>
          </a:stretch>
        </p:blipFill>
        <p:spPr>
          <a:xfrm>
            <a:off x="439420" y="2043430"/>
            <a:ext cx="6727825" cy="3980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30" y="2118995"/>
            <a:ext cx="5027930" cy="27914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6190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财报季绩优方向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109980"/>
            <a:ext cx="5046345" cy="472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9651"/>
          <a:stretch>
            <a:fillRect/>
          </a:stretch>
        </p:blipFill>
        <p:spPr>
          <a:xfrm>
            <a:off x="5683250" y="1109980"/>
            <a:ext cx="6075045" cy="46634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1745" y="102235"/>
            <a:ext cx="6626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机构分析平台选股显示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896620"/>
            <a:ext cx="9939655" cy="51860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4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《好股研选》中短线全覆盖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098550"/>
            <a:ext cx="8221345" cy="4625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437"/>
          <a:stretch>
            <a:fillRect/>
          </a:stretch>
        </p:blipFill>
        <p:spPr>
          <a:xfrm>
            <a:off x="8745220" y="1098550"/>
            <a:ext cx="3063875" cy="4375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2682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《好股研选》最新状态回顾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355" y="1031240"/>
            <a:ext cx="5253990" cy="5027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5" y="1884680"/>
            <a:ext cx="7397115" cy="353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9401" b="868"/>
          <a:stretch>
            <a:fillRect/>
          </a:stretch>
        </p:blipFill>
        <p:spPr>
          <a:xfrm>
            <a:off x="462915" y="1087755"/>
            <a:ext cx="3890645" cy="420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8907"/>
          <a:stretch>
            <a:fillRect/>
          </a:stretch>
        </p:blipFill>
        <p:spPr>
          <a:xfrm>
            <a:off x="4469765" y="1087755"/>
            <a:ext cx="4305935" cy="4893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905" y="1087755"/>
            <a:ext cx="3021330" cy="476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62915" y="4904740"/>
            <a:ext cx="3963035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sym typeface="+mn-ea"/>
              </a:rPr>
              <a:t>周</a:t>
            </a:r>
            <a:r>
              <a:rPr lang="en-US" altLang="zh-CN" sz="1600">
                <a:solidFill>
                  <a:schemeClr val="bg1"/>
                </a:solidFill>
                <a:sym typeface="+mn-ea"/>
              </a:rPr>
              <a:t>k</a:t>
            </a:r>
            <a:r>
              <a:rPr lang="zh-CN" altLang="en-US" sz="1600">
                <a:solidFill>
                  <a:schemeClr val="bg1"/>
                </a:solidFill>
                <a:sym typeface="+mn-ea"/>
              </a:rPr>
              <a:t>死叉初期，日</a:t>
            </a:r>
            <a:r>
              <a:rPr lang="en-US" altLang="zh-CN" sz="1600">
                <a:solidFill>
                  <a:schemeClr val="bg1"/>
                </a:solidFill>
                <a:sym typeface="+mn-ea"/>
              </a:rPr>
              <a:t>k</a:t>
            </a:r>
            <a:r>
              <a:rPr lang="zh-CN" altLang="en-US" sz="1600">
                <a:solidFill>
                  <a:schemeClr val="bg1"/>
                </a:solidFill>
                <a:sym typeface="+mn-ea"/>
              </a:rPr>
              <a:t>水上强金叉，箱顶压力位，短线上攻拐头向下与中线上攻形成交叉，但短期题材炒作依然活跃，中线控盘个股机会增加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118235"/>
            <a:ext cx="9693275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区间震荡以消化箱顶压力，或者小幅整理但下方承接较好。本周是三季度时间窗最后一周，注意高位标的利好兑现，低位抄跌个股赶底；下周美国大选、我国人大会议、美联储议息会议...重大政策落地前，资金进攻意愿小幅回落，市场结构性机会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573655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573655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②机构增仓的成长绩优股（机构重仓、三季报绩优）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技术面（底部刚趁机突破就回档的个股，</a:t>
            </a:r>
            <a:r>
              <a:rPr lang="en-US" altLang="zh-CN" sz="1400">
                <a:sym typeface="+mn-ea"/>
              </a:rPr>
              <a:t>10.</a:t>
            </a:r>
            <a:r>
              <a:rPr lang="en-US" altLang="zh-CN" sz="1400">
                <a:sym typeface="+mn-ea"/>
              </a:rPr>
              <a:t>8</a:t>
            </a:r>
            <a:r>
              <a:rPr lang="zh-CN" altLang="en-US" sz="1400">
                <a:sym typeface="+mn-ea"/>
              </a:rPr>
              <a:t>量不大且刚好突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            </a:t>
            </a:r>
            <a:r>
              <a:rPr lang="zh-CN" altLang="en-US" sz="1400">
                <a:sym typeface="+mn-ea"/>
              </a:rPr>
              <a:t>破压力后就回档的更容易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过头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资金面（中线控盘、机构重仓）</a:t>
            </a: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94125" y="0"/>
            <a:ext cx="4987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影响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A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股的重大事件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0900" y="1860550"/>
            <a:ext cx="4432300" cy="156845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、美国大选将于2024年11月5日星期二进行。胜者将从2025年1月开始入主白宫，担任一届为期四年的总统任期。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2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宋体" panose="02010600030101010101" pitchFamily="2" charset="-122"/>
                <a:sym typeface="+mn-ea"/>
              </a:rPr>
              <a:t>、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美联储将于</a:t>
            </a:r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11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月</a:t>
            </a:r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6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日</a:t>
            </a:r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-7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日召开政策会议</a:t>
            </a:r>
            <a:endParaRPr lang="zh-CN" altLang="en-US" sz="1600" b="0" i="0">
              <a:solidFill>
                <a:srgbClr val="0E0E0E"/>
              </a:solidFill>
              <a:latin typeface="PingFang SC"/>
              <a:ea typeface="PingFang SC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0900" y="3886200"/>
            <a:ext cx="464883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rgbClr val="222222"/>
                </a:solidFill>
                <a:latin typeface="PingFangSC-Regular"/>
                <a:ea typeface="PingFangSC-Regular"/>
              </a:rPr>
              <a:t>美国大选进入冲刺阶段，哈里斯（新能源）</a:t>
            </a:r>
            <a:r>
              <a:rPr lang="en-US" altLang="zh-CN" sz="1600" b="0" i="0">
                <a:solidFill>
                  <a:srgbClr val="222222"/>
                </a:solidFill>
                <a:latin typeface="PingFangSC-Regular"/>
                <a:ea typeface="PingFangSC-Regular"/>
              </a:rPr>
              <a:t>VS</a:t>
            </a:r>
            <a:r>
              <a:rPr lang="zh-CN" altLang="en-US" sz="1600" b="0" i="0">
                <a:solidFill>
                  <a:srgbClr val="222222"/>
                </a:solidFill>
                <a:latin typeface="PingFangSC-Regular"/>
                <a:ea typeface="宋体" panose="02010600030101010101" pitchFamily="2" charset="-122"/>
              </a:rPr>
              <a:t>特朗普（自主可控）（主张</a:t>
            </a:r>
            <a:r>
              <a:rPr lang="en-US" altLang="zh-CN" sz="1600" b="0" i="0">
                <a:solidFill>
                  <a:srgbClr val="222222"/>
                </a:solidFill>
                <a:latin typeface="PingFangSC-Regular"/>
                <a:ea typeface="宋体" panose="02010600030101010101" pitchFamily="2" charset="-122"/>
              </a:rPr>
              <a:t>AI</a:t>
            </a:r>
            <a:r>
              <a:rPr lang="zh-CN" altLang="en-US" sz="1600" b="0" i="0">
                <a:solidFill>
                  <a:srgbClr val="222222"/>
                </a:solidFill>
                <a:latin typeface="PingFangSC-Regular"/>
                <a:ea typeface="宋体" panose="02010600030101010101" pitchFamily="2" charset="-122"/>
              </a:rPr>
              <a:t>光模块出口限制）</a:t>
            </a:r>
            <a:endParaRPr lang="zh-CN" altLang="en-US" sz="1600" b="0" i="0">
              <a:solidFill>
                <a:srgbClr val="222222"/>
              </a:solidFill>
              <a:latin typeface="PingFangSC-Regular"/>
              <a:ea typeface="PingFangSC-Regular"/>
            </a:endParaRPr>
          </a:p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PingFangSC-Regular"/>
              <a:ea typeface="PingFangSC-Regular"/>
              <a:sym typeface="+mn-ea"/>
            </a:endParaRPr>
          </a:p>
          <a:p>
            <a:pPr marL="0" indent="0" algn="just"/>
            <a:r>
              <a:rPr lang="zh-CN" altLang="en-US" sz="1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投资者对美联储的降息预期降温，多位美联储高官支持渐进、缓慢式降息</a:t>
            </a:r>
            <a:endParaRPr lang="zh-CN" altLang="en-US" sz="1600" b="0" i="0">
              <a:solidFill>
                <a:srgbClr val="222222"/>
              </a:solidFill>
              <a:latin typeface="PingFangSC-Regular"/>
              <a:ea typeface="PingFangSC-Regular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54800" y="1860550"/>
            <a:ext cx="3124200" cy="156845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十四届全国人大常委会第十二次会议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日至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日在京举行（一般每两个月举行一次；有特殊需要的时候，可以临时召集会议，通常都在双月的下旬,会期大致一周左右）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4800" y="3984625"/>
            <a:ext cx="32131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区别于</a:t>
            </a:r>
            <a:r>
              <a:rPr lang="en-US" altLang="zh-CN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9.24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的超预期政策，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市场对</a:t>
            </a:r>
            <a:r>
              <a:rPr lang="en-US" altLang="zh-CN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11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月的人大会议已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有预期，所以市场更多是震荡慢牛</a:t>
            </a:r>
            <a:endParaRPr lang="zh-CN" altLang="en-US" sz="16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0580" y="2404110"/>
            <a:ext cx="4968240" cy="230695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止跌反弹：芯片、证券、多元金融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重组概念分化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光伏反复活跃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33820" y="2323465"/>
            <a:ext cx="5118100" cy="19450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→人工智能上游硬件</a:t>
            </a:r>
            <a:r>
              <a:rPr lang="en-US" altLang="zh-CN" sz="1600">
                <a:sym typeface="+mn-ea"/>
              </a:rPr>
              <a:t>CPO</a:t>
            </a:r>
            <a:r>
              <a:rPr lang="zh-CN" altLang="en-US" sz="1600">
                <a:sym typeface="+mn-ea"/>
              </a:rPr>
              <a:t>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石油、化工</a:t>
            </a:r>
            <a:r>
              <a:rPr lang="zh-CN" altLang="en-US" sz="1600">
                <a:sym typeface="+mn-ea"/>
              </a:rPr>
              <a:t>、医药、酿酒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重组带动的</a:t>
            </a:r>
            <a:r>
              <a:rPr lang="zh-CN" altLang="en-US" sz="1600">
                <a:sym typeface="+mn-ea"/>
              </a:rPr>
              <a:t>钢铁、造纸</a:t>
            </a:r>
            <a:r>
              <a:rPr lang="zh-CN" altLang="en-US" sz="1600">
                <a:sym typeface="+mn-ea"/>
              </a:rPr>
              <a:t>  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00425" y="1367155"/>
            <a:ext cx="59817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rgbClr val="FF0000"/>
                </a:solidFill>
                <a:sym typeface="+mn-ea"/>
              </a:rPr>
              <a:t>市场延续轮动，高抛低吸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不追涨杀跌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”  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4711065"/>
            <a:ext cx="4371975" cy="895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1779</Words>
  <Application>WPS 演示</Application>
  <PresentationFormat>宽屏</PresentationFormat>
  <Paragraphs>162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PingFang SC</vt:lpstr>
      <vt:lpstr>Segoe Print</vt:lpstr>
      <vt:lpstr>PingFangSC-Regular</vt:lpstr>
      <vt:lpstr>Arial Unicode MS</vt:lpstr>
      <vt:lpstr>华文细黑</vt:lpstr>
      <vt:lpstr>思源黑体 CN Normal</vt:lpstr>
      <vt:lpstr>思源黑体 CN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1583</cp:revision>
  <dcterms:created xsi:type="dcterms:W3CDTF">2019-06-19T02:08:00Z</dcterms:created>
  <dcterms:modified xsi:type="dcterms:W3CDTF">2024-10-29T02:26:29Z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