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818" r:id="rId8"/>
    <p:sldId id="1925" r:id="rId9"/>
    <p:sldId id="1608" r:id="rId10"/>
    <p:sldId id="509" r:id="rId11"/>
    <p:sldId id="1908" r:id="rId12"/>
    <p:sldId id="1909" r:id="rId13"/>
    <p:sldId id="1414" r:id="rId14"/>
    <p:sldId id="1681" r:id="rId15"/>
    <p:sldId id="1284" r:id="rId16"/>
    <p:sldId id="1769" r:id="rId17"/>
    <p:sldId id="1481" r:id="rId18"/>
    <p:sldId id="1770" r:id="rId19"/>
    <p:sldId id="1844" r:id="rId20"/>
    <p:sldId id="1222" r:id="rId21"/>
    <p:sldId id="1729" r:id="rId22"/>
    <p:sldId id="1646" r:id="rId23"/>
    <p:sldId id="800" r:id="rId24"/>
    <p:sldId id="372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5" userDrawn="1">
          <p15:clr>
            <a:srgbClr val="A4A3A4"/>
          </p15:clr>
        </p15:guide>
        <p15:guide id="2" pos="365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85"/>
        <p:guide pos="365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5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江苏新能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123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9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tags" Target="../tags/tag138.xml"/><Relationship Id="rId7" Type="http://schemas.openxmlformats.org/officeDocument/2006/relationships/tags" Target="../tags/tag137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image" Target="../media/image26.png"/><Relationship Id="rId2" Type="http://schemas.openxmlformats.org/officeDocument/2006/relationships/tags" Target="../tags/tag133.xml"/><Relationship Id="rId13" Type="http://schemas.openxmlformats.org/officeDocument/2006/relationships/notesSlide" Target="../notesSlides/notesSlide12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0.xml"/><Relationship Id="rId10" Type="http://schemas.openxmlformats.org/officeDocument/2006/relationships/image" Target="../media/image27.png"/><Relationship Id="rId1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41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30.png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45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8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0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4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2.xml"/><Relationship Id="rId2" Type="http://schemas.openxmlformats.org/officeDocument/2006/relationships/image" Target="../media/image38.png"/><Relationship Id="rId1" Type="http://schemas.openxmlformats.org/officeDocument/2006/relationships/tags" Target="../tags/tag1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6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07515" y="134048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情绪杀跌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</a:t>
            </a:r>
            <a:r>
              <a:rPr lang="zh-CN" altLang="en-US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回避高标</a:t>
            </a:r>
            <a:r>
              <a:rPr lang="en-US" altLang="zh-CN" sz="32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endParaRPr lang="zh-CN" altLang="en-US" sz="32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03165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2024 .11.01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671570" y="25400"/>
            <a:ext cx="5402580" cy="8458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000" b="0" i="0" kern="1200" cap="none" spc="0" normalizeH="0" baseline="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紫旗回档选股</a:t>
            </a:r>
            <a:endParaRPr kumimoji="0" lang="zh-CN" sz="4000" b="0" i="0" kern="1200" cap="none" spc="0" normalizeH="0" baseline="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35" y="648335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!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410" y="871220"/>
            <a:ext cx="8735695" cy="49911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b="26375"/>
          <a:stretch>
            <a:fillRect/>
          </a:stretch>
        </p:blipFill>
        <p:spPr>
          <a:xfrm>
            <a:off x="439420" y="2043430"/>
            <a:ext cx="6727825" cy="39808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6190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财报季绩优方向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演示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109980"/>
            <a:ext cx="5046345" cy="4725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9651"/>
          <a:stretch>
            <a:fillRect/>
          </a:stretch>
        </p:blipFill>
        <p:spPr>
          <a:xfrm>
            <a:off x="5683250" y="1109980"/>
            <a:ext cx="6075045" cy="466344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31745" y="102235"/>
            <a:ext cx="6626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机构分析平台选股显示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90" y="896620"/>
            <a:ext cx="9939655" cy="518604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操作策略</a:t>
            </a:r>
            <a:endParaRPr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537835"/>
            <a:ext cx="2511425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" y="1083310"/>
            <a:ext cx="8192135" cy="4608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8710" y="1083310"/>
            <a:ext cx="2981960" cy="4306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2265" y="33655"/>
            <a:ext cx="50577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L2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盘中《跟庄擒牛》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345" y="1274445"/>
            <a:ext cx="3615690" cy="422529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14350" y="1047750"/>
            <a:ext cx="748347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、入选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四线开花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主力增仓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或二者同时符合的个股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、从中优选日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图符合《跟庄擒牛战法》的个股，结合当天行情低吸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7825" y="5499735"/>
            <a:ext cx="39935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【脱水战法】L2跟庄擒牛战法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https://neican.n8n8.cn/details/strategy/2469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944370"/>
            <a:ext cx="7072630" cy="39782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020" y="4558665"/>
            <a:ext cx="1153795" cy="11487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15" y="896620"/>
            <a:ext cx="4878070" cy="441833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0" y="986155"/>
            <a:ext cx="5078095" cy="3857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095" y="2538730"/>
            <a:ext cx="4229735" cy="3541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772025" y="0"/>
            <a:ext cx="2892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本周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策略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3335" y="1118235"/>
            <a:ext cx="9693275" cy="90297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大盘：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区间震荡以消化箱顶压力，或者小幅整理但下方承接较好。本周是三季度时间窗最后一周，注意高位标的利好兑现，低位抄跌个股赶底；下周美国大选、我国人大会议、美联储议息会议...重大政策落地前，资金进攻意愿小幅回落，市场结构性机会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13500" y="2573655"/>
            <a:ext cx="4563110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chemeClr val="tx2"/>
                </a:solidFill>
                <a:sym typeface="+mn-ea"/>
              </a:rPr>
              <a:t>风口题材首次回档</a:t>
            </a: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olidFill>
                  <a:schemeClr val="tx2"/>
                </a:solidFill>
                <a:sym typeface="+mn-ea"/>
              </a:rPr>
              <a:t>跟随风口轮动</a:t>
            </a:r>
            <a:r>
              <a:rPr lang="en-US" altLang="zh-CN" sz="1400" b="1">
                <a:solidFill>
                  <a:schemeClr val="tx2"/>
                </a:solidFill>
                <a:sym typeface="+mn-ea"/>
              </a:rPr>
              <a:t>→</a:t>
            </a:r>
            <a:r>
              <a:rPr lang="zh-CN" altLang="en-US" sz="1400" b="1">
                <a:solidFill>
                  <a:schemeClr val="tx2"/>
                </a:solidFill>
                <a:sym typeface="+mn-ea"/>
              </a:rPr>
              <a:t>今日话题</a:t>
            </a:r>
            <a:endParaRPr lang="zh-CN" altLang="en-US" sz="1400" b="1">
              <a:solidFill>
                <a:schemeClr val="tx2"/>
              </a:solidFill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2700" y="2573655"/>
            <a:ext cx="5039995" cy="31661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①新入主力的控盘回档（控盘回档）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②机构增仓的成长绩优股（机构重仓、三季报绩优）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 b="1">
                <a:sym typeface="+mn-ea"/>
              </a:rPr>
              <a:t>选股要点：</a:t>
            </a:r>
            <a:endParaRPr lang="zh-CN" altLang="en-US" sz="1400" b="1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技术面（底部刚趁机突破就回档的个股，</a:t>
            </a:r>
            <a:r>
              <a:rPr lang="en-US" altLang="zh-CN" sz="1400">
                <a:sym typeface="+mn-ea"/>
              </a:rPr>
              <a:t>10.</a:t>
            </a:r>
            <a:r>
              <a:rPr lang="en-US" altLang="zh-CN" sz="1400">
                <a:sym typeface="+mn-ea"/>
              </a:rPr>
              <a:t>8</a:t>
            </a:r>
            <a:r>
              <a:rPr lang="zh-CN" altLang="en-US" sz="1400">
                <a:sym typeface="+mn-ea"/>
              </a:rPr>
              <a:t>量不大且刚好突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 </a:t>
            </a:r>
            <a:r>
              <a:rPr lang="en-US" altLang="zh-CN" sz="1400">
                <a:sym typeface="+mn-ea"/>
              </a:rPr>
              <a:t>            </a:t>
            </a:r>
            <a:r>
              <a:rPr lang="zh-CN" altLang="en-US" sz="1400">
                <a:sym typeface="+mn-ea"/>
              </a:rPr>
              <a:t>破压力后就回档的更容易</a:t>
            </a:r>
            <a:r>
              <a:rPr lang="en-US" altLang="zh-CN" sz="1400">
                <a:sym typeface="+mn-ea"/>
              </a:rPr>
              <a:t>“</a:t>
            </a:r>
            <a:r>
              <a:rPr lang="zh-CN" altLang="en-US" sz="1400">
                <a:sym typeface="+mn-ea"/>
              </a:rPr>
              <a:t>过头</a:t>
            </a:r>
            <a:r>
              <a:rPr lang="en-US" altLang="zh-CN" sz="1400">
                <a:sym typeface="+mn-ea"/>
              </a:rPr>
              <a:t>”</a:t>
            </a:r>
            <a:r>
              <a:rPr lang="zh-CN" altLang="en-US" sz="1400">
                <a:sym typeface="+mn-ea"/>
              </a:rPr>
              <a:t>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资金面（中线控盘、机构重仓）</a:t>
            </a:r>
            <a:endParaRPr lang="zh-CN" altLang="en-US" sz="1400"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94125" y="0"/>
            <a:ext cx="4987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影响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A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股的重大事件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7435" y="1165225"/>
            <a:ext cx="4432300" cy="156845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、美国大选将于2024年11月5日星期二进行。胜者将从2025年1月开始入主白宫，担任一届为期四年的总统任期。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r>
              <a:rPr lang="en-US" altLang="zh-CN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2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宋体" panose="02010600030101010101" pitchFamily="2" charset="-122"/>
                <a:sym typeface="+mn-ea"/>
              </a:rPr>
              <a:t>、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美联储将于</a:t>
            </a:r>
            <a:r>
              <a:rPr lang="en-US" altLang="zh-CN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11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月</a:t>
            </a:r>
            <a:r>
              <a:rPr lang="en-US" altLang="zh-CN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6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日</a:t>
            </a:r>
            <a:r>
              <a:rPr lang="en-US" altLang="zh-CN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-7</a:t>
            </a:r>
            <a:r>
              <a:rPr lang="zh-CN" altLang="en-US" sz="1600">
                <a:solidFill>
                  <a:srgbClr val="0E0E0E"/>
                </a:solidFill>
                <a:latin typeface="PingFang SC"/>
                <a:ea typeface="PingFang SC"/>
                <a:sym typeface="+mn-ea"/>
              </a:rPr>
              <a:t>日召开政策会议</a:t>
            </a:r>
            <a:endParaRPr lang="zh-CN" altLang="en-US" sz="1600" b="0" i="0">
              <a:solidFill>
                <a:srgbClr val="0E0E0E"/>
              </a:solidFill>
              <a:latin typeface="PingFang SC"/>
              <a:ea typeface="PingFang SC"/>
            </a:endParaRPr>
          </a:p>
          <a:p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31875" y="3429000"/>
            <a:ext cx="4648835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endParaRPr lang="zh-CN" altLang="en-US" sz="1600" b="0" i="0">
              <a:solidFill>
                <a:srgbClr val="222222"/>
              </a:solidFill>
              <a:latin typeface="PingFangSC-Regular"/>
              <a:ea typeface="PingFangSC-Regular"/>
              <a:sym typeface="+mn-ea"/>
            </a:endParaRPr>
          </a:p>
          <a:p>
            <a:pPr marL="0" indent="0" algn="just"/>
            <a:r>
              <a:rPr lang="zh-CN" altLang="en-US" sz="1600">
                <a:solidFill>
                  <a:srgbClr val="333333"/>
                </a:solidFill>
                <a:latin typeface="Arial" panose="020B0604020202020204"/>
                <a:ea typeface="Arial" panose="020B0604020202020204"/>
                <a:sym typeface="+mn-ea"/>
              </a:rPr>
              <a:t>投资者对美联储的降息预期降温，多位美联储高官支持渐进、缓慢式降息</a:t>
            </a:r>
            <a:endParaRPr lang="zh-CN" altLang="en-US" sz="1600" b="0" i="0">
              <a:solidFill>
                <a:srgbClr val="222222"/>
              </a:solidFill>
              <a:latin typeface="PingFangSC-Regular"/>
              <a:ea typeface="PingFangSC-Regular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45250" y="1165225"/>
            <a:ext cx="4028440" cy="12547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p>
            <a:pPr marL="0" indent="0"/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十四届全国人大常委会第十二次会议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日至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日在京举行（一般每两个月举行一次；有特殊需要的时候，可以临时召集会议，通常都在双月的下旬,会期大致一周左右）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40525" y="3429000"/>
            <a:ext cx="32131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区别于</a:t>
            </a:r>
            <a:r>
              <a:rPr lang="en-US" altLang="zh-CN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9.24</a:t>
            </a:r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</a:rPr>
              <a:t>的超预期政策，</a:t>
            </a:r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市场对</a:t>
            </a:r>
            <a:r>
              <a:rPr lang="en-US" altLang="zh-CN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11</a:t>
            </a:r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宋体" panose="02010600030101010101" pitchFamily="2" charset="-122"/>
              </a:rPr>
              <a:t>月的人大会议已</a:t>
            </a:r>
            <a:r>
              <a:rPr lang="zh-CN" altLang="en-US" sz="1600" b="0" i="0">
                <a:solidFill>
                  <a:srgbClr val="333333"/>
                </a:solidFill>
                <a:latin typeface="Arial" panose="020B0604020202020204"/>
                <a:ea typeface="Arial" panose="020B0604020202020204"/>
              </a:rPr>
              <a:t>有预期，所以市场更多是震荡慢牛</a:t>
            </a:r>
            <a:endParaRPr lang="zh-CN" altLang="en-US" sz="1600" b="0" i="0">
              <a:solidFill>
                <a:srgbClr val="333333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今日话题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0580" y="2404110"/>
            <a:ext cx="4968240" cy="230695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en-US" altLang="zh-CN" sz="1600"/>
              <a:t>1</a:t>
            </a:r>
            <a:r>
              <a:rPr lang="zh-CN" altLang="en-US" sz="1600"/>
              <a:t>、资金进攻题材</a:t>
            </a: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有色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高股息（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石油化工、银行）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轮动反弹：</a:t>
            </a:r>
            <a:r>
              <a:rPr lang="zh-CN" altLang="en-US" sz="1600">
                <a:sym typeface="+mn-ea"/>
              </a:rPr>
              <a:t>医药、酿酒    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>
              <a:solidFill>
                <a:srgbClr val="FF0000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96000" y="2259965"/>
            <a:ext cx="5339080" cy="19450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r>
              <a:rPr lang="en-US" altLang="zh-CN" sz="1600">
                <a:sym typeface="+mn-ea"/>
              </a:rPr>
              <a:t>2</a:t>
            </a:r>
            <a:r>
              <a:rPr lang="zh-CN" altLang="en-US" sz="1600">
                <a:sym typeface="+mn-ea"/>
              </a:rPr>
              <a:t>、资金抛售方向：</a:t>
            </a:r>
            <a:endParaRPr lang="zh-CN" altLang="en-US" sz="1600">
              <a:sym typeface="+mn-ea"/>
            </a:endParaRPr>
          </a:p>
          <a:p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中小题材高位人气票（游资砸盘踩踏）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sym typeface="+mn-ea"/>
              </a:rPr>
              <a:t>        </a:t>
            </a:r>
            <a:endParaRPr lang="zh-CN" altLang="en-US" sz="1600"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en-US" sz="16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00425" y="1367155"/>
            <a:ext cx="59817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1600">
                <a:solidFill>
                  <a:srgbClr val="FF0000"/>
                </a:solidFill>
                <a:sym typeface="+mn-ea"/>
              </a:rPr>
              <a:t>60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分钟图的震荡，日</a:t>
            </a:r>
            <a:r>
              <a:rPr lang="en-US" altLang="zh-CN" sz="1600">
                <a:solidFill>
                  <a:srgbClr val="FF0000"/>
                </a:solidFill>
                <a:sym typeface="+mn-ea"/>
              </a:rPr>
              <a:t>k</a:t>
            </a:r>
            <a:r>
              <a:rPr lang="zh-CN" altLang="en-US" sz="1600">
                <a:solidFill>
                  <a:srgbClr val="FF0000"/>
                </a:solidFill>
                <a:sym typeface="+mn-ea"/>
              </a:rPr>
              <a:t>图的死叉末段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I3MTg5YzNmNDNmOTNjOTE4OWRiYWIxZGRkZWJmMzU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1602</Words>
  <Application>WPS 演示</Application>
  <PresentationFormat>宽屏</PresentationFormat>
  <Paragraphs>154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PingFang SC</vt:lpstr>
      <vt:lpstr>Segoe Print</vt:lpstr>
      <vt:lpstr>PingFangSC-Regular</vt:lpstr>
      <vt:lpstr>Arial Unicode MS</vt:lpstr>
      <vt:lpstr>思源黑体 CN Normal</vt:lpstr>
      <vt:lpstr>思源黑体 CN Light</vt:lpstr>
      <vt:lpstr>华文细黑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大南山</cp:lastModifiedBy>
  <cp:revision>1592</cp:revision>
  <dcterms:created xsi:type="dcterms:W3CDTF">2019-06-19T02:08:00Z</dcterms:created>
  <dcterms:modified xsi:type="dcterms:W3CDTF">2024-11-01T02:30:00Z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