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818" r:id="rId8"/>
    <p:sldId id="1939" r:id="rId9"/>
    <p:sldId id="509" r:id="rId10"/>
    <p:sldId id="1908" r:id="rId11"/>
    <p:sldId id="1909" r:id="rId12"/>
    <p:sldId id="1414" r:id="rId13"/>
    <p:sldId id="1284" r:id="rId14"/>
    <p:sldId id="1769" r:id="rId15"/>
    <p:sldId id="1481" r:id="rId16"/>
    <p:sldId id="1222" r:id="rId17"/>
    <p:sldId id="1953" r:id="rId18"/>
    <p:sldId id="1978" r:id="rId19"/>
    <p:sldId id="1977" r:id="rId20"/>
    <p:sldId id="1646" r:id="rId21"/>
    <p:sldId id="800" r:id="rId22"/>
    <p:sldId id="372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5" userDrawn="1">
          <p15:clr>
            <a:srgbClr val="A4A3A4"/>
          </p15:clr>
        </p15:guide>
        <p15:guide id="2" pos="365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85"/>
        <p:guide pos="365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148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image" Target="../media/image23.png"/><Relationship Id="rId2" Type="http://schemas.openxmlformats.org/officeDocument/2006/relationships/tags" Target="../tags/tag128.xml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35.xml"/><Relationship Id="rId10" Type="http://schemas.openxmlformats.org/officeDocument/2006/relationships/image" Target="../media/image24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25.png"/><Relationship Id="rId1" Type="http://schemas.openxmlformats.org/officeDocument/2006/relationships/tags" Target="../tags/tag136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26.png"/><Relationship Id="rId1" Type="http://schemas.openxmlformats.org/officeDocument/2006/relationships/tags" Target="../tags/tag138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1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40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42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5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44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34.png"/><Relationship Id="rId1" Type="http://schemas.openxmlformats.org/officeDocument/2006/relationships/tags" Target="../tags/tag1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15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tags" Target="../tags/tag121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07515" y="134048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</a:t>
            </a:r>
            <a:r>
              <a:rPr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下探企稳 </a:t>
            </a:r>
            <a:r>
              <a:rPr 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震荡分化</a:t>
            </a:r>
            <a:r>
              <a:rPr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</a:t>
            </a:r>
            <a:endParaRPr lang="zh-CN" altLang="en-US" sz="32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2024 .11.13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680" y="2161540"/>
            <a:ext cx="3860165" cy="38042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2161540"/>
            <a:ext cx="6355715" cy="37280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7431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885825"/>
            <a:ext cx="5810250" cy="52578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365" y="1337945"/>
            <a:ext cx="6644640" cy="43535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操作策略</a:t>
            </a:r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42315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《主力透视陪跑营》开班了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826770"/>
            <a:ext cx="9639300" cy="54222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42315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《主力透视陪跑营》开班了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620" y="957580"/>
            <a:ext cx="7273290" cy="51517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21445" y="5601335"/>
            <a:ext cx="2511425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" y="1103630"/>
            <a:ext cx="8268970" cy="4651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875" y="882015"/>
            <a:ext cx="3104515" cy="47193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2265" y="33655"/>
            <a:ext cx="5057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盘中《跟庄擒牛》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345" y="1274445"/>
            <a:ext cx="3615690" cy="422529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14350" y="1047750"/>
            <a:ext cx="748347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、入选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四线开花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主力增仓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或二者同时符合的个股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、从中优选日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图符合《跟庄擒牛战法》的个股，结合当天行情低吸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97825" y="5499735"/>
            <a:ext cx="39935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【脱水战法】L2跟庄擒牛战法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https://neican.n8n8.cn/details/strategy/2469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944370"/>
            <a:ext cx="7072630" cy="3978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020" y="4558665"/>
            <a:ext cx="1153795" cy="11487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534"/>
          <a:stretch>
            <a:fillRect/>
          </a:stretch>
        </p:blipFill>
        <p:spPr>
          <a:xfrm>
            <a:off x="852805" y="1041400"/>
            <a:ext cx="5172710" cy="485330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600" y="930910"/>
            <a:ext cx="3608070" cy="532955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72025" y="0"/>
            <a:ext cx="2892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本周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83335" y="1118235"/>
            <a:ext cx="9693275" cy="36195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大盘：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市场蓄势上攻，但日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k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金叉后端，又临强压区，资金关前蓄势概率大，市场震荡过程优选方向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13500" y="2325370"/>
            <a:ext cx="4563110" cy="31661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短线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风口题材首次回档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控盘双突破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olidFill>
                  <a:schemeClr val="tx2"/>
                </a:solidFill>
                <a:sym typeface="+mn-ea"/>
              </a:rPr>
              <a:t>跟随风口轮动</a:t>
            </a:r>
            <a:r>
              <a:rPr lang="en-US" altLang="zh-CN" sz="1400" b="1">
                <a:solidFill>
                  <a:schemeClr val="tx2"/>
                </a:solidFill>
                <a:sym typeface="+mn-ea"/>
              </a:rPr>
              <a:t>→</a:t>
            </a:r>
            <a:r>
              <a:rPr lang="zh-CN" altLang="en-US" sz="1400" b="1">
                <a:solidFill>
                  <a:schemeClr val="tx2"/>
                </a:solidFill>
                <a:sym typeface="+mn-ea"/>
              </a:rPr>
              <a:t>今日话题</a:t>
            </a:r>
            <a:endParaRPr lang="zh-CN" altLang="en-US" sz="1400" b="1">
              <a:solidFill>
                <a:schemeClr val="tx2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2700" y="2325370"/>
            <a:ext cx="5039995" cy="31661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①新入主力的控盘回档（控盘回档）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②机构增仓的成长绩优股（机构重仓、三季报绩优）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 b="1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endParaRPr lang="zh-CN" altLang="en-US" sz="1400" b="1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技术面（震仓倍量突破）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资金面（中线控盘、机构重仓）</a:t>
            </a:r>
            <a:endParaRPr lang="zh-CN" altLang="en-US" sz="14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今日话题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5055" y="1369060"/>
            <a:ext cx="4751705" cy="424243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/>
              <a:t>一、资金脉搏</a:t>
            </a:r>
            <a:endParaRPr lang="en-US" altLang="zh-CN" sz="1600"/>
          </a:p>
          <a:p>
            <a:pPr>
              <a:lnSpc>
                <a:spcPct val="130000"/>
              </a:lnSpc>
            </a:pPr>
            <a:r>
              <a:rPr lang="en-US" altLang="zh-CN" sz="1600"/>
              <a:t>1</a:t>
            </a:r>
            <a:r>
              <a:rPr lang="zh-CN" altLang="en-US" sz="1600"/>
              <a:t>、资金进攻题材</a:t>
            </a:r>
            <a:endParaRPr lang="zh-CN" sz="14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sym typeface="+mn-ea"/>
              </a:rPr>
              <a:t>①中字头（护盘，轮动）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sym typeface="+mn-ea"/>
              </a:rPr>
              <a:t>②上海国企改革（政策消息刺激）</a:t>
            </a:r>
            <a:endParaRPr lang="en-US" altLang="zh-CN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③科技属性的高低轮动</a:t>
            </a: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（</a:t>
            </a:r>
            <a:r>
              <a:rPr lang="en-US" altLang="zh-CN" sz="1600">
                <a:sym typeface="+mn-ea"/>
              </a:rPr>
              <a:t>AI</a:t>
            </a:r>
            <a:r>
              <a:rPr lang="zh-CN" altLang="en-US" sz="1600">
                <a:sym typeface="+mn-ea"/>
              </a:rPr>
              <a:t>应用端、通信、汽配、电池）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④沪深</a:t>
            </a:r>
            <a:r>
              <a:rPr lang="en-US" altLang="zh-CN" sz="1600">
                <a:sym typeface="+mn-ea"/>
              </a:rPr>
              <a:t>300</a:t>
            </a:r>
            <a:r>
              <a:rPr lang="zh-CN" altLang="en-US" sz="1600">
                <a:sym typeface="+mn-ea"/>
              </a:rPr>
              <a:t>核心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机构票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ym typeface="+mn-ea"/>
              </a:rPr>
              <a:t>2</a:t>
            </a:r>
            <a:r>
              <a:rPr lang="zh-CN" altLang="en-US" sz="1600">
                <a:sym typeface="+mn-ea"/>
              </a:rPr>
              <a:t>、资金分享方向</a:t>
            </a: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sym typeface="+mn-ea"/>
              </a:rPr>
              <a:t>①自主可控涨多分化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sym typeface="+mn-ea"/>
              </a:rPr>
              <a:t>（芯片半导体、国产软件、信创、消费电子）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②一日游的大消费</a:t>
            </a: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/>
              <a:t>酒店餐饮、食品饮料、酿酒医药</a:t>
            </a:r>
            <a:endParaRPr lang="zh-CN" altLang="en-US" sz="1600"/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43345" y="1369060"/>
            <a:ext cx="4522470" cy="281622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二、选股策略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400">
                <a:solidFill>
                  <a:schemeClr val="tx1"/>
                </a:solidFill>
                <a:sym typeface="+mn-ea"/>
              </a:rPr>
              <a:t>①强者恒强：率先</a:t>
            </a:r>
            <a:r>
              <a:rPr lang="zh-CN" altLang="en-US" sz="1400">
                <a:solidFill>
                  <a:schemeClr val="tx1"/>
                </a:solidFill>
                <a:sym typeface="+mn-ea"/>
              </a:rPr>
              <a:t>震仓倍量突破</a:t>
            </a:r>
            <a:endParaRPr lang="zh-CN" altLang="en-US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altLang="en-US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altLang="en-US" sz="14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400">
                <a:solidFill>
                  <a:schemeClr val="tx1"/>
                </a:solidFill>
                <a:sym typeface="+mn-ea"/>
              </a:rPr>
              <a:t>②</a:t>
            </a:r>
            <a:r>
              <a:rPr lang="zh-CN" sz="1400">
                <a:solidFill>
                  <a:srgbClr val="FF0000"/>
                </a:solidFill>
                <a:sym typeface="+mn-ea"/>
              </a:rPr>
              <a:t>轮动反弹：先于大盘死叉调整后段</a:t>
            </a:r>
            <a:endParaRPr lang="zh-CN" sz="1400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400">
                <a:solidFill>
                  <a:schemeClr val="tx1"/>
                </a:solidFill>
                <a:sym typeface="+mn-ea"/>
              </a:rPr>
              <a:t>（叠加有</a:t>
            </a:r>
            <a:r>
              <a:rPr lang="zh-CN" sz="1400">
                <a:solidFill>
                  <a:srgbClr val="FF0000"/>
                </a:solidFill>
                <a:sym typeface="+mn-ea"/>
              </a:rPr>
              <a:t>中线控盘回档）</a:t>
            </a:r>
            <a:endParaRPr lang="zh-CN" sz="1400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43345" y="4593590"/>
            <a:ext cx="4603115" cy="10179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三、软件演示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400">
                <a:solidFill>
                  <a:schemeClr val="tx1"/>
                </a:solidFill>
                <a:sym typeface="+mn-ea"/>
              </a:rPr>
              <a:t>①分时异动跟庄擒牛</a:t>
            </a:r>
            <a:r>
              <a:rPr lang="en-US" altLang="zh-CN" sz="1400">
                <a:solidFill>
                  <a:schemeClr val="tx1"/>
                </a:solidFill>
                <a:sym typeface="+mn-ea"/>
              </a:rPr>
              <a:t>        </a:t>
            </a:r>
            <a:r>
              <a:rPr lang="zh-CN" sz="1400">
                <a:solidFill>
                  <a:schemeClr val="tx1"/>
                </a:solidFill>
                <a:sym typeface="+mn-ea"/>
              </a:rPr>
              <a:t>②三板斧</a:t>
            </a:r>
            <a:r>
              <a:rPr lang="en-US" altLang="zh-CN" sz="1400">
                <a:solidFill>
                  <a:schemeClr val="tx1"/>
                </a:solidFill>
                <a:sym typeface="+mn-ea"/>
              </a:rPr>
              <a:t>+</a:t>
            </a:r>
            <a:r>
              <a:rPr lang="zh-CN" sz="1400">
                <a:solidFill>
                  <a:schemeClr val="tx1"/>
                </a:solidFill>
                <a:sym typeface="+mn-ea"/>
              </a:rPr>
              <a:t>新入主力控盘回档</a:t>
            </a:r>
            <a:r>
              <a:rPr lang="en-US" altLang="zh-CN" sz="1400">
                <a:solidFill>
                  <a:schemeClr val="tx1"/>
                </a:solidFill>
                <a:sym typeface="+mn-ea"/>
              </a:rPr>
              <a:t>    </a:t>
            </a:r>
            <a:r>
              <a:rPr lang="zh-CN" altLang="en-US" sz="1400">
                <a:solidFill>
                  <a:schemeClr val="tx1"/>
                </a:solidFill>
                <a:sym typeface="+mn-ea"/>
              </a:rPr>
              <a:t>③风口爆量回档</a:t>
            </a:r>
            <a:endParaRPr lang="zh-CN" altLang="en-US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" y="1105535"/>
            <a:ext cx="954468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235" y="3395345"/>
            <a:ext cx="5869940" cy="2585085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3460"/>
            <a:ext cx="5410835" cy="34188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65" y="3913505"/>
            <a:ext cx="4269740" cy="16071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09925" y="480060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1355</Words>
  <Application>WPS 演示</Application>
  <PresentationFormat>宽屏</PresentationFormat>
  <Paragraphs>149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华文细黑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1634</cp:revision>
  <dcterms:created xsi:type="dcterms:W3CDTF">2019-06-19T02:08:00Z</dcterms:created>
  <dcterms:modified xsi:type="dcterms:W3CDTF">2024-11-13T02:20:57Z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67F8E99CA25843CDBAFD0150A9FB820A</vt:lpwstr>
  </property>
</Properties>
</file>