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818" r:id="rId8"/>
    <p:sldId id="1939" r:id="rId9"/>
    <p:sldId id="1994" r:id="rId10"/>
    <p:sldId id="509" r:id="rId11"/>
    <p:sldId id="1908" r:id="rId12"/>
    <p:sldId id="1909" r:id="rId13"/>
    <p:sldId id="1414" r:id="rId14"/>
    <p:sldId id="1284" r:id="rId15"/>
    <p:sldId id="1769" r:id="rId16"/>
    <p:sldId id="1481" r:id="rId17"/>
    <p:sldId id="1222" r:id="rId18"/>
    <p:sldId id="1953" r:id="rId19"/>
    <p:sldId id="1983" r:id="rId20"/>
    <p:sldId id="1977" r:id="rId21"/>
    <p:sldId id="1990" r:id="rId22"/>
    <p:sldId id="1646" r:id="rId23"/>
    <p:sldId id="800" r:id="rId24"/>
    <p:sldId id="372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52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123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image" Target="../media/image26.png"/><Relationship Id="rId2" Type="http://schemas.openxmlformats.org/officeDocument/2006/relationships/tags" Target="../tags/tag130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7.xml"/><Relationship Id="rId10" Type="http://schemas.openxmlformats.org/officeDocument/2006/relationships/image" Target="../media/image27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28.png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29.png"/><Relationship Id="rId1" Type="http://schemas.openxmlformats.org/officeDocument/2006/relationships/tags" Target="../tags/tag140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5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4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9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48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40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8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情绪回暖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反弹看量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2024 .11.20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85" y="808990"/>
            <a:ext cx="9314815" cy="5240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20" y="957580"/>
            <a:ext cx="7273290" cy="51517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" y="1103630"/>
            <a:ext cx="8268970" cy="4651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75" y="882015"/>
            <a:ext cx="3104515" cy="4719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《好股研选》节奏重要性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866140"/>
            <a:ext cx="6275070" cy="52889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570" y="1311910"/>
            <a:ext cx="4400550" cy="423418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685" y="3836035"/>
            <a:ext cx="4468495" cy="210058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861060"/>
            <a:ext cx="6419850" cy="2640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" y="3689985"/>
            <a:ext cx="6420485" cy="23977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87005" y="997585"/>
            <a:ext cx="330898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天线是短期均线和中期均线的分界线，被视为大盘的中期生命线。当一轮下跌结束之后，指数向上突破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日均线时，表明很有可能会有一轮新的上升趋势。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415" y="2668905"/>
            <a:ext cx="4296410" cy="315341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118235"/>
            <a:ext cx="9693275" cy="90297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市场超跌后企稳反弹，普涨反弹到分化轮动，题材游资方向情绪性修复，破净低估短期炒作，市值管理国央企观察风格轮动，核心成分指数机构风格观察反应。观察人工智能、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应用端、机器人、智能制造、国企改革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+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低估破净等舆情度较高的方向。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3500" y="2325370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控盘双突破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r>
              <a:rPr lang="en-US" altLang="zh-CN" sz="1400" b="1">
                <a:solidFill>
                  <a:schemeClr val="tx2"/>
                </a:solidFill>
                <a:sym typeface="+mn-ea"/>
              </a:rPr>
              <a:t>→</a:t>
            </a:r>
            <a:r>
              <a:rPr lang="zh-CN" altLang="en-US" sz="1400" b="1">
                <a:solidFill>
                  <a:schemeClr val="tx2"/>
                </a:solidFill>
                <a:sym typeface="+mn-ea"/>
              </a:rPr>
              <a:t>今日话题</a:t>
            </a:r>
            <a:endParaRPr lang="zh-CN" altLang="en-US" sz="1400" b="1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2700" y="2325370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②机构增仓的成长绩优股（机构重仓、三季报绩优）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技术面（震仓倍量突破）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资金面（中线控盘、机构重仓）</a:t>
            </a: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5055" y="1369060"/>
            <a:ext cx="4751705" cy="42424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一、资金脉搏</a:t>
            </a:r>
            <a:endParaRPr lang="en-US" altLang="zh-CN" sz="1600"/>
          </a:p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zh-CN" sz="14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①阶段超跌反弹：</a:t>
            </a:r>
            <a:r>
              <a:rPr lang="zh-CN" altLang="en-US" sz="1600">
                <a:sym typeface="+mn-ea"/>
              </a:rPr>
              <a:t>游戏传媒、</a:t>
            </a:r>
            <a:r>
              <a:rPr lang="zh-CN" altLang="en-US" sz="1600">
                <a:sym typeface="+mn-ea"/>
              </a:rPr>
              <a:t>医药</a:t>
            </a:r>
            <a:r>
              <a:rPr lang="en-US" altLang="zh-CN" sz="1600">
                <a:sym typeface="+mn-ea"/>
              </a:rPr>
              <a:t>CRO</a:t>
            </a:r>
            <a:r>
              <a:rPr lang="zh-CN" altLang="en-US" sz="1600">
                <a:sym typeface="+mn-ea"/>
              </a:rPr>
              <a:t>、磷化工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②强者恒强：机器人、国产软件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③沪深</a:t>
            </a:r>
            <a:r>
              <a:rPr lang="en-US" altLang="zh-CN" sz="1600">
                <a:sym typeface="+mn-ea"/>
              </a:rPr>
              <a:t>300</a:t>
            </a:r>
            <a:r>
              <a:rPr lang="zh-CN" altLang="en-US" sz="1600">
                <a:sym typeface="+mn-ea"/>
              </a:rPr>
              <a:t>核心机构票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、资金分享方向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①大金融还需等待反弹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②大消费（酿酒、食品饮料）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③钢铁、煤炭、电力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43345" y="1497965"/>
            <a:ext cx="4522470" cy="25761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二、选股策略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①强者恒强：率先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震仓倍量突破</a:t>
            </a:r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②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严重超跌反弹</a:t>
            </a:r>
            <a:r>
              <a:rPr lang="zh-CN" sz="1400">
                <a:solidFill>
                  <a:schemeClr val="tx1"/>
                </a:solidFill>
                <a:sym typeface="+mn-ea"/>
              </a:rPr>
              <a:t>（叠加有中线控盘回档）</a:t>
            </a:r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43345" y="4593590"/>
            <a:ext cx="4603115" cy="10179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三、软件演示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①分时异动跟庄擒牛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        </a:t>
            </a:r>
            <a:r>
              <a:rPr lang="zh-CN" sz="1400">
                <a:solidFill>
                  <a:schemeClr val="tx1"/>
                </a:solidFill>
                <a:sym typeface="+mn-ea"/>
              </a:rPr>
              <a:t>②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三板斧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+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新入主力控盘回档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    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③风口爆量回档</a:t>
            </a:r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050" y="119634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年期</a:t>
            </a:r>
            <a:r>
              <a:rPr lang="en-US" altLang="zh-CN">
                <a:sym typeface="+mn-ea"/>
              </a:rPr>
              <a:t>LPR</a:t>
            </a:r>
            <a:r>
              <a:rPr lang="zh-CN" altLang="en-US">
                <a:sym typeface="+mn-ea"/>
              </a:rPr>
              <a:t>为</a:t>
            </a:r>
            <a:r>
              <a:rPr lang="en-US" altLang="zh-CN">
                <a:sym typeface="+mn-ea"/>
              </a:rPr>
              <a:t>3.1%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年期以上</a:t>
            </a:r>
            <a:r>
              <a:rPr lang="en-US" altLang="zh-CN">
                <a:sym typeface="+mn-ea"/>
              </a:rPr>
              <a:t>LPR</a:t>
            </a:r>
            <a:r>
              <a:rPr lang="zh-CN" altLang="en-US">
                <a:sym typeface="+mn-ea"/>
              </a:rPr>
              <a:t>为</a:t>
            </a:r>
            <a:r>
              <a:rPr lang="en-US" altLang="zh-CN">
                <a:sym typeface="+mn-ea"/>
              </a:rPr>
              <a:t>3.6%</a:t>
            </a:r>
            <a:r>
              <a:rPr lang="zh-CN" altLang="en-US">
                <a:sym typeface="+mn-ea"/>
              </a:rPr>
              <a:t>，两个期限品种</a:t>
            </a:r>
            <a:r>
              <a:rPr lang="en-US" altLang="zh-CN">
                <a:sym typeface="+mn-ea"/>
              </a:rPr>
              <a:t>LPR</a:t>
            </a:r>
            <a:r>
              <a:rPr lang="zh-CN" altLang="en-US">
                <a:sym typeface="+mn-ea"/>
              </a:rPr>
              <a:t>报价较上月均维持不变。</a:t>
            </a:r>
            <a:r>
              <a:rPr lang="zh-CN" altLang="en-US">
                <a:sym typeface="+mn-ea"/>
              </a:rPr>
              <a:t>展望后期，业内认为，</a:t>
            </a:r>
            <a:r>
              <a:rPr lang="en-US" altLang="zh-CN">
                <a:sym typeface="+mn-ea"/>
              </a:rPr>
              <a:t>2025</a:t>
            </a:r>
            <a:r>
              <a:rPr lang="zh-CN" altLang="en-US">
                <a:sym typeface="+mn-ea"/>
              </a:rPr>
              <a:t>年降息降准都有空间，不排除明年</a:t>
            </a:r>
            <a:r>
              <a:rPr lang="en-US" altLang="zh-CN">
                <a:sym typeface="+mn-ea"/>
              </a:rPr>
              <a:t>LPR</a:t>
            </a:r>
            <a:r>
              <a:rPr lang="zh-CN" altLang="en-US">
                <a:sym typeface="+mn-ea"/>
              </a:rPr>
              <a:t>报价伴随逆回购利率进一步降息的可能性。</a:t>
            </a:r>
            <a:endParaRPr lang="zh-CN" altLang="en-US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135" y="2050415"/>
            <a:ext cx="5905500" cy="3952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" y="3267710"/>
            <a:ext cx="4248150" cy="11334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1596</Words>
  <Application>WPS 演示</Application>
  <PresentationFormat>宽屏</PresentationFormat>
  <Paragraphs>154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1661</cp:revision>
  <dcterms:created xsi:type="dcterms:W3CDTF">2019-06-19T02:08:00Z</dcterms:created>
  <dcterms:modified xsi:type="dcterms:W3CDTF">2024-11-20T02:27:31Z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67F8E99CA25843CDBAFD0150A9FB820A</vt:lpwstr>
  </property>
</Properties>
</file>