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1807" r:id="rId7"/>
    <p:sldId id="1990" r:id="rId8"/>
    <p:sldId id="1939" r:id="rId9"/>
    <p:sldId id="2008" r:id="rId10"/>
    <p:sldId id="2040" r:id="rId11"/>
    <p:sldId id="2009" r:id="rId12"/>
    <p:sldId id="2011" r:id="rId13"/>
    <p:sldId id="2010" r:id="rId14"/>
    <p:sldId id="509" r:id="rId15"/>
    <p:sldId id="1908" r:id="rId16"/>
    <p:sldId id="1909" r:id="rId17"/>
    <p:sldId id="1414" r:id="rId18"/>
    <p:sldId id="1284" r:id="rId19"/>
    <p:sldId id="1769" r:id="rId20"/>
    <p:sldId id="1481" r:id="rId21"/>
    <p:sldId id="1953" r:id="rId22"/>
    <p:sldId id="372" r:id="rId23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6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50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如何找到已经披露了中报同比大增</a:t>
            </a:r>
            <a:r>
              <a:rPr lang="en-US" altLang="zh-CN">
                <a:sym typeface="+mn-ea"/>
              </a:rPr>
              <a:t>50%</a:t>
            </a:r>
            <a:r>
              <a:rPr lang="zh-CN" altLang="en-US">
                <a:sym typeface="+mn-ea"/>
              </a:rPr>
              <a:t>以上的公司？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买不到</a:t>
            </a:r>
            <a:r>
              <a:rPr lang="en-US" altLang="zh-CN"/>
              <a:t> </a:t>
            </a:r>
            <a:r>
              <a:rPr lang="zh-CN" altLang="en-US"/>
              <a:t>，卖不掉，不敢买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3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8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5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tags" Target="../tags/tag131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image" Target="../media/image33.png"/><Relationship Id="rId2" Type="http://schemas.openxmlformats.org/officeDocument/2006/relationships/tags" Target="../tags/tag138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5.xml"/><Relationship Id="rId10" Type="http://schemas.openxmlformats.org/officeDocument/2006/relationships/image" Target="../media/image34.png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7.xml"/><Relationship Id="rId2" Type="http://schemas.openxmlformats.org/officeDocument/2006/relationships/image" Target="../media/image35.png"/><Relationship Id="rId1" Type="http://schemas.openxmlformats.org/officeDocument/2006/relationships/tags" Target="../tags/tag146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image" Target="../media/image36.png"/><Relationship Id="rId1" Type="http://schemas.openxmlformats.org/officeDocument/2006/relationships/tags" Target="../tags/tag1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4.xml"/><Relationship Id="rId2" Type="http://schemas.openxmlformats.org/officeDocument/2006/relationships/image" Target="../media/image14.png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15.png"/><Relationship Id="rId1" Type="http://schemas.openxmlformats.org/officeDocument/2006/relationships/tags" Target="../tags/tag11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18.png"/><Relationship Id="rId1" Type="http://schemas.openxmlformats.org/officeDocument/2006/relationships/tags" Target="../tags/tag12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2024 .12.03</a:t>
            </a:r>
            <a:endParaRPr lang="zh-CN" alt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金叉反弹末端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资金提前防御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1809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盘中风口倍量选股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" y="1105535"/>
            <a:ext cx="9544685" cy="4021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235" y="3395345"/>
            <a:ext cx="5869940" cy="2585085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27430"/>
            <a:ext cx="11430000" cy="42862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6547"/>
          <a:stretch>
            <a:fillRect/>
          </a:stretch>
        </p:blipFill>
        <p:spPr>
          <a:xfrm>
            <a:off x="6700520" y="1013460"/>
            <a:ext cx="5175885" cy="489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分时异动</a:t>
            </a:r>
            <a:r>
              <a:rPr lang="zh-CN" sz="3600" b="1">
                <a:solidFill>
                  <a:schemeClr val="bg1"/>
                </a:solidFill>
                <a:sym typeface="+mn-ea"/>
              </a:rPr>
              <a:t>跟庄擒牛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76720" y="3654425"/>
            <a:ext cx="2799715" cy="1322070"/>
          </a:xfrm>
          <a:prstGeom prst="rect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altLang="en-US" sz="1600">
                <a:sym typeface="+mn-ea"/>
              </a:rPr>
              <a:t>①大额连买</a:t>
            </a:r>
            <a:r>
              <a:rPr lang="en-US" altLang="zh-CN" sz="1600">
                <a:sym typeface="+mn-ea"/>
              </a:rPr>
              <a:t>≥3</a:t>
            </a:r>
            <a:endParaRPr lang="en-US" altLang="zh-CN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②上升通道横盘蓄势或回档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③优选近日风口</a:t>
            </a:r>
            <a:endParaRPr lang="zh-CN" altLang="en-US" sz="1600">
              <a:sym typeface="+mn-ea"/>
            </a:endParaRPr>
          </a:p>
          <a:p>
            <a:r>
              <a:rPr lang="zh-CN" altLang="en-US" sz="1600" b="1">
                <a:solidFill>
                  <a:srgbClr val="FF0000"/>
                </a:solidFill>
                <a:sym typeface="+mn-ea"/>
              </a:rPr>
              <a:t>（用智能盯盘）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13460"/>
            <a:ext cx="5410835" cy="341884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913505"/>
            <a:ext cx="4269740" cy="16071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209925" y="4800600"/>
            <a:ext cx="3369310" cy="13220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r>
              <a:rPr lang="zh-CN" altLang="en-US" sz="1600" b="1">
                <a:sym typeface="+mn-ea"/>
              </a:rPr>
              <a:t>方法：</a:t>
            </a:r>
            <a:endParaRPr lang="zh-CN" altLang="en-US" sz="1600" b="1">
              <a:sym typeface="+mn-ea"/>
            </a:endParaRPr>
          </a:p>
          <a:p>
            <a:r>
              <a:rPr lang="zh-CN" sz="1600">
                <a:sym typeface="+mn-ea"/>
              </a:rPr>
              <a:t>①盘中分时异动</a:t>
            </a:r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②日</a:t>
            </a:r>
            <a:r>
              <a:rPr lang="en-US" altLang="zh-CN" sz="1600">
                <a:sym typeface="+mn-ea"/>
              </a:rPr>
              <a:t>k</a:t>
            </a:r>
            <a:r>
              <a:rPr lang="zh-CN" altLang="en-US" sz="1600">
                <a:sym typeface="+mn-ea"/>
              </a:rPr>
              <a:t>最佳出手点</a:t>
            </a:r>
            <a:endParaRPr lang="zh-CN" altLang="en-US" sz="1600">
              <a:sym typeface="+mn-ea"/>
            </a:endParaRPr>
          </a:p>
          <a:p>
            <a:r>
              <a:rPr lang="zh-CN" altLang="en-US" sz="1600">
                <a:sym typeface="+mn-ea"/>
              </a:rPr>
              <a:t>（水手变色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辅助线首根反弹阳线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金叉初期</a:t>
            </a:r>
            <a:r>
              <a:rPr lang="en-US" altLang="zh-CN" sz="1600">
                <a:sym typeface="+mn-ea"/>
              </a:rPr>
              <a:t>+</a:t>
            </a:r>
            <a:r>
              <a:rPr lang="zh-CN" altLang="en-US" sz="1600">
                <a:sym typeface="+mn-ea"/>
              </a:rPr>
              <a:t>优选当日风口）</a:t>
            </a:r>
            <a:endParaRPr lang="en-US" altLang="zh-CN" sz="160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301490" y="0"/>
            <a:ext cx="46043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爆量回档选股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7380" y="962025"/>
            <a:ext cx="10451465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爆量本质上市主力试盘动作，缩量回档到支撑区一般就会有低吸机会，后期大概率有一波反弹</a:t>
            </a: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  <a:sym typeface="+mn-ea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1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：爆量当天涨停板，等缩量回档辅助线（或回档涨停板上沿支撑）</a:t>
            </a:r>
            <a:r>
              <a:rPr lang="en-US" altLang="zh-CN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+</a:t>
            </a:r>
            <a:r>
              <a:rPr lang="zh-CN" altLang="en-US" sz="1600" b="0" i="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</a:rPr>
              <a:t>捕捞季节金叉的低吸机会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爆量回档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：爆量当天冲高回来大阳线，等回档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日线的低吸机会（次日高抛止盈，跌破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5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日线</a:t>
            </a:r>
            <a:r>
              <a:rPr lang="en-US" altLang="zh-CN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2-3</a:t>
            </a:r>
            <a:r>
              <a:rPr lang="zh-CN" altLang="en-US" sz="1600">
                <a:solidFill>
                  <a:srgbClr val="333333"/>
                </a:solidFill>
                <a:latin typeface="华文细黑" panose="02010600040101010101" charset="-122"/>
                <a:ea typeface="华文细黑" panose="02010600040101010101" charset="-122"/>
                <a:sym typeface="+mn-ea"/>
              </a:rPr>
              <a:t>个点坚决止损）</a:t>
            </a: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  <a:p>
            <a:pPr marL="0" indent="0" algn="just" defTabSz="266700">
              <a:spcAft>
                <a:spcPct val="0"/>
              </a:spcAft>
            </a:pPr>
            <a:endParaRPr lang="zh-CN" altLang="en-US" sz="1600" b="0" i="0">
              <a:solidFill>
                <a:srgbClr val="333333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680" y="2161540"/>
            <a:ext cx="3860165" cy="380428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" y="2161540"/>
            <a:ext cx="6355715" cy="372808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774315" y="69215"/>
            <a:ext cx="6115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中线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控盘回档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85825"/>
            <a:ext cx="5810250" cy="52578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65" y="1337945"/>
            <a:ext cx="6644640" cy="43535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742315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《主力透视陪跑营》开班了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15" y="1211580"/>
            <a:ext cx="8124825" cy="45707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686800" y="4357370"/>
            <a:ext cx="2756535" cy="114744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>
              <a:spcBef>
                <a:spcPct val="0"/>
              </a:spcBef>
              <a:spcAft>
                <a:spcPct val="0"/>
              </a:spcAft>
            </a:pPr>
            <a:r>
              <a:rPr lang="en-US" altLang="zh-CN" sz="1600" b="0" i="0">
                <a:solidFill>
                  <a:srgbClr val="00C8C8"/>
                </a:solidFill>
                <a:latin typeface="unset"/>
                <a:ea typeface="unset"/>
              </a:rPr>
              <a:t>https://toujiao.n8n8.cn/introduce/120</a:t>
            </a:r>
            <a:endParaRPr lang="en-US" altLang="zh-CN" sz="1600" b="0" i="0">
              <a:solidFill>
                <a:srgbClr val="00C8C8"/>
              </a:solidFill>
              <a:latin typeface="unset"/>
              <a:ea typeface="unset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3877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</a:t>
            </a:r>
            <a:r>
              <a:rPr kumimoji="0" lang="en-US" sz="3600" b="1" i="0" kern="1200" cap="none" spc="0" normalizeH="0" baseline="0">
                <a:solidFill>
                  <a:srgbClr val="FF0000"/>
                </a:solidFill>
              </a:rPr>
              <a:t>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70280" y="970280"/>
            <a:ext cx="9693275" cy="63246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sz="1600" b="1">
                <a:solidFill>
                  <a:srgbClr val="FF0000"/>
                </a:solidFill>
                <a:sym typeface="+mn-ea"/>
              </a:rPr>
              <a:t>大盘重回智能辅助线，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各大指数延续日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k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级别的捕捞季节底背离金叉反弹，观察量能情况，持续放量持股等反弹。</a:t>
            </a:r>
            <a:r>
              <a:rPr lang="en-US" altLang="zh-CN" sz="1600" b="1">
                <a:solidFill>
                  <a:srgbClr val="FF0000"/>
                </a:solidFill>
                <a:sym typeface="+mn-ea"/>
              </a:rPr>
              <a:t>12</a:t>
            </a:r>
            <a:r>
              <a:rPr lang="zh-CN" altLang="en-US" sz="1600" b="1">
                <a:solidFill>
                  <a:srgbClr val="FF0000"/>
                </a:solidFill>
                <a:sym typeface="+mn-ea"/>
              </a:rPr>
              <a:t>月中上旬有中央经济工作会议的预期，中上旬会走得比下旬要强。</a:t>
            </a:r>
            <a:endParaRPr lang="zh-CN" altLang="en-US" sz="1600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13515"/>
          <a:stretch>
            <a:fillRect/>
          </a:stretch>
        </p:blipFill>
        <p:spPr>
          <a:xfrm>
            <a:off x="8472805" y="2211070"/>
            <a:ext cx="3328035" cy="29921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2211070"/>
            <a:ext cx="4906010" cy="363093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775" y="2515235"/>
            <a:ext cx="3962400" cy="32251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972560" y="62230"/>
            <a:ext cx="4224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" y="1229995"/>
            <a:ext cx="10277475" cy="484632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957580" y="1229995"/>
            <a:ext cx="3734435" cy="715645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上涨指数今年大概率是要收阳线甚至中阳线，所以年末不能跌破</a:t>
            </a:r>
            <a:r>
              <a:rPr lang="en-US" altLang="zh-CN" sz="1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3100</a:t>
            </a:r>
            <a:endParaRPr lang="en-US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en-US" altLang="zh-CN" sz="1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z="1600" b="1" spc="15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62300" y="4323080"/>
            <a:ext cx="6539865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altLang="zh-CN"/>
              <a:t>12</a:t>
            </a:r>
            <a:r>
              <a:rPr lang="zh-CN" altLang="en-US"/>
              <a:t>月上旬</a:t>
            </a:r>
            <a:r>
              <a:rPr lang="zh-CN" altLang="en-US">
                <a:sym typeface="+mn-ea"/>
              </a:rPr>
              <a:t>中央经济工作会议会提前</a:t>
            </a:r>
            <a:r>
              <a:rPr lang="zh-CN" altLang="en-US"/>
              <a:t>，基金考核期，</a:t>
            </a:r>
            <a:r>
              <a:rPr lang="zh-CN" altLang="en-US">
                <a:sym typeface="+mn-ea"/>
              </a:rPr>
              <a:t>年底各种总结会和各券商策略报告会的集中期，指数大概率稳定</a:t>
            </a:r>
            <a:r>
              <a:rPr lang="zh-CN" altLang="en-US"/>
              <a:t>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22220" y="970280"/>
            <a:ext cx="7004050" cy="361950"/>
          </a:xfrm>
          <a:prstGeom prst="rect">
            <a:avLst/>
          </a:prstGeom>
          <a:ln w="12700" cap="flat" cmpd="sng" algn="ctr">
            <a:solidFill>
              <a:schemeClr val="accent6">
                <a:lumMod val="75000"/>
              </a:schemeClr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220" y="1452245"/>
            <a:ext cx="6654165" cy="46208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94080" y="1321435"/>
            <a:ext cx="4751705" cy="43992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①</a:t>
            </a:r>
            <a:r>
              <a:rPr lang="zh-CN" sz="1600">
                <a:solidFill>
                  <a:schemeClr val="tx1"/>
                </a:solidFill>
                <a:sym typeface="+mn-ea"/>
              </a:rPr>
              <a:t>光刻胶、半导体芯片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ym typeface="+mn-ea"/>
              </a:rPr>
              <a:t>②稀土反制裁</a:t>
            </a: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①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跨境电商走弱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②机器人分化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sym typeface="+mn-ea"/>
              </a:rPr>
              <a:t>③传媒娱乐走弱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④消费电子整理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ym typeface="+mn-ea"/>
              </a:rPr>
              <a:t>⑤</a:t>
            </a:r>
            <a:r>
              <a:rPr lang="zh-CN" altLang="en-US" sz="1600">
                <a:sym typeface="+mn-ea"/>
              </a:rPr>
              <a:t>银行保险</a:t>
            </a:r>
            <a:r>
              <a:rPr lang="zh-CN" sz="1600">
                <a:sym typeface="+mn-ea"/>
              </a:rPr>
              <a:t>券商不给力</a:t>
            </a: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rgbClr val="FF0000"/>
              </a:solidFill>
            </a:endParaRPr>
          </a:p>
          <a:p>
            <a:endParaRPr lang="zh-CN" altLang="en-US" sz="160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19850" y="1836420"/>
            <a:ext cx="4522470" cy="234759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sym typeface="+mn-ea"/>
              </a:rPr>
              <a:t>轮动底背离弱金叉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②分时异动跟庄擒牛</a:t>
            </a:r>
            <a:r>
              <a:rPr lang="en-US" altLang="zh-CN" sz="1600">
                <a:solidFill>
                  <a:schemeClr val="tx1"/>
                </a:solidFill>
                <a:sym typeface="+mn-ea"/>
              </a:rPr>
              <a:t>       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en-US" altLang="zh-CN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③</a:t>
            </a:r>
            <a:r>
              <a:rPr lang="zh-CN" altLang="en-US" sz="1600">
                <a:solidFill>
                  <a:schemeClr val="tx1"/>
                </a:solidFill>
                <a:sym typeface="+mn-ea"/>
              </a:rPr>
              <a:t>风口爆量回档</a:t>
            </a:r>
            <a:endParaRPr lang="zh-CN" altLang="en-US" sz="1600">
              <a:solidFill>
                <a:schemeClr val="tx1"/>
              </a:solidFill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65190" y="107251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550" y="1267460"/>
            <a:ext cx="7548880" cy="432308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965200" y="1267460"/>
            <a:ext cx="2692400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sz="1600">
                <a:sym typeface="+mn-ea"/>
              </a:rPr>
              <a:t>为什么昨晚输出隐形冠军而非短线机会</a:t>
            </a:r>
            <a:endParaRPr lang="zh-CN" sz="1600">
              <a:sym typeface="+mn-ea"/>
            </a:endParaRPr>
          </a:p>
          <a:p>
            <a:endParaRPr lang="zh-CN" sz="1600">
              <a:sym typeface="+mn-ea"/>
            </a:endParaRPr>
          </a:p>
          <a:p>
            <a:endParaRPr lang="zh-CN" sz="1600">
              <a:sym typeface="+mn-ea"/>
            </a:endParaRPr>
          </a:p>
          <a:p>
            <a:r>
              <a:rPr lang="zh-CN" sz="1600">
                <a:sym typeface="+mn-ea"/>
              </a:rPr>
              <a:t>为什么选半导体方向的输出？</a:t>
            </a:r>
            <a:endParaRPr lang="zh-CN" sz="1600">
              <a:sym typeface="+mn-ea"/>
            </a:endParaRPr>
          </a:p>
          <a:p>
            <a:endParaRPr lang="zh-CN" sz="1600">
              <a:sym typeface="+mn-ea"/>
            </a:endParaRPr>
          </a:p>
          <a:p>
            <a:endParaRPr lang="zh-CN" sz="16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45" y="3082290"/>
            <a:ext cx="3267075" cy="277177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430" y="92900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100" y="1372870"/>
            <a:ext cx="6096000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6100" y="3429000"/>
            <a:ext cx="377253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《好股研选》栏目介绍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021445" y="5601335"/>
            <a:ext cx="2642870" cy="41084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p>
            <a:pPr algn="ctr">
              <a:lnSpc>
                <a:spcPct val="130000"/>
              </a:lnSpc>
            </a:pPr>
            <a:r>
              <a:rPr lang="en-US" altLang="zh-CN" sz="1600">
                <a:sym typeface="+mn-ea"/>
              </a:rPr>
              <a:t>98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月，</a:t>
            </a:r>
            <a:r>
              <a:rPr lang="en-US" altLang="zh-CN" sz="1600">
                <a:sym typeface="+mn-ea"/>
              </a:rPr>
              <a:t>8</a:t>
            </a:r>
            <a:r>
              <a:rPr lang="zh-CN" altLang="en-US" sz="1600">
                <a:sym typeface="+mn-ea"/>
              </a:rPr>
              <a:t>篇，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元</a:t>
            </a:r>
            <a:r>
              <a:rPr lang="en-US" altLang="zh-CN" sz="1600">
                <a:sym typeface="+mn-ea"/>
              </a:rPr>
              <a:t>/</a:t>
            </a:r>
            <a:r>
              <a:rPr lang="zh-CN" altLang="en-US" sz="1600">
                <a:sym typeface="+mn-ea"/>
              </a:rPr>
              <a:t>篇</a:t>
            </a:r>
            <a:endParaRPr lang="zh-CN" altLang="en-US" sz="160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" y="1109980"/>
            <a:ext cx="8317865" cy="4678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365" y="1109980"/>
            <a:ext cx="2774950" cy="418719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1346</Words>
  <Application>WPS 演示</Application>
  <PresentationFormat>宽屏</PresentationFormat>
  <Paragraphs>153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华文细黑</vt:lpstr>
      <vt:lpstr>unset</vt:lpstr>
      <vt:lpstr>Segoe Print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1705</cp:revision>
  <dcterms:created xsi:type="dcterms:W3CDTF">2019-06-19T02:08:00Z</dcterms:created>
  <dcterms:modified xsi:type="dcterms:W3CDTF">2024-12-03T02:27:47Z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67F8E99CA25843CDBAFD0150A9FB820A</vt:lpwstr>
  </property>
</Properties>
</file>