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90" r:id="rId8"/>
    <p:sldId id="2062" r:id="rId9"/>
    <p:sldId id="2063" r:id="rId10"/>
    <p:sldId id="1939" r:id="rId11"/>
    <p:sldId id="2008" r:id="rId12"/>
    <p:sldId id="2040" r:id="rId13"/>
    <p:sldId id="2009" r:id="rId14"/>
    <p:sldId id="2011" r:id="rId15"/>
    <p:sldId id="2010" r:id="rId16"/>
    <p:sldId id="509" r:id="rId17"/>
    <p:sldId id="2053" r:id="rId18"/>
    <p:sldId id="1284" r:id="rId19"/>
    <p:sldId id="1908" r:id="rId20"/>
    <p:sldId id="1909" r:id="rId21"/>
    <p:sldId id="1414" r:id="rId22"/>
    <p:sldId id="1481" r:id="rId23"/>
    <p:sldId id="3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买不到</a:t>
            </a:r>
            <a:r>
              <a:rPr lang="en-US" altLang="zh-CN"/>
              <a:t> </a:t>
            </a:r>
            <a:r>
              <a:rPr lang="zh-CN" altLang="en-US"/>
              <a:t>，卖不掉，不敢买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5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6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tags" Target="../tags/tag139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40.png"/><Relationship Id="rId2" Type="http://schemas.openxmlformats.org/officeDocument/2006/relationships/tags" Target="../tags/tag142.xml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9.xml"/><Relationship Id="rId10" Type="http://schemas.openxmlformats.org/officeDocument/2006/relationships/image" Target="../media/image41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42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2024 .12.05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迟到的弱金叉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大盘依然震荡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92900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372870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6100" y="3429000"/>
            <a:ext cx="377253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6100" y="5231130"/>
            <a:ext cx="45154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C8C8"/>
                </a:solidFill>
                <a:latin typeface="unset"/>
                <a:ea typeface="unset"/>
                <a:sym typeface="+mn-ea"/>
              </a:rPr>
              <a:t>https://toujiao.n8n8.cn/introduce/120</a:t>
            </a:r>
            <a:endParaRPr lang="en-US" altLang="zh-CN" sz="1600">
              <a:solidFill>
                <a:srgbClr val="00C8C8"/>
              </a:solidFill>
              <a:latin typeface="unset"/>
              <a:ea typeface="unset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1109980"/>
            <a:ext cx="8317865" cy="4678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365" y="1109980"/>
            <a:ext cx="2774950" cy="41871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70280" y="970280"/>
            <a:ext cx="9693275" cy="63246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大盘重回智能辅助线，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各大指数延续日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k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级别的捕捞季节底背离金叉反弹，观察量能情况，持续放量持股等反弹。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12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月中上旬有中央经济工作会议的预期，中上旬会走得比下旬要强。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340" y="1753870"/>
            <a:ext cx="4396740" cy="4198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340" y="1865630"/>
            <a:ext cx="3775710" cy="414210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2560" y="62230"/>
            <a:ext cx="4224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1229995"/>
            <a:ext cx="10277475" cy="484632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57580" y="1229995"/>
            <a:ext cx="3734435" cy="71564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上涨指数今年大概率是要收阳线甚至中阳线，所以年末不能跌破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3100</a:t>
            </a:r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300" y="4323080"/>
            <a:ext cx="653986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/>
              <a:t>12</a:t>
            </a:r>
            <a:r>
              <a:rPr lang="zh-CN" altLang="en-US"/>
              <a:t>月上旬</a:t>
            </a:r>
            <a:r>
              <a:rPr lang="zh-CN" altLang="en-US">
                <a:sym typeface="+mn-ea"/>
              </a:rPr>
              <a:t>中央经济工作会议会提前</a:t>
            </a:r>
            <a:r>
              <a:rPr lang="zh-CN" altLang="en-US"/>
              <a:t>，基金考核期，</a:t>
            </a:r>
            <a:r>
              <a:rPr lang="zh-CN" altLang="en-US">
                <a:sym typeface="+mn-ea"/>
              </a:rPr>
              <a:t>年底各种总结会和各券商策略报告会的集中期，指数大概率稳定</a:t>
            </a:r>
            <a:r>
              <a:rPr lang="zh-CN" altLang="en-US"/>
              <a:t>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7378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12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月舆情事件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28928"/>
          <a:stretch>
            <a:fillRect/>
          </a:stretch>
        </p:blipFill>
        <p:spPr>
          <a:xfrm>
            <a:off x="666115" y="924560"/>
            <a:ext cx="4681220" cy="2857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15" y="3959225"/>
            <a:ext cx="4679950" cy="2003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340" y="1392555"/>
            <a:ext cx="5518785" cy="4346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7378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12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月舆情事件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" y="946785"/>
            <a:ext cx="4371975" cy="248221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069330" y="1175385"/>
            <a:ext cx="5448300" cy="4343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3629025"/>
            <a:ext cx="4213860" cy="24892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2220" y="970280"/>
            <a:ext cx="700405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1443990"/>
            <a:ext cx="4439285" cy="4559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43990"/>
            <a:ext cx="4578985" cy="44030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4080" y="1321435"/>
            <a:ext cx="4751705" cy="43992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①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机器人强者恒强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②传媒娱乐超跌反弹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消息反复刺激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③昨日冲高回落的国产芯片，还是分化不强国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①昨日强势：</a:t>
            </a:r>
            <a:r>
              <a:rPr lang="zh-CN" sz="1600">
                <a:sym typeface="+mn-ea"/>
              </a:rPr>
              <a:t>石油化工、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消费股（食品饮料、酿酒）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②经常一天游：小金属、有色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③短期修复，风险提升：</a:t>
            </a:r>
            <a:r>
              <a:rPr lang="zh-CN" altLang="en-US" sz="1600">
                <a:sym typeface="+mn-ea"/>
              </a:rPr>
              <a:t>保险、黄金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9850" y="1836420"/>
            <a:ext cx="452247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sym typeface="+mn-ea"/>
              </a:rPr>
              <a:t>轮动底背离弱金叉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③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风口爆量回档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65190" y="107251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310" y="1346835"/>
            <a:ext cx="3562985" cy="463042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198"/>
          <a:stretch>
            <a:fillRect/>
          </a:stretch>
        </p:blipFill>
        <p:spPr>
          <a:xfrm>
            <a:off x="480060" y="1440815"/>
            <a:ext cx="3658870" cy="45364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230" y="1346200"/>
            <a:ext cx="3826510" cy="463169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WPS 演示</Application>
  <PresentationFormat>宽屏</PresentationFormat>
  <Paragraphs>150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unset</vt:lpstr>
      <vt:lpstr>Segoe Print</vt:lpstr>
      <vt:lpstr>华文细黑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1710</cp:revision>
  <dcterms:created xsi:type="dcterms:W3CDTF">2019-06-19T02:08:00Z</dcterms:created>
  <dcterms:modified xsi:type="dcterms:W3CDTF">2024-12-05T02:22:22Z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