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90" r:id="rId8"/>
    <p:sldId id="1939" r:id="rId9"/>
    <p:sldId id="2008" r:id="rId10"/>
    <p:sldId id="2096" r:id="rId11"/>
    <p:sldId id="2009" r:id="rId12"/>
    <p:sldId id="2095" r:id="rId13"/>
    <p:sldId id="2011" r:id="rId14"/>
    <p:sldId id="2071" r:id="rId15"/>
    <p:sldId id="2072" r:id="rId16"/>
    <p:sldId id="2010" r:id="rId17"/>
    <p:sldId id="509" r:id="rId18"/>
    <p:sldId id="2053" r:id="rId19"/>
    <p:sldId id="1284" r:id="rId20"/>
    <p:sldId id="1908" r:id="rId21"/>
    <p:sldId id="1909" r:id="rId22"/>
    <p:sldId id="1414" r:id="rId23"/>
    <p:sldId id="1481" r:id="rId24"/>
    <p:sldId id="3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5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0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5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141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39.png"/><Relationship Id="rId2" Type="http://schemas.openxmlformats.org/officeDocument/2006/relationships/tags" Target="../tags/tag144.xml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1.xml"/><Relationship Id="rId10" Type="http://schemas.openxmlformats.org/officeDocument/2006/relationships/image" Target="../media/image40.png"/><Relationship Id="rId1" Type="http://schemas.openxmlformats.org/officeDocument/2006/relationships/tags" Target="../tags/tag14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41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7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2024 .12.20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轮动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反弹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适度关注</a:t>
            </a:r>
            <a:endParaRPr lang="zh-CN" altLang="en-US"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210" y="998855"/>
            <a:ext cx="2921000" cy="4516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" y="1197610"/>
            <a:ext cx="8360410" cy="4702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750060"/>
            <a:ext cx="11204575" cy="3456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909955"/>
            <a:ext cx="7327900" cy="51714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0305" y="1007110"/>
            <a:ext cx="969327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大盘突破三角形后回档，考验趋势线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辅助线支撑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，观察市场死叉后期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的蓝筹护盘以及止跌信号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35369"/>
          <a:stretch>
            <a:fillRect/>
          </a:stretch>
        </p:blipFill>
        <p:spPr>
          <a:xfrm>
            <a:off x="867410" y="1668780"/>
            <a:ext cx="6356350" cy="41668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295" y="1668780"/>
            <a:ext cx="4187825" cy="44621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16755" y="622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回档确认</a:t>
            </a:r>
            <a:endParaRPr lang="zh-CN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735" y="1374775"/>
            <a:ext cx="5039360" cy="417957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1256665"/>
            <a:ext cx="6029325" cy="4416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7028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38571"/>
          <a:stretch>
            <a:fillRect/>
          </a:stretch>
        </p:blipFill>
        <p:spPr>
          <a:xfrm>
            <a:off x="953135" y="1510030"/>
            <a:ext cx="5424170" cy="4535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0" y="1555115"/>
            <a:ext cx="4678680" cy="43859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5860" y="1472565"/>
            <a:ext cx="4751705" cy="381825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①人工智能（</a:t>
            </a:r>
            <a:r>
              <a:rPr 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算力、液冷散热）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②半导体芯片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③消费电子、机器人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④美容护理、食品饮料、服装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家纺、商业零售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⑤券商、地产异动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煤炭、钢铁、化纤、保险、电力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76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轮动</a:t>
            </a:r>
            <a:r>
              <a:rPr lang="zh-CN" sz="1600">
                <a:solidFill>
                  <a:schemeClr val="tx1"/>
                </a:solidFill>
                <a:sym typeface="+mn-ea"/>
              </a:rPr>
              <a:t>补涨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rgbClr val="FF0000"/>
                </a:solidFill>
                <a:sym typeface="+mn-ea"/>
              </a:rPr>
              <a:t>②分时异动跟庄擒牛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   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rgbClr val="FF0000"/>
                </a:solidFill>
                <a:sym typeface="+mn-ea"/>
              </a:rPr>
              <a:t>③风口爆量回档</a:t>
            </a:r>
            <a:endParaRPr lang="zh-CN" sz="160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舆情解析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7730" y="1261427"/>
            <a:ext cx="5080000" cy="1322070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北京时间</a:t>
            </a:r>
            <a:r>
              <a:rPr lang="en-US" altLang="zh-CN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凌晨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</a:t>
            </a:r>
            <a:r>
              <a:rPr lang="zh-CN" altLang="en-US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美联储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宣布，将联邦基金利率的目标区间下调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个基点至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4.75%-5%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，为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年来首次</a:t>
            </a:r>
            <a:r>
              <a:rPr lang="zh-CN" altLang="en-US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降息</a:t>
            </a:r>
            <a:endParaRPr lang="zh-CN" altLang="en-US" sz="1600" b="0" i="0">
              <a:solidFill>
                <a:srgbClr val="F7313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b="0" i="0">
              <a:solidFill>
                <a:srgbClr val="F73131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F73131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9535" y="1137920"/>
            <a:ext cx="52571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9</a:t>
            </a:r>
            <a:r>
              <a:rPr lang="zh-CN" altLang="en-US" sz="1600" b="0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24</a:t>
            </a:r>
            <a:r>
              <a:rPr lang="zh-CN" altLang="en-US" sz="1600" b="0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日国务院行新闻发布会重磅消息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：近期降准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0.5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个百分点、择机或再降准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0.25-0.5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个百分点，引导商业银行降低存量房贷利率至新发放贷款利率附近，创设新的货币政策工具支持股票市场稳定发展；计划对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6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家大型商业银行增加核心一级资本；将发布促进中长期资金入市的意见和促进并购重组的六条措施等。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7730" y="2583497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当地时间</a:t>
            </a:r>
            <a:r>
              <a:rPr lang="en-US" altLang="zh-CN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F7313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日，美国联邦储备委员会宣布，将联邦基金利率目标区间下调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个基点，降至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4.5%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4.75%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之间的水平，符合市场普遍预期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39535" y="3072765"/>
            <a:ext cx="516763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多家银行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</a:rPr>
              <a:t>于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</a:rPr>
              <a:t>11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</a:rPr>
              <a:t>15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</a:rPr>
              <a:t>日相继发布公告，宣布调整人民币存款挂牌利率。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11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月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18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日，央行与财政部联手，将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1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个月期国库现金定存利率下调至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2.16%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7730" y="3912235"/>
            <a:ext cx="5080000" cy="1322070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北京时间</a:t>
            </a:r>
            <a:r>
              <a:rPr lang="en-US" altLang="zh-CN" sz="160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160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凌晨，美联储宣布，</a:t>
            </a:r>
            <a:r>
              <a:rPr lang="zh-CN" altLang="en-US" sz="160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决定将基准利率下调</a:t>
            </a:r>
            <a:r>
              <a:rPr lang="en-US" altLang="zh-CN" sz="160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lang="zh-CN" altLang="en-US" sz="160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个基点</a:t>
            </a:r>
            <a:r>
              <a:rPr lang="zh-CN" altLang="en-US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，联邦基金利率的目标区间从</a:t>
            </a:r>
            <a:r>
              <a:rPr lang="en-US" altLang="zh-CN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4.5%—4.75%</a:t>
            </a:r>
            <a:r>
              <a:rPr lang="zh-CN" altLang="en-US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下调至</a:t>
            </a:r>
            <a:r>
              <a:rPr lang="en-US" altLang="zh-CN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4.25%—4.50%</a:t>
            </a:r>
            <a:r>
              <a:rPr lang="zh-CN" altLang="en-US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。这是继</a:t>
            </a:r>
            <a:r>
              <a:rPr lang="en-US" altLang="zh-CN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月美联储四年来首次启动宽松周期后，连续第三次降息，</a:t>
            </a:r>
            <a:r>
              <a:rPr lang="zh-CN" altLang="en-US" sz="160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累计降息</a:t>
            </a:r>
            <a:r>
              <a:rPr lang="en-US" altLang="zh-CN" sz="160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160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个基点</a:t>
            </a:r>
            <a:endParaRPr lang="zh-CN" altLang="en-US" sz="160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b="26130"/>
          <a:stretch>
            <a:fillRect/>
          </a:stretch>
        </p:blipFill>
        <p:spPr>
          <a:xfrm>
            <a:off x="6334125" y="4115435"/>
            <a:ext cx="5273040" cy="1708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37287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100" y="3429000"/>
            <a:ext cx="377253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30" y="938530"/>
            <a:ext cx="4358640" cy="1045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30" y="2147570"/>
            <a:ext cx="4286885" cy="1442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3590290"/>
            <a:ext cx="5497830" cy="22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415" y="1119505"/>
            <a:ext cx="5575300" cy="1924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b="51566"/>
          <a:stretch>
            <a:fillRect/>
          </a:stretch>
        </p:blipFill>
        <p:spPr>
          <a:xfrm>
            <a:off x="767080" y="3860165"/>
            <a:ext cx="4925695" cy="1954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WPS 演示</Application>
  <PresentationFormat>宽屏</PresentationFormat>
  <Paragraphs>157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1769</cp:revision>
  <dcterms:created xsi:type="dcterms:W3CDTF">2019-06-19T02:08:00Z</dcterms:created>
  <dcterms:modified xsi:type="dcterms:W3CDTF">2024-12-20T02:23:44Z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