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1939" r:id="rId8"/>
    <p:sldId id="2009" r:id="rId9"/>
    <p:sldId id="2111" r:id="rId10"/>
    <p:sldId id="2123" r:id="rId11"/>
    <p:sldId id="2011" r:id="rId12"/>
    <p:sldId id="2010" r:id="rId13"/>
    <p:sldId id="509" r:id="rId14"/>
    <p:sldId id="2053" r:id="rId15"/>
    <p:sldId id="1284" r:id="rId16"/>
    <p:sldId id="1908" r:id="rId17"/>
    <p:sldId id="1909" r:id="rId18"/>
    <p:sldId id="1414" r:id="rId19"/>
    <p:sldId id="1481" r:id="rId20"/>
    <p:sldId id="372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46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21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26.png"/><Relationship Id="rId1" Type="http://schemas.openxmlformats.org/officeDocument/2006/relationships/tags" Target="../tags/tag131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tags" Target="../tags/tag133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image" Target="../media/image30.png"/><Relationship Id="rId2" Type="http://schemas.openxmlformats.org/officeDocument/2006/relationships/tags" Target="../tags/tag136.xml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3.xml"/><Relationship Id="rId10" Type="http://schemas.openxmlformats.org/officeDocument/2006/relationships/image" Target="../media/image31.png"/><Relationship Id="rId1" Type="http://schemas.openxmlformats.org/officeDocument/2006/relationships/tags" Target="../tags/tag135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32.png"/><Relationship Id="rId1" Type="http://schemas.openxmlformats.org/officeDocument/2006/relationships/tags" Target="../tags/tag1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2025 .01.03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关注强支撑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7431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665" y="908050"/>
            <a:ext cx="8100060" cy="52203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10" y="1714500"/>
            <a:ext cx="4867910" cy="4091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070" y="2388235"/>
            <a:ext cx="5983605" cy="27432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40" y="1010920"/>
            <a:ext cx="954468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264" t="2841" r="2101" b="82241"/>
          <a:stretch>
            <a:fillRect/>
          </a:stretch>
        </p:blipFill>
        <p:spPr>
          <a:xfrm>
            <a:off x="1522730" y="5194300"/>
            <a:ext cx="9756140" cy="8089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3460"/>
            <a:ext cx="5410835" cy="34188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65" y="3913505"/>
            <a:ext cx="4269740" cy="16071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09925" y="480060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2058" t="4728" r="1691" b="4934"/>
          <a:stretch>
            <a:fillRect/>
          </a:stretch>
        </p:blipFill>
        <p:spPr>
          <a:xfrm>
            <a:off x="777240" y="1738630"/>
            <a:ext cx="8819515" cy="390652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8806180" y="2302828"/>
            <a:ext cx="2800350" cy="29622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1695450" y="1042035"/>
            <a:ext cx="923861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上证指数日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k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死叉初期，平均股价</a:t>
            </a:r>
            <a:r>
              <a:rPr lang="zh-CN" sz="1600" b="1">
                <a:solidFill>
                  <a:srgbClr val="FF0000"/>
                </a:solidFill>
                <a:sym typeface="+mn-ea"/>
              </a:rPr>
              <a:t>阶段超跌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，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60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分钟级别持续底背离，关注成长风格的短期止跌反弹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22220" y="948690"/>
            <a:ext cx="7004050" cy="36195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4727575" y="1688465"/>
            <a:ext cx="6523355" cy="397129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r="41496"/>
          <a:stretch>
            <a:fillRect/>
          </a:stretch>
        </p:blipFill>
        <p:spPr>
          <a:xfrm>
            <a:off x="697230" y="1566545"/>
            <a:ext cx="3649980" cy="43243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景气方向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36900" y="1142365"/>
            <a:ext cx="67678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1600" b="1">
                <a:solidFill>
                  <a:schemeClr val="tx2"/>
                </a:solidFill>
                <a:sym typeface="+mn-ea"/>
              </a:rPr>
              <a:t>仓位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3-4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成，策略是防御稳健为主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+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部分灵动仓位跟风口做短线</a:t>
            </a:r>
            <a:endParaRPr lang="zh-CN" altLang="en-US" sz="1600" b="1">
              <a:solidFill>
                <a:schemeClr val="tx2"/>
              </a:solidFill>
              <a:sym typeface="+mn-ea"/>
            </a:endParaRPr>
          </a:p>
          <a:p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339965" y="2567305"/>
            <a:ext cx="3200400" cy="2188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</a:t>
            </a:r>
            <a:r>
              <a:rPr lang="en-US" sz="1600" b="1">
                <a:solidFill>
                  <a:schemeClr val="tx2"/>
                </a:solidFill>
                <a:sym typeface="+mn-ea"/>
              </a:rPr>
              <a:t>AI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算力产业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1400">
                <a:sym typeface="+mn-ea"/>
              </a:rPr>
              <a:t>数据要素、数据中心、机器人</a:t>
            </a:r>
            <a:endParaRPr lang="zh-CN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sz="1600" b="1">
                <a:solidFill>
                  <a:schemeClr val="tx2"/>
                </a:solidFill>
                <a:sym typeface="+mn-ea"/>
              </a:rPr>
              <a:t>3、大消费：</a:t>
            </a:r>
            <a:endParaRPr lang="en-US" sz="1600" b="1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预制菜、休闲零食、医药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53920" y="2744470"/>
            <a:ext cx="439737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、消费电子</a:t>
            </a:r>
            <a:endParaRPr lang="zh-CN" altLang="en-US" sz="1600" b="1">
              <a:solidFill>
                <a:schemeClr val="tx2"/>
              </a:solidFill>
              <a:sym typeface="+mn-ea"/>
            </a:endParaRPr>
          </a:p>
          <a:p>
            <a:endParaRPr lang="zh-CN" altLang="en-US" sz="1600" b="1">
              <a:solidFill>
                <a:schemeClr val="tx2"/>
              </a:solidFill>
              <a:sym typeface="+mn-ea"/>
            </a:endParaRPr>
          </a:p>
          <a:p>
            <a:r>
              <a:rPr lang="en-US" altLang="zh-CN" sz="1600">
                <a:solidFill>
                  <a:schemeClr val="tx2"/>
                </a:solidFill>
                <a:sym typeface="+mn-ea"/>
              </a:rPr>
              <a:t>3c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成品传统旺季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r>
              <a:rPr lang="zh-CN" altLang="en-US" sz="1600">
                <a:solidFill>
                  <a:schemeClr val="tx2"/>
                </a:solidFill>
                <a:sym typeface="+mn-ea"/>
              </a:rPr>
              <a:t>以旧换新促销费政策预期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r>
              <a:rPr lang="zh-CN" altLang="en-US" sz="1600">
                <a:solidFill>
                  <a:schemeClr val="tx2"/>
                </a:solidFill>
                <a:sym typeface="+mn-ea"/>
              </a:rPr>
              <a:t>全球消费电子展会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月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7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日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-1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月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10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日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r>
              <a:rPr lang="en-US" altLang="zh-CN" sz="1600">
                <a:solidFill>
                  <a:schemeClr val="tx2"/>
                </a:solidFill>
                <a:sym typeface="+mn-ea"/>
              </a:rPr>
              <a:t>AI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智能终端（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AI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眼镜、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AI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手环、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AI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手表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....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）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42060" y="1472565"/>
            <a:ext cx="4929505" cy="356489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资金流入（防御）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①消费电子、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眼镜、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②黄金行业、有色金属、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非金属品、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石油化工、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化工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③大医药：医药制药、传统中药、生物制品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①消费股：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商业零售、酒店餐饮、景点旅游、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②软件信息、视听电器、其他电子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③中证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2000</a:t>
            </a: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71360" y="2101215"/>
            <a:ext cx="4304030" cy="23475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①控盘回档趋势股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6100" y="1251585"/>
            <a:ext cx="6096000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1980" y="27527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3"/>
          <a:srcRect b="82231"/>
          <a:stretch>
            <a:fillRect/>
          </a:stretch>
        </p:blipFill>
        <p:spPr>
          <a:xfrm>
            <a:off x="737870" y="3878580"/>
            <a:ext cx="3422650" cy="54419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t="61953"/>
          <a:stretch>
            <a:fillRect/>
          </a:stretch>
        </p:blipFill>
        <p:spPr>
          <a:xfrm>
            <a:off x="483235" y="4531995"/>
            <a:ext cx="3740785" cy="11652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19210" y="5698490"/>
            <a:ext cx="2642870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2070" y="1181735"/>
            <a:ext cx="2620010" cy="40608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35" y="1181735"/>
            <a:ext cx="8385175" cy="47167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1318</Words>
  <Application>WPS 演示</Application>
  <PresentationFormat>宽屏</PresentationFormat>
  <Paragraphs>146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华文细黑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1833</cp:revision>
  <dcterms:created xsi:type="dcterms:W3CDTF">2019-06-19T02:08:00Z</dcterms:created>
  <dcterms:modified xsi:type="dcterms:W3CDTF">2025-01-03T02:19:31Z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67F8E99CA25843CDBAFD0150A9FB820A</vt:lpwstr>
  </property>
</Properties>
</file>