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1939" r:id="rId8"/>
    <p:sldId id="2009" r:id="rId9"/>
    <p:sldId id="2111" r:id="rId10"/>
    <p:sldId id="2123" r:id="rId11"/>
    <p:sldId id="2134" r:id="rId12"/>
    <p:sldId id="2011" r:id="rId13"/>
    <p:sldId id="2010" r:id="rId14"/>
    <p:sldId id="509" r:id="rId15"/>
    <p:sldId id="2053" r:id="rId16"/>
    <p:sldId id="1284" r:id="rId17"/>
    <p:sldId id="1908" r:id="rId18"/>
    <p:sldId id="1909" r:id="rId19"/>
    <p:sldId id="1414" r:id="rId20"/>
    <p:sldId id="1481" r:id="rId21"/>
    <p:sldId id="372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148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6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31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tags" Target="../tags/tag135.xml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image" Target="../media/image35.png"/><Relationship Id="rId2" Type="http://schemas.openxmlformats.org/officeDocument/2006/relationships/tags" Target="../tags/tag138.xml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5.xml"/><Relationship Id="rId10" Type="http://schemas.openxmlformats.org/officeDocument/2006/relationships/image" Target="../media/image36.png"/><Relationship Id="rId1" Type="http://schemas.openxmlformats.org/officeDocument/2006/relationships/tags" Target="../tags/tag13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37.pn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6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22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hyperlink" Target="https://neican.n8n8.cn/details/strategy/3325" TargetMode="External"/><Relationship Id="rId2" Type="http://schemas.openxmlformats.org/officeDocument/2006/relationships/image" Target="../media/image17.png"/><Relationship Id="rId10" Type="http://schemas.openxmlformats.org/officeDocument/2006/relationships/notesSlide" Target="../notesSlides/notesSlide7.xml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2025 .01.06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关注支撑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酝酿反弹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665" y="908050"/>
            <a:ext cx="8100060" cy="52203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10" y="1714500"/>
            <a:ext cx="4867910" cy="4091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070" y="2388235"/>
            <a:ext cx="5983605" cy="27432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40" y="1010920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64" t="2841" r="2101" b="82241"/>
          <a:stretch>
            <a:fillRect/>
          </a:stretch>
        </p:blipFill>
        <p:spPr>
          <a:xfrm>
            <a:off x="1522730" y="5194300"/>
            <a:ext cx="9756140" cy="8089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95450" y="845185"/>
            <a:ext cx="923861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黄金分割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0.5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，观察支撑，</a:t>
            </a:r>
            <a:r>
              <a:rPr lang="zh-CN" sz="1600" b="1">
                <a:solidFill>
                  <a:srgbClr val="FF0000"/>
                </a:solidFill>
                <a:sym typeface="+mn-ea"/>
              </a:rPr>
              <a:t>酝酿反弹。中证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2000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先于上证指数走好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.....</a:t>
            </a:r>
            <a:endParaRPr lang="en-US" altLang="zh-CN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rcRect l="1820" t="2772" r="1704" b="2346"/>
          <a:stretch>
            <a:fillRect/>
          </a:stretch>
        </p:blipFill>
        <p:spPr>
          <a:xfrm>
            <a:off x="1140460" y="1489710"/>
            <a:ext cx="5759450" cy="448818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4"/>
          <a:srcRect l="1796" t="2298" r="2048" b="4745"/>
          <a:stretch>
            <a:fillRect/>
          </a:stretch>
        </p:blipFill>
        <p:spPr>
          <a:xfrm>
            <a:off x="5872480" y="1207135"/>
            <a:ext cx="5777230" cy="307086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5853430" y="3244215"/>
            <a:ext cx="5796280" cy="24034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b="10401"/>
          <a:stretch>
            <a:fillRect/>
          </a:stretch>
        </p:blipFill>
        <p:spPr>
          <a:xfrm>
            <a:off x="7498715" y="1437640"/>
            <a:ext cx="3516630" cy="458216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r="17576"/>
          <a:stretch>
            <a:fillRect/>
          </a:stretch>
        </p:blipFill>
        <p:spPr>
          <a:xfrm>
            <a:off x="840105" y="1875790"/>
            <a:ext cx="6313170" cy="37058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20975" y="10325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景气方向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36900" y="1142365"/>
            <a:ext cx="67678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1600" b="1">
                <a:solidFill>
                  <a:schemeClr val="tx2"/>
                </a:solidFill>
                <a:sym typeface="+mn-ea"/>
              </a:rPr>
              <a:t>仓位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3-4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成，策略是防御稳健为主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+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部分灵动仓位跟风口做短线</a:t>
            </a:r>
            <a:endParaRPr lang="zh-CN" altLang="en-US" sz="1600" b="1">
              <a:solidFill>
                <a:schemeClr val="tx2"/>
              </a:solidFill>
              <a:sym typeface="+mn-ea"/>
            </a:endParaRPr>
          </a:p>
          <a:p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39965" y="2567305"/>
            <a:ext cx="3200400" cy="2188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en-US" sz="1600" b="1">
                <a:solidFill>
                  <a:schemeClr val="tx2"/>
                </a:solidFill>
                <a:sym typeface="+mn-ea"/>
              </a:rPr>
              <a:t>AI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算力产业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1400">
                <a:sym typeface="+mn-ea"/>
              </a:rPr>
              <a:t>数据要素、</a:t>
            </a:r>
            <a:r>
              <a:rPr lang="zh-CN" sz="1400" b="1">
                <a:solidFill>
                  <a:srgbClr val="FF0000"/>
                </a:solidFill>
                <a:sym typeface="+mn-ea"/>
              </a:rPr>
              <a:t>数据</a:t>
            </a:r>
            <a:r>
              <a:rPr lang="zh-CN" sz="1400">
                <a:sym typeface="+mn-ea"/>
              </a:rPr>
              <a:t>中心、机器人</a:t>
            </a:r>
            <a:endParaRPr lang="zh-CN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sz="1600" b="1">
                <a:solidFill>
                  <a:schemeClr val="tx2"/>
                </a:solidFill>
                <a:sym typeface="+mn-ea"/>
              </a:rPr>
              <a:t>3、大消费：</a:t>
            </a:r>
            <a:endParaRPr lang="en-US" sz="1600" b="1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预制菜、休闲零食、</a:t>
            </a:r>
            <a:r>
              <a:rPr lang="zh-CN" altLang="en-US" sz="1400" b="1">
                <a:solidFill>
                  <a:srgbClr val="FF0000"/>
                </a:solidFill>
                <a:sym typeface="+mn-ea"/>
              </a:rPr>
              <a:t>医药</a:t>
            </a:r>
            <a:endParaRPr lang="zh-CN" altLang="en-US" sz="1400"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53920" y="2744470"/>
            <a:ext cx="439737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、消费电子</a:t>
            </a:r>
            <a:endParaRPr lang="zh-CN" altLang="en-US" sz="1600" b="1">
              <a:solidFill>
                <a:schemeClr val="tx2"/>
              </a:solidFill>
              <a:sym typeface="+mn-ea"/>
            </a:endParaRPr>
          </a:p>
          <a:p>
            <a:endParaRPr lang="zh-CN" altLang="en-US" sz="1600" b="1">
              <a:solidFill>
                <a:schemeClr val="tx2"/>
              </a:solidFill>
              <a:sym typeface="+mn-ea"/>
            </a:endParaRPr>
          </a:p>
          <a:p>
            <a:r>
              <a:rPr lang="en-US" altLang="zh-CN" sz="1600">
                <a:solidFill>
                  <a:schemeClr val="tx2"/>
                </a:solidFill>
                <a:sym typeface="+mn-ea"/>
              </a:rPr>
              <a:t>3c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成品传统旺季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r>
              <a:rPr lang="zh-CN" altLang="en-US" sz="1600">
                <a:solidFill>
                  <a:schemeClr val="tx2"/>
                </a:solidFill>
                <a:sym typeface="+mn-ea"/>
              </a:rPr>
              <a:t>以旧换新促销费政策预期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r>
              <a:rPr lang="zh-CN" altLang="en-US" sz="1600">
                <a:solidFill>
                  <a:schemeClr val="tx2"/>
                </a:solidFill>
                <a:sym typeface="+mn-ea"/>
              </a:rPr>
              <a:t>全球消费电子展会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月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7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日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-1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月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10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日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r>
              <a:rPr lang="en-US" altLang="zh-CN" sz="1600">
                <a:solidFill>
                  <a:schemeClr val="tx2"/>
                </a:solidFill>
                <a:sym typeface="+mn-ea"/>
              </a:rPr>
              <a:t>AI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智能终端（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AI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眼镜、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AI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手环、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AI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手表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....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）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42060" y="1472565"/>
            <a:ext cx="4929505" cy="35648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资金流入（防御）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流感概念：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医药制药、传统中药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②有色金属、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非金属品、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石油化工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③数据产业：数据中心、电源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眼镜、机器人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②酿酒、酒店餐饮、商业零售、食品饮料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③银行、保险、房地产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71360" y="2101215"/>
            <a:ext cx="4304030" cy="23475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①控盘回档趋势股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6575" y="2187575"/>
            <a:ext cx="6096000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8815" y="43148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46430" y="811530"/>
            <a:ext cx="7373620" cy="42551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46430" y="4947920"/>
            <a:ext cx="6851650" cy="89154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latinLnBrk="1">
              <a:spcBef>
                <a:spcPct val="0"/>
              </a:spcBef>
              <a:spcAft>
                <a:spcPts val="1200"/>
              </a:spcAft>
            </a:pP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【好股研选】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短线机会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微软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年斥巨资投建数据中心，政策持续加码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IDC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基建。这家数据中心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绿色电源佼佼者低位突破后有效回档，资金蠢蠢欲动，反弹一触即发</a:t>
            </a:r>
            <a:endParaRPr lang="zh-CN" altLang="en-US" sz="14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400" b="0" i="0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hlinkClick r:id="rId3"/>
              </a:rPr>
              <a:t>https://neican.n8n8.cn/details/strategy/3325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 </a:t>
            </a:r>
            <a:endParaRPr lang="en-US" altLang="zh-CN" sz="14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8136255" y="2162810"/>
            <a:ext cx="3498215" cy="126619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8020050" y="3429000"/>
            <a:ext cx="3889375" cy="118110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6"/>
          <a:stretch>
            <a:fillRect/>
          </a:stretch>
        </p:blipFill>
        <p:spPr>
          <a:xfrm>
            <a:off x="8019733" y="811530"/>
            <a:ext cx="3629025" cy="97155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7"/>
          <a:stretch>
            <a:fillRect/>
          </a:stretch>
        </p:blipFill>
        <p:spPr>
          <a:xfrm>
            <a:off x="8020050" y="4865370"/>
            <a:ext cx="3423920" cy="117157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19210" y="5698490"/>
            <a:ext cx="2642870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070" y="1181735"/>
            <a:ext cx="2620010" cy="40608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35" y="1181735"/>
            <a:ext cx="8385175" cy="47167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1456</Words>
  <Application>WPS 演示</Application>
  <PresentationFormat>宽屏</PresentationFormat>
  <Paragraphs>150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华文细黑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1835</cp:revision>
  <dcterms:created xsi:type="dcterms:W3CDTF">2019-06-19T02:08:00Z</dcterms:created>
  <dcterms:modified xsi:type="dcterms:W3CDTF">2025-01-06T02:24:20Z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67F8E99CA25843CDBAFD0150A9FB820A</vt:lpwstr>
  </property>
</Properties>
</file>