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1807" r:id="rId7"/>
    <p:sldId id="1939" r:id="rId8"/>
    <p:sldId id="2111" r:id="rId9"/>
    <p:sldId id="2236" r:id="rId10"/>
    <p:sldId id="2263" r:id="rId11"/>
    <p:sldId id="2153" r:id="rId12"/>
    <p:sldId id="2277" r:id="rId13"/>
    <p:sldId id="2187" r:id="rId14"/>
    <p:sldId id="2188" r:id="rId15"/>
    <p:sldId id="2253" r:id="rId16"/>
    <p:sldId id="509" r:id="rId17"/>
    <p:sldId id="1284" r:id="rId18"/>
    <p:sldId id="1908" r:id="rId19"/>
    <p:sldId id="1909" r:id="rId20"/>
    <p:sldId id="1414" r:id="rId21"/>
    <p:sldId id="2164" r:id="rId22"/>
    <p:sldId id="1481" r:id="rId23"/>
    <p:sldId id="372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49" userDrawn="1">
          <p15:clr>
            <a:srgbClr val="A4A3A4"/>
          </p15:clr>
        </p15:guide>
        <p15:guide id="2" pos="36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49"/>
        <p:guide pos="366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152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8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6.xml"/><Relationship Id="rId2" Type="http://schemas.openxmlformats.org/officeDocument/2006/relationships/image" Target="../media/image21.png"/><Relationship Id="rId1" Type="http://schemas.openxmlformats.org/officeDocument/2006/relationships/tags" Target="../tags/tag125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8.xml"/><Relationship Id="rId4" Type="http://schemas.openxmlformats.org/officeDocument/2006/relationships/image" Target="../media/image23.png"/><Relationship Id="rId3" Type="http://schemas.openxmlformats.org/officeDocument/2006/relationships/hyperlink" Target="https://toujiao.n8n8.cn/introduce/136" TargetMode="External"/><Relationship Id="rId2" Type="http://schemas.openxmlformats.org/officeDocument/2006/relationships/image" Target="../media/image22.png"/><Relationship Id="rId1" Type="http://schemas.openxmlformats.org/officeDocument/2006/relationships/tags" Target="../tags/tag127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0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31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33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31.png"/><Relationship Id="rId1" Type="http://schemas.openxmlformats.org/officeDocument/2006/relationships/tags" Target="../tags/tag135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33.png"/><Relationship Id="rId2" Type="http://schemas.openxmlformats.org/officeDocument/2006/relationships/tags" Target="../tags/tag137.xml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0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139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image" Target="../media/image36.png"/><Relationship Id="rId2" Type="http://schemas.openxmlformats.org/officeDocument/2006/relationships/tags" Target="../tags/tag142.xml"/><Relationship Id="rId13" Type="http://schemas.openxmlformats.org/officeDocument/2006/relationships/notesSlide" Target="../notesSlides/notesSlide17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49.xml"/><Relationship Id="rId10" Type="http://schemas.openxmlformats.org/officeDocument/2006/relationships/image" Target="../media/image37.png"/><Relationship Id="rId1" Type="http://schemas.openxmlformats.org/officeDocument/2006/relationships/tags" Target="../tags/tag1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1.xml"/><Relationship Id="rId2" Type="http://schemas.openxmlformats.org/officeDocument/2006/relationships/image" Target="../media/image38.png"/><Relationship Id="rId1" Type="http://schemas.openxmlformats.org/officeDocument/2006/relationships/tags" Target="../tags/tag150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8.xml"/><Relationship Id="rId2" Type="http://schemas.openxmlformats.org/officeDocument/2006/relationships/image" Target="../media/image15.png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18.png"/><Relationship Id="rId1" Type="http://schemas.openxmlformats.org/officeDocument/2006/relationships/tags" Target="../tags/tag121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2025 .01.22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死叉震荡</a:t>
            </a:r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局部行情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《选股体系》陪跑营正式招募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75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《选股体系》陪跑营正式招募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156970"/>
            <a:ext cx="6825615" cy="48152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755890" y="5259070"/>
            <a:ext cx="4127500" cy="5822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>
              <a:lnSpc>
                <a:spcPts val="1915"/>
              </a:lnSpc>
            </a:pP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选股体系陪跑营</a:t>
            </a: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》 </a:t>
            </a:r>
            <a:r>
              <a:rPr lang="en-US" altLang="zh-CN" sz="1600" b="0" i="0">
                <a:solidFill>
                  <a:srgbClr val="3975F9"/>
                </a:solidFill>
                <a:latin typeface="微软雅黑" panose="020B0503020204020204" charset="-122"/>
                <a:ea typeface="微软雅黑" panose="020B0503020204020204" charset="-122"/>
                <a:hlinkClick r:id="rId3"/>
              </a:rPr>
              <a:t>https://toujiao.n8n8.cn/introduce/136</a:t>
            </a:r>
            <a:endParaRPr lang="en-US" altLang="zh-CN" sz="1600" b="0" i="0">
              <a:solidFill>
                <a:srgbClr val="3975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145" y="1033780"/>
            <a:ext cx="3777615" cy="39179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《选股体系》陪跑营正式招募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511810" y="891540"/>
            <a:ext cx="5397500" cy="31007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810" y="1057275"/>
            <a:ext cx="5994400" cy="47428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" y="3992245"/>
            <a:ext cx="4634865" cy="22231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440" y="1271905"/>
            <a:ext cx="6356985" cy="4495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90" y="2006600"/>
            <a:ext cx="6115685" cy="30264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5180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盘中风口倍量选股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140" y="1010920"/>
            <a:ext cx="9544685" cy="4021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264" t="2841" r="2101" b="82241"/>
          <a:stretch>
            <a:fillRect/>
          </a:stretch>
        </p:blipFill>
        <p:spPr>
          <a:xfrm>
            <a:off x="1522730" y="5194300"/>
            <a:ext cx="9756140" cy="80899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73730" y="102235"/>
            <a:ext cx="6316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分时异动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27430"/>
            <a:ext cx="11430000" cy="4286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b="25315"/>
          <a:stretch>
            <a:fillRect/>
          </a:stretch>
        </p:blipFill>
        <p:spPr>
          <a:xfrm>
            <a:off x="610235" y="1711960"/>
            <a:ext cx="5867400" cy="350139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猎手风口回档选股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70" y="1208405"/>
            <a:ext cx="6092825" cy="44411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29987"/>
          <a:stretch>
            <a:fillRect/>
          </a:stretch>
        </p:blipFill>
        <p:spPr>
          <a:xfrm>
            <a:off x="6195695" y="1735455"/>
            <a:ext cx="5248275" cy="366712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61060" y="950595"/>
            <a:ext cx="10469880" cy="12744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昨日市场小幅放量至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1.2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万亿，资金抱团硬科技绩优趋势股，例如消费电子、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眼镜、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芯片、机器人、算力等，其中不少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容量龙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近期获大资金扎堆。尽管现在平均股价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和上证指数都是日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死叉初期节奏，但市场以震荡抱团方式来走，下方支撑较强，结构性机会良好，多头氛围继续逐步聚焦。实操上可以暂时忽略大盘指数而重于方向和个股选择，适当布局、领取春节红包，继续关注资金反复抱团的活跃方向。由于特朗普在贸易方面演讲比较温和，昨晚美股三大指数集体收涨，叠加年末多部委持续出台数据、芯片、算力等高层利多政策，料想今天大盘依然能保存较好的机构性行情机会。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" y="2279650"/>
            <a:ext cx="4831080" cy="37293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265" y="2279650"/>
            <a:ext cx="5794375" cy="36976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80" y="1616710"/>
            <a:ext cx="5821045" cy="41008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005" y="1374775"/>
            <a:ext cx="4756150" cy="44850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42060" y="1472565"/>
            <a:ext cx="4929505" cy="356489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机器人、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算力、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CPO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算力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房地产（昨天一日游）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传媒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春节消费概念：家电、酿酒、酒店餐饮、航空运输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71360" y="2101215"/>
            <a:ext cx="4304030" cy="234759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①控盘回档趋势股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《好股研选》栏目内参上新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190" y="936625"/>
            <a:ext cx="4989830" cy="515747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225" y="1922780"/>
            <a:ext cx="5608320" cy="31851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《好股研选》春节活动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25" y="886460"/>
            <a:ext cx="9038590" cy="50844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1203</Words>
  <Application>WPS 演示</Application>
  <PresentationFormat>宽屏</PresentationFormat>
  <Paragraphs>114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思源黑体 CN Medium</vt:lpstr>
      <vt:lpstr>黑体</vt:lpstr>
      <vt:lpstr>思源黑体 Normal</vt:lpstr>
      <vt:lpstr>阿里巴巴普惠体 Light</vt:lpstr>
      <vt:lpstr>Arial Unicode MS</vt:lpstr>
      <vt:lpstr>华文细黑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1896</cp:revision>
  <dcterms:created xsi:type="dcterms:W3CDTF">2019-06-19T02:08:00Z</dcterms:created>
  <dcterms:modified xsi:type="dcterms:W3CDTF">2025-01-22T02:17:27Z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67F8E99CA25843CDBAFD0150A9FB820A</vt:lpwstr>
  </property>
</Properties>
</file>