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09" r:id="rId7"/>
    <p:sldId id="2311" r:id="rId8"/>
    <p:sldId id="2347" r:id="rId9"/>
    <p:sldId id="2342" r:id="rId10"/>
    <p:sldId id="1807" r:id="rId11"/>
    <p:sldId id="2345" r:id="rId12"/>
    <p:sldId id="2343" r:id="rId13"/>
    <p:sldId id="2368" r:id="rId14"/>
    <p:sldId id="2111" r:id="rId15"/>
    <p:sldId id="2236" r:id="rId16"/>
    <p:sldId id="2344" r:id="rId17"/>
    <p:sldId id="2346" r:id="rId18"/>
    <p:sldId id="2153" r:id="rId19"/>
    <p:sldId id="2277" r:id="rId20"/>
    <p:sldId id="2187" r:id="rId21"/>
    <p:sldId id="2188" r:id="rId22"/>
    <p:sldId id="2253" r:id="rId23"/>
    <p:sldId id="509" r:id="rId24"/>
    <p:sldId id="1908" r:id="rId25"/>
    <p:sldId id="1909" r:id="rId26"/>
    <p:sldId id="1414" r:id="rId27"/>
    <p:sldId id="2164" r:id="rId28"/>
    <p:sldId id="1481" r:id="rId29"/>
    <p:sldId id="372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gs" Target="tags/tag162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8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9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2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3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6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8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37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4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4.png"/><Relationship Id="rId1" Type="http://schemas.openxmlformats.org/officeDocument/2006/relationships/tags" Target="../tags/tag14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4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image" Target="../media/image48.png"/><Relationship Id="rId2" Type="http://schemas.openxmlformats.org/officeDocument/2006/relationships/tags" Target="../tags/tag152.xml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9.xml"/><Relationship Id="rId10" Type="http://schemas.openxmlformats.org/officeDocument/2006/relationships/image" Target="../media/image49.png"/><Relationship Id="rId1" Type="http://schemas.openxmlformats.org/officeDocument/2006/relationships/tags" Target="../tags/tag15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" Type="http://schemas.openxmlformats.org/officeDocument/2006/relationships/image" Target="../media/image50.png"/><Relationship Id="rId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2025 .02.05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舆情博弈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震荡反弹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2361565"/>
            <a:ext cx="4929505" cy="26416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deepseek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概念（大模型、端侧、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应用、芯片）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英伟达概念（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航空运输、酿酒、煤炭、石油化工、保险、银行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508250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397" r="5551"/>
          <a:stretch>
            <a:fillRect/>
          </a:stretch>
        </p:blipFill>
        <p:spPr>
          <a:xfrm>
            <a:off x="6042025" y="948690"/>
            <a:ext cx="5560060" cy="50965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6915" y="2183130"/>
            <a:ext cx="5137150" cy="26765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）利好国产和开源模型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R1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加速开源生态共建，有望缩短开闭源模型间差距，带来模型普惠化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）利好</a:t>
            </a:r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R1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</a:t>
            </a:r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o1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级别能力，成本节约</a:t>
            </a:r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95%+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，而且开源，直接使得应用底层调用成本大幅降低，</a:t>
            </a:r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ROI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更高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）利好端侧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DeepSeek-R1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作为教师模型蒸馏出的端侧小模型，性能相比于原版模型提升明显。因此端侧开发者能够以低成本提高模型性能，利好端侧</a:t>
            </a:r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+AI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节奏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）长期利好算力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2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杰文斯悖论，资源利用效率的提高，通常意味着整体需求量的提升，对于大模型来说就是更高效的模型，会带来更多的推理需求</a:t>
            </a:r>
            <a:endParaRPr lang="zh-CN" altLang="en-US" sz="12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8625" y="932815"/>
            <a:ext cx="5667375" cy="527875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332855" y="1119505"/>
            <a:ext cx="5007610" cy="4708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886460"/>
            <a:ext cx="9038590" cy="5084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0" y="1301115"/>
            <a:ext cx="7943850" cy="40576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0355" y="890270"/>
            <a:ext cx="6884670" cy="4879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920115" y="112268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714375" y="807085"/>
            <a:ext cx="5381625" cy="505333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793" t="2996" r="1800" b="4533"/>
          <a:stretch>
            <a:fillRect/>
          </a:stretch>
        </p:blipFill>
        <p:spPr>
          <a:xfrm>
            <a:off x="5151755" y="1793875"/>
            <a:ext cx="6124575" cy="3286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b="38495"/>
          <a:stretch>
            <a:fillRect/>
          </a:stretch>
        </p:blipFill>
        <p:spPr>
          <a:xfrm>
            <a:off x="689610" y="758825"/>
            <a:ext cx="4200525" cy="8877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" y="1760220"/>
            <a:ext cx="5267960" cy="4297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2416" t="1910" r="2066" b="2924"/>
          <a:stretch>
            <a:fillRect/>
          </a:stretch>
        </p:blipFill>
        <p:spPr>
          <a:xfrm>
            <a:off x="6243955" y="792480"/>
            <a:ext cx="4994275" cy="5265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t="7698" b="50793"/>
          <a:stretch>
            <a:fillRect/>
          </a:stretch>
        </p:blipFill>
        <p:spPr>
          <a:xfrm>
            <a:off x="323215" y="812800"/>
            <a:ext cx="8060055" cy="137985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83235" y="2262505"/>
            <a:ext cx="7421880" cy="388302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51930" y="2192655"/>
            <a:ext cx="5330190" cy="2300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5970" y="1055688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月制造业和非制造业景气回落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月中国官方制造业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PMI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49.1%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，前值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50.1%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；官方非制造业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PMI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50.2%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，前值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52.2%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636905" y="2296795"/>
            <a:ext cx="5581015" cy="21672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076950" y="1450975"/>
            <a:ext cx="5627370" cy="3956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448310" y="1007745"/>
            <a:ext cx="7165975" cy="368109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870" t="5225" r="13678" b="4906"/>
          <a:stretch>
            <a:fillRect/>
          </a:stretch>
        </p:blipFill>
        <p:spPr>
          <a:xfrm>
            <a:off x="6164580" y="2548890"/>
            <a:ext cx="5420360" cy="329628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638" t="2433" r="2126" b="11584"/>
          <a:stretch>
            <a:fillRect/>
          </a:stretch>
        </p:blipFill>
        <p:spPr>
          <a:xfrm>
            <a:off x="1508760" y="3909695"/>
            <a:ext cx="3782695" cy="21539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1060" y="950595"/>
            <a:ext cx="10469880" cy="800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平均股价节前缩量调整，刚好在辅助线支撑上，目前死叉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天，有望随时金叉反弹。而上证指数也在黄金分割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0.5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上方窄幅震荡蓄势。随着中长期资金入市维稳市场，也随着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月春季躁动行情到来，节后第一周大概率收红包。关注端侧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、芯片半导体、消费电子、信创等景气赛道。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1119" t="2303" r="786" b="1493"/>
          <a:stretch>
            <a:fillRect/>
          </a:stretch>
        </p:blipFill>
        <p:spPr>
          <a:xfrm>
            <a:off x="5274310" y="1689735"/>
            <a:ext cx="6583045" cy="4146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1231" t="2541" r="1692" b="2006"/>
          <a:stretch>
            <a:fillRect/>
          </a:stretch>
        </p:blipFill>
        <p:spPr>
          <a:xfrm>
            <a:off x="930275" y="1802765"/>
            <a:ext cx="4060825" cy="38646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1520825"/>
            <a:ext cx="11391900" cy="3654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0" y="2106295"/>
            <a:ext cx="2516505" cy="2483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921500" y="1374775"/>
            <a:ext cx="4896485" cy="46139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351" t="2855" r="20911" b="3093"/>
          <a:stretch>
            <a:fillRect/>
          </a:stretch>
        </p:blipFill>
        <p:spPr>
          <a:xfrm>
            <a:off x="473075" y="1555750"/>
            <a:ext cx="6321425" cy="4267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1712</Words>
  <Application>WPS 演示</Application>
  <PresentationFormat>宽屏</PresentationFormat>
  <Paragraphs>149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Calibri</vt:lpstr>
      <vt:lpstr>-apple-system</vt:lpstr>
      <vt:lpstr>Segoe Print</vt:lpstr>
      <vt:lpstr>微软雅黑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1913</cp:revision>
  <dcterms:created xsi:type="dcterms:W3CDTF">2019-06-19T02:08:00Z</dcterms:created>
  <dcterms:modified xsi:type="dcterms:W3CDTF">2025-02-05T02:23:23Z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