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383" r:id="rId7"/>
    <p:sldId id="2343" r:id="rId8"/>
    <p:sldId id="2368" r:id="rId9"/>
    <p:sldId id="2236" r:id="rId10"/>
    <p:sldId id="2344" r:id="rId11"/>
    <p:sldId id="2400" r:id="rId12"/>
    <p:sldId id="2346" r:id="rId13"/>
    <p:sldId id="2153" r:id="rId14"/>
    <p:sldId id="2277" r:id="rId15"/>
    <p:sldId id="2187" r:id="rId16"/>
    <p:sldId id="2188" r:id="rId17"/>
    <p:sldId id="2253" r:id="rId18"/>
    <p:sldId id="509" r:id="rId19"/>
    <p:sldId id="1908" r:id="rId20"/>
    <p:sldId id="1909" r:id="rId21"/>
    <p:sldId id="2164" r:id="rId22"/>
    <p:sldId id="1481" r:id="rId23"/>
    <p:sldId id="372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50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6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9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0.xml"/><Relationship Id="rId4" Type="http://schemas.openxmlformats.org/officeDocument/2006/relationships/image" Target="../media/image31.png"/><Relationship Id="rId3" Type="http://schemas.openxmlformats.org/officeDocument/2006/relationships/hyperlink" Target="https://toujiao.n8n8.cn/introduce/136" TargetMode="External"/><Relationship Id="rId2" Type="http://schemas.openxmlformats.org/officeDocument/2006/relationships/image" Target="../media/image30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tags" Target="../tags/tag1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133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37.png"/><Relationship Id="rId1" Type="http://schemas.openxmlformats.org/officeDocument/2006/relationships/tags" Target="../tags/tag135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tags" Target="../tags/tag13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image" Target="../media/image40.png"/><Relationship Id="rId2" Type="http://schemas.openxmlformats.org/officeDocument/2006/relationships/tags" Target="../tags/tag140.xml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7.xml"/><Relationship Id="rId10" Type="http://schemas.openxmlformats.org/officeDocument/2006/relationships/image" Target="../media/image41.png"/><Relationship Id="rId1" Type="http://schemas.openxmlformats.org/officeDocument/2006/relationships/tags" Target="../tags/tag13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42.png"/><Relationship Id="rId1" Type="http://schemas.openxmlformats.org/officeDocument/2006/relationships/tags" Target="../tags/tag14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6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5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2025 .02.13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聚焦主线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《好股研选》春节活动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90" y="815340"/>
            <a:ext cx="9293225" cy="52279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156970"/>
            <a:ext cx="6825615" cy="48152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55890" y="5259070"/>
            <a:ext cx="4127500" cy="5822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1915"/>
              </a:lnSpc>
            </a:pP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选股体系陪跑营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》 </a:t>
            </a:r>
            <a:r>
              <a:rPr lang="en-US" altLang="zh-CN" sz="1600" b="0" i="0">
                <a:solidFill>
                  <a:srgbClr val="3975F9"/>
                </a:solidFill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https://toujiao.n8n8.cn/introduce/136</a:t>
            </a:r>
            <a:endParaRPr lang="en-US" altLang="zh-CN" sz="1600" b="0" i="0">
              <a:solidFill>
                <a:srgbClr val="3975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145" y="1033780"/>
            <a:ext cx="3777615" cy="3917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511810" y="891540"/>
            <a:ext cx="5397500" cy="310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1057275"/>
            <a:ext cx="5994400" cy="4742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" y="3992245"/>
            <a:ext cx="4634865" cy="22231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0" y="1301115"/>
            <a:ext cx="7943850" cy="405765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300355" y="890270"/>
            <a:ext cx="6884670" cy="48793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猎手风口回档选股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tretch>
            <a:fillRect/>
          </a:stretch>
        </p:blipFill>
        <p:spPr>
          <a:xfrm>
            <a:off x="714375" y="807085"/>
            <a:ext cx="5381625" cy="505333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2793" t="2996" r="1800" b="4533"/>
          <a:stretch>
            <a:fillRect/>
          </a:stretch>
        </p:blipFill>
        <p:spPr>
          <a:xfrm>
            <a:off x="5151755" y="1793875"/>
            <a:ext cx="6124575" cy="32867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18820" y="891540"/>
            <a:ext cx="10627995" cy="19088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>
              <a:lnSpc>
                <a:spcPts val="2025"/>
              </a:lnSpc>
            </a:pP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昨日市场放量反弹，百股涨停，成交量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1.68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万亿，短线赚钱氛围继续爆火，资金扎堆逼空由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deepseek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推动的科技突围方向，国产算力、信创、芯片半导体、机器人、智能驾驶、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应用等继续强势上攻，甚至不少个股都仅仅调整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天或内日完成震荡休整就又再次启动，光线传媒、新炬网络等高标人气票高举高打引领做多氛围。</a:t>
            </a:r>
            <a:endParaRPr lang="zh-CN" altLang="en-US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endParaRPr lang="en-US" altLang="zh-CN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目前平均股价死叉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天，但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60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分钟级别金叉基本成型，各大核心指数均熊线上移，而平均股价和科创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50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更是牛线也上移，说明市场中枢在提升。昨晚美股涨停不一，中概股涨逾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2%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，高盛表示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股有望获得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30%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重估空间。所以尽管美国最新通胀数据超预期抑制了全球降息预期，但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股的科技突围和哪吒文化出海，有望继续驱动内外资看多炒作。实操上继续去弱留强，跟随主线大科技适当提升仓位。</a:t>
            </a:r>
            <a:endParaRPr lang="zh-CN" altLang="en-US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720" y="2813050"/>
            <a:ext cx="2870200" cy="32372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840" y="3244215"/>
            <a:ext cx="3611880" cy="24657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175" y="3014980"/>
            <a:ext cx="3823335" cy="2924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30" y="1494790"/>
            <a:ext cx="6000750" cy="4004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50" y="1374775"/>
            <a:ext cx="4725670" cy="46113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36442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、大科技分化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光线传媒(强者恒强）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国产算力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(分化但依然强势）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机器人(轮动拉升上游PEEK)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消费电子加速调整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芯片延续反弹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、大消费轮动：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农业、地方、电池、酿酒</a:t>
            </a:r>
            <a:endParaRPr lang="zh-CN" altLang="en-US" sz="16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高标票分化：美格智能、浙数文化、汉得信息、每日互动、联创电子、广和通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508250"/>
            <a:ext cx="4304030" cy="2611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165" y="1292860"/>
            <a:ext cx="3429000" cy="4162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925" y="1120140"/>
            <a:ext cx="4038600" cy="1466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215" y="2828925"/>
            <a:ext cx="3895725" cy="12001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540" y="4271010"/>
            <a:ext cx="3581400" cy="14954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知识点：日内光头彩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" y="1445260"/>
            <a:ext cx="7262495" cy="36125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415" y="5586095"/>
            <a:ext cx="3086100" cy="4476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590" y="1003300"/>
            <a:ext cx="3738880" cy="12249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2590" y="2580640"/>
            <a:ext cx="3811905" cy="345313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1580</Words>
  <Application>WPS 演示</Application>
  <PresentationFormat>宽屏</PresentationFormat>
  <Paragraphs>129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1937</cp:revision>
  <dcterms:created xsi:type="dcterms:W3CDTF">2019-06-19T02:08:00Z</dcterms:created>
  <dcterms:modified xsi:type="dcterms:W3CDTF">2025-02-13T02:23:25Z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