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Lst>
  <p:notesMasterIdLst>
    <p:notesMasterId r:id="rId5"/>
  </p:notesMasterIdLst>
  <p:sldIdLst>
    <p:sldId id="370" r:id="rId4"/>
    <p:sldId id="505" r:id="rId6"/>
    <p:sldId id="2383" r:id="rId7"/>
    <p:sldId id="2343" r:id="rId8"/>
    <p:sldId id="2368" r:id="rId9"/>
    <p:sldId id="2236" r:id="rId10"/>
    <p:sldId id="2344" r:id="rId11"/>
    <p:sldId id="2434" r:id="rId12"/>
    <p:sldId id="2346" r:id="rId13"/>
    <p:sldId id="2153" r:id="rId14"/>
    <p:sldId id="2277" r:id="rId15"/>
    <p:sldId id="2187" r:id="rId16"/>
    <p:sldId id="2188" r:id="rId17"/>
    <p:sldId id="2253" r:id="rId18"/>
    <p:sldId id="509" r:id="rId19"/>
    <p:sldId id="1909" r:id="rId20"/>
    <p:sldId id="1481" r:id="rId21"/>
    <p:sldId id="1908" r:id="rId22"/>
    <p:sldId id="2164" r:id="rId23"/>
    <p:sldId id="372" r:id="rId24"/>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49" userDrawn="1">
          <p15:clr>
            <a:srgbClr val="A4A3A4"/>
          </p15:clr>
        </p15:guide>
        <p15:guide id="2" pos="36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 id="7" name="熊仪_aYju7RJj" initials="熊" lastIdx="0" clrIdx="0"/>
  <p:cmAuthor id="8" name="yifei" initials="y" lastIdx="1" clrIdx="7"/>
  <p:cmAuthor id="2" name="kingsoft" initials="k" lastIdx="1" clrIdx="1"/>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24F3"/>
    <a:srgbClr val="6096E6"/>
    <a:srgbClr val="FFF6CD"/>
    <a:srgbClr val="FFFDF5"/>
    <a:srgbClr val="FFDFDF"/>
    <a:srgbClr val="D16664"/>
    <a:srgbClr val="FFFC91"/>
    <a:srgbClr val="DCDCDC"/>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1749"/>
        <p:guide pos="363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gs" Target="tags/tag150.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sym typeface="+mn-ea"/>
              </a:rPr>
              <a:t>静待拐点</a:t>
            </a:r>
            <a:endParaRPr 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4" name="图片 3" descr="组 21"/>
          <p:cNvPicPr>
            <a:picLocks noChangeAspect="1"/>
          </p:cNvPicPr>
          <p:nvPr userDrawn="1"/>
        </p:nvPicPr>
        <p:blipFill>
          <a:blip r:embed="rId3"/>
          <a:stretch>
            <a:fillRect/>
          </a:stretch>
        </p:blipFill>
        <p:spPr>
          <a:xfrm>
            <a:off x="10363200" y="335280"/>
            <a:ext cx="1492885" cy="620268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02</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
        <p:nvSpPr>
          <p:cNvPr id="32" name="弧形 31"/>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 name="弧形 14"/>
            <p:cNvSpPr/>
            <p:nvPr userDrawn="1"/>
          </p:nvSpPr>
          <p:spPr>
            <a:xfrm>
              <a:off x="1393825"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rPr>
                  <a:t>01</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组合 1"/>
          <p:cNvGrpSpPr/>
          <p:nvPr userDrawn="1"/>
        </p:nvGrpSpPr>
        <p:grpSpPr bwMode="auto">
          <a:xfrm>
            <a:off x="220068" y="347979"/>
            <a:ext cx="507955" cy="445077"/>
            <a:chOff x="0" y="0"/>
            <a:chExt cx="3252297" cy="2844316"/>
          </a:xfrm>
        </p:grpSpPr>
        <p:sp>
          <p:nvSpPr>
            <p:cNvPr id="9" name="椭圆 13"/>
            <p:cNvSpPr>
              <a:spLocks noChangeArrowheads="1"/>
            </p:cNvSpPr>
            <p:nvPr/>
          </p:nvSpPr>
          <p:spPr bwMode="auto">
            <a:xfrm>
              <a:off x="588001" y="180020"/>
              <a:ext cx="2664296" cy="2664296"/>
            </a:xfrm>
            <a:prstGeom prst="ellipse">
              <a:avLst/>
            </a:prstGeom>
            <a:solidFill>
              <a:schemeClr val="bg1">
                <a:alpha val="29803"/>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FFFFFF"/>
                </a:solidFill>
                <a:latin typeface="Arial" panose="020B0604020202020204"/>
                <a:ea typeface="微软雅黑" panose="020B0503020204020204" charset="-122"/>
                <a:sym typeface="Arial" panose="020B0604020202020204"/>
              </a:endParaRPr>
            </a:p>
          </p:txBody>
        </p:sp>
        <p:sp>
          <p:nvSpPr>
            <p:cNvPr id="10" name="椭圆 29"/>
            <p:cNvSpPr>
              <a:spLocks noChangeArrowheads="1"/>
            </p:cNvSpPr>
            <p:nvPr/>
          </p:nvSpPr>
          <p:spPr bwMode="auto">
            <a:xfrm>
              <a:off x="0" y="0"/>
              <a:ext cx="1224136" cy="1224136"/>
            </a:xfrm>
            <a:prstGeom prst="ellipse">
              <a:avLst/>
            </a:prstGeom>
            <a:solidFill>
              <a:schemeClr val="bg1">
                <a:alpha val="29803"/>
              </a:schemeClr>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base">
                <a:lnSpc>
                  <a:spcPct val="100000"/>
                </a:lnSpc>
                <a:spcBef>
                  <a:spcPct val="0"/>
                </a:spcBef>
                <a:spcAft>
                  <a:spcPct val="0"/>
                </a:spcAft>
                <a:buNone/>
              </a:pPr>
              <a:endParaRPr lang="zh-CN" altLang="en-US" sz="1800">
                <a:solidFill>
                  <a:srgbClr val="FFFFFF"/>
                </a:solidFill>
                <a:latin typeface="Arial" panose="020B0604020202020204"/>
                <a:ea typeface="微软雅黑" panose="020B0503020204020204" charset="-122"/>
                <a:sym typeface="Arial" panose="020B0604020202020204"/>
              </a:endParaRPr>
            </a:p>
          </p:txBody>
        </p:sp>
      </p:grpSp>
      <p:pic>
        <p:nvPicPr>
          <p:cNvPr id="11" name="图片 10" descr="经传多赢01-白色"/>
          <p:cNvPicPr>
            <a:picLocks noChangeAspect="1"/>
          </p:cNvPicPr>
          <p:nvPr userDrawn="1"/>
        </p:nvPicPr>
        <p:blipFill rotWithShape="1">
          <a:blip r:embed="rId3" cstate="print"/>
          <a:srcRect r="75149"/>
          <a:stretch>
            <a:fillRect/>
          </a:stretch>
        </p:blipFill>
        <p:spPr>
          <a:xfrm>
            <a:off x="843011" y="339421"/>
            <a:ext cx="500367" cy="453636"/>
          </a:xfrm>
          <a:prstGeom prst="rect">
            <a:avLst/>
          </a:prstGeom>
        </p:spPr>
      </p:pic>
      <p:cxnSp>
        <p:nvCxnSpPr>
          <p:cNvPr id="12" name="直接连接符 11"/>
          <p:cNvCxnSpPr/>
          <p:nvPr userDrawn="1"/>
        </p:nvCxnSpPr>
        <p:spPr>
          <a:xfrm>
            <a:off x="0" y="901700"/>
            <a:ext cx="12357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本占位符 11"/>
          <p:cNvSpPr>
            <a:spLocks noGrp="1"/>
          </p:cNvSpPr>
          <p:nvPr>
            <p:ph type="body" sz="quarter" idx="10"/>
          </p:nvPr>
        </p:nvSpPr>
        <p:spPr>
          <a:xfrm>
            <a:off x="1557868" y="290740"/>
            <a:ext cx="8286044" cy="569037"/>
          </a:xfrm>
        </p:spPr>
        <p:txBody>
          <a:bodyPr>
            <a:normAutofit/>
          </a:bodyPr>
          <a:lstStyle>
            <a:lvl1pPr marL="0" indent="0" algn="ctr">
              <a:buNone/>
              <a:defRPr lang="zh-CN" altLang="en-US" sz="3600" b="1" kern="1200" dirty="0">
                <a:solidFill>
                  <a:srgbClr val="FFC000"/>
                </a:solidFill>
                <a:latin typeface="Source Sans Pro Black" panose="020B0803030403020204" pitchFamily="34" charset="0"/>
                <a:ea typeface="微软雅黑" panose="020B0503020204020204" charset="-122"/>
                <a:cs typeface="+mn-cs"/>
              </a:defRPr>
            </a:lvl1pPr>
          </a:lstStyle>
          <a:p>
            <a:pPr lvl="0"/>
            <a:endParaRPr lang="zh-CN" altLang="en-US" dirty="0"/>
          </a:p>
        </p:txBody>
      </p:sp>
      <p:sp>
        <p:nvSpPr>
          <p:cNvPr id="14" name="文本占位符 17"/>
          <p:cNvSpPr>
            <a:spLocks noGrp="1"/>
          </p:cNvSpPr>
          <p:nvPr>
            <p:ph type="body" sz="quarter" idx="11"/>
          </p:nvPr>
        </p:nvSpPr>
        <p:spPr>
          <a:xfrm>
            <a:off x="843012" y="2101541"/>
            <a:ext cx="10505977" cy="3517323"/>
          </a:xfrm>
        </p:spPr>
        <p:txBody>
          <a:bodyPr>
            <a:normAutofit/>
          </a:bodyPr>
          <a:lstStyle>
            <a:lvl1pPr marL="0" indent="0" algn="just">
              <a:lnSpc>
                <a:spcPct val="130000"/>
              </a:lnSpc>
              <a:buNone/>
              <a:defRPr kumimoji="0" lang="zh-CN" altLang="en-US" sz="2800" b="0" i="0" u="none" strike="noStrike" kern="1200" cap="none" spc="0" normalizeH="0" baseline="0" dirty="0">
                <a:ln>
                  <a:noFill/>
                </a:ln>
                <a:solidFill>
                  <a:schemeClr val="bg1"/>
                </a:solidFill>
                <a:effectLst/>
                <a:uLnTx/>
                <a:uFillTx/>
                <a:latin typeface="Source Sans Pro Black" panose="020B0803030403020204" pitchFamily="34" charset="0"/>
                <a:ea typeface="微软雅黑" panose="020B0503020204020204" charset="-122"/>
                <a:cs typeface="+mn-cs"/>
              </a:defRPr>
            </a:lvl1pPr>
          </a:lstStyle>
          <a:p>
            <a:pPr lvl="0"/>
            <a:endParaRPr lang="zh-CN" altLang="en-US" dirty="0"/>
          </a:p>
        </p:txBody>
      </p:sp>
      <p:pic>
        <p:nvPicPr>
          <p:cNvPr id="15" name="图片 14" descr="经传多赢01-白色"/>
          <p:cNvPicPr>
            <a:picLocks noChangeAspect="1"/>
          </p:cNvPicPr>
          <p:nvPr userDrawn="1"/>
        </p:nvPicPr>
        <p:blipFill rotWithShape="1">
          <a:blip r:embed="rId3" cstate="print"/>
          <a:srcRect l="25381"/>
          <a:stretch>
            <a:fillRect/>
          </a:stretch>
        </p:blipFill>
        <p:spPr>
          <a:xfrm>
            <a:off x="10103556" y="417023"/>
            <a:ext cx="1245433" cy="376033"/>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pic>
        <p:nvPicPr>
          <p:cNvPr id="8" name="图片 7" descr="组 22"/>
          <p:cNvPicPr>
            <a:picLocks noChangeAspect="1"/>
          </p:cNvPicPr>
          <p:nvPr userDrawn="1">
            <p:custDataLst>
              <p:tags r:id="rId3"/>
            </p:custDataLst>
          </p:nvPr>
        </p:nvPicPr>
        <p:blipFill>
          <a:blip r:embed="rId4"/>
          <a:stretch>
            <a:fillRect/>
          </a:stretch>
        </p:blipFill>
        <p:spPr>
          <a:xfrm>
            <a:off x="239395" y="271780"/>
            <a:ext cx="11740515" cy="64566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8" Type="http://schemas.openxmlformats.org/officeDocument/2006/relationships/theme" Target="../theme/theme2.xml"/><Relationship Id="rId17" Type="http://schemas.openxmlformats.org/officeDocument/2006/relationships/image" Target="../media/image8.png"/><Relationship Id="rId16" Type="http://schemas.openxmlformats.org/officeDocument/2006/relationships/tags" Target="../tags/tag97.xml"/><Relationship Id="rId15" Type="http://schemas.openxmlformats.org/officeDocument/2006/relationships/tags" Target="../tags/tag96.xml"/><Relationship Id="rId14" Type="http://schemas.openxmlformats.org/officeDocument/2006/relationships/tags" Target="../tags/tag95.xml"/><Relationship Id="rId13" Type="http://schemas.openxmlformats.org/officeDocument/2006/relationships/tags" Target="../tags/tag94.xml"/><Relationship Id="rId12" Type="http://schemas.openxmlformats.org/officeDocument/2006/relationships/tags" Target="../tags/tag93.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image" Target="../media/image9.png"/><Relationship Id="rId14" Type="http://schemas.openxmlformats.org/officeDocument/2006/relationships/notesSlide" Target="../notesSlides/notesSlide1.xml"/><Relationship Id="rId13" Type="http://schemas.openxmlformats.org/officeDocument/2006/relationships/slideLayout" Target="../slideLayouts/slideLayout3.xml"/><Relationship Id="rId12" Type="http://schemas.openxmlformats.org/officeDocument/2006/relationships/tags" Target="../tags/tag108.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tags" Target="../tags/tag98.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tags" Target="../tags/tag124.xml"/><Relationship Id="rId2" Type="http://schemas.openxmlformats.org/officeDocument/2006/relationships/image" Target="../media/image24.png"/><Relationship Id="rId1" Type="http://schemas.openxmlformats.org/officeDocument/2006/relationships/tags" Target="../tags/tag123.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126.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tags" Target="../tags/tag125.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tags" Target="../tags/tag128.xml"/><Relationship Id="rId2" Type="http://schemas.openxmlformats.org/officeDocument/2006/relationships/image" Target="../media/image27.png"/><Relationship Id="rId1" Type="http://schemas.openxmlformats.org/officeDocument/2006/relationships/tags" Target="../tags/tag127.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openxmlformats.org/officeDocument/2006/relationships/tags" Target="../tags/tag130.xml"/><Relationship Id="rId4" Type="http://schemas.openxmlformats.org/officeDocument/2006/relationships/image" Target="../media/image29.png"/><Relationship Id="rId3" Type="http://schemas.openxmlformats.org/officeDocument/2006/relationships/hyperlink" Target="https://toujiao.n8n8.cn/introduce/136" TargetMode="External"/><Relationship Id="rId2" Type="http://schemas.openxmlformats.org/officeDocument/2006/relationships/image" Target="../media/image28.png"/><Relationship Id="rId1" Type="http://schemas.openxmlformats.org/officeDocument/2006/relationships/tags" Target="../tags/tag129.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tags" Target="../tags/tag132.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tags" Target="../tags/tag1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tags" Target="../tags/tag134.xml"/><Relationship Id="rId2" Type="http://schemas.openxmlformats.org/officeDocument/2006/relationships/image" Target="../media/image33.png"/><Relationship Id="rId1" Type="http://schemas.openxmlformats.org/officeDocument/2006/relationships/tags" Target="../tags/tag133.xml"/></Relationships>
</file>

<file path=ppt/slides/_rels/slide17.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image" Target="../media/image34.png"/><Relationship Id="rId2" Type="http://schemas.openxmlformats.org/officeDocument/2006/relationships/tags" Target="../tags/tag136.xml"/><Relationship Id="rId13" Type="http://schemas.openxmlformats.org/officeDocument/2006/relationships/notesSlide" Target="../notesSlides/notesSlide15.xml"/><Relationship Id="rId12" Type="http://schemas.openxmlformats.org/officeDocument/2006/relationships/slideLayout" Target="../slideLayouts/slideLayout2.xml"/><Relationship Id="rId11" Type="http://schemas.openxmlformats.org/officeDocument/2006/relationships/tags" Target="../tags/tag143.xml"/><Relationship Id="rId10" Type="http://schemas.openxmlformats.org/officeDocument/2006/relationships/image" Target="../media/image35.png"/><Relationship Id="rId1" Type="http://schemas.openxmlformats.org/officeDocument/2006/relationships/tags" Target="../tags/tag135.xml"/></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tags" Target="../tags/tag145.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tags" Target="../tags/tag144.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tags" Target="../tags/tag147.xml"/><Relationship Id="rId2" Type="http://schemas.openxmlformats.org/officeDocument/2006/relationships/image" Target="../media/image38.png"/><Relationship Id="rId1" Type="http://schemas.openxmlformats.org/officeDocument/2006/relationships/tags" Target="../tags/tag1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9.xml"/><Relationship Id="rId2" Type="http://schemas.openxmlformats.org/officeDocument/2006/relationships/image" Target="../media/image39.png"/><Relationship Id="rId1" Type="http://schemas.openxmlformats.org/officeDocument/2006/relationships/tags" Target="../tags/tag148.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110.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ags" Target="../tags/tag109.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11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ags" Target="../tags/tag11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116.xml"/><Relationship Id="rId2" Type="http://schemas.openxmlformats.org/officeDocument/2006/relationships/image" Target="../media/image14.png"/><Relationship Id="rId1" Type="http://schemas.openxmlformats.org/officeDocument/2006/relationships/tags" Target="../tags/tag115.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118.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tags" Target="../tags/tag117.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20.xml"/><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0" Type="http://schemas.openxmlformats.org/officeDocument/2006/relationships/notesSlide" Target="../notesSlides/notesSlide7.xml"/><Relationship Id="rId1" Type="http://schemas.openxmlformats.org/officeDocument/2006/relationships/tags" Target="../tags/tag119.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tags" Target="../tags/tag122.xml"/><Relationship Id="rId2" Type="http://schemas.openxmlformats.org/officeDocument/2006/relationships/image" Target="../media/image23.png"/><Relationship Id="rId1" Type="http://schemas.openxmlformats.org/officeDocument/2006/relationships/tags" Target="../tags/tag1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矢量智能对象"/>
          <p:cNvPicPr>
            <a:picLocks noChangeAspect="1"/>
          </p:cNvPicPr>
          <p:nvPr userDrawn="1">
            <p:custDataLst>
              <p:tags r:id="rId1"/>
            </p:custDataLst>
          </p:nvPr>
        </p:nvPicPr>
        <p:blipFill>
          <a:blip r:embed="rId2"/>
          <a:stretch>
            <a:fillRect/>
          </a:stretch>
        </p:blipFill>
        <p:spPr>
          <a:xfrm>
            <a:off x="9852025" y="194945"/>
            <a:ext cx="1774825" cy="384810"/>
          </a:xfrm>
          <a:prstGeom prst="rect">
            <a:avLst/>
          </a:prstGeom>
        </p:spPr>
      </p:pic>
      <p:sp>
        <p:nvSpPr>
          <p:cNvPr id="9" name="矩形 8"/>
          <p:cNvSpPr/>
          <p:nvPr/>
        </p:nvSpPr>
        <p:spPr>
          <a:xfrm>
            <a:off x="3150870" y="5130165"/>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3"/>
            </p:custDataLst>
          </p:nvPr>
        </p:nvSpPr>
        <p:spPr>
          <a:xfrm>
            <a:off x="3157220" y="5130165"/>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4"/>
            </p:custDataLst>
          </p:nvPr>
        </p:nvSpPr>
        <p:spPr>
          <a:xfrm>
            <a:off x="3112770" y="5137150"/>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5"/>
            </p:custDataLst>
          </p:nvPr>
        </p:nvSpPr>
        <p:spPr>
          <a:xfrm>
            <a:off x="4152900" y="5118735"/>
            <a:ext cx="116205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梁洁云</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587365" y="5137150"/>
            <a:ext cx="3528060" cy="374650"/>
            <a:chOff x="7093" y="6616"/>
            <a:chExt cx="5888" cy="656"/>
          </a:xfrm>
        </p:grpSpPr>
        <p:sp>
          <p:nvSpPr>
            <p:cNvPr id="18" name="矩形 17"/>
            <p:cNvSpPr/>
            <p:nvPr>
              <p:custDataLst>
                <p:tags r:id="rId6"/>
              </p:custDataLst>
            </p:nvPr>
          </p:nvSpPr>
          <p:spPr>
            <a:xfrm>
              <a:off x="7093" y="6626"/>
              <a:ext cx="5888"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7"/>
              </p:custDataLst>
            </p:nvPr>
          </p:nvSpPr>
          <p:spPr>
            <a:xfrm>
              <a:off x="7105" y="6626"/>
              <a:ext cx="2321"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8"/>
              </p:custDataLst>
            </p:nvPr>
          </p:nvSpPr>
          <p:spPr>
            <a:xfrm>
              <a:off x="7261" y="662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9"/>
              </p:custDataLst>
            </p:nvPr>
          </p:nvSpPr>
          <p:spPr>
            <a:xfrm>
              <a:off x="9470" y="6616"/>
              <a:ext cx="3511" cy="645"/>
            </a:xfrm>
            <a:prstGeom prst="rect">
              <a:avLst/>
            </a:prstGeom>
            <a:noFill/>
          </p:spPr>
          <p:txBody>
            <a:bodyPr wrap="square" rtlCol="0">
              <a:spAutoFit/>
            </a:bodyPr>
            <a:p>
              <a:pPr algn="l"/>
              <a:r>
                <a:rPr lang="zh-CN" altLang="en-US">
                  <a:solidFill>
                    <a:schemeClr val="bg1"/>
                  </a:solidFill>
                  <a:latin typeface="思源黑体 Normal" panose="020B0400000000000000" charset="-122"/>
                  <a:ea typeface="思源黑体 Normal" panose="020B0400000000000000" charset="-122"/>
                  <a:cs typeface="思源黑体 Normal" panose="020B0400000000000000" charset="-122"/>
                  <a:sym typeface="+mn-ea"/>
                </a:rPr>
                <a:t>A1120619060027</a:t>
              </a:r>
              <a:endParaRPr lang="zh-CN" altLang="en-US">
                <a:solidFill>
                  <a:schemeClr val="bg1"/>
                </a:solidFill>
                <a:latin typeface="思源黑体 Normal" panose="020B0400000000000000" charset="-122"/>
                <a:ea typeface="思源黑体 Normal" panose="020B0400000000000000" charset="-122"/>
                <a:cs typeface="思源黑体 Normal" panose="020B0400000000000000" charset="-122"/>
                <a:sym typeface="+mn-ea"/>
              </a:endParaRPr>
            </a:p>
          </p:txBody>
        </p:sp>
      </p:grpSp>
      <p:sp>
        <p:nvSpPr>
          <p:cNvPr id="12" name="文本框 11"/>
          <p:cNvSpPr txBox="1"/>
          <p:nvPr userDrawn="1">
            <p:custDataLst>
              <p:tags r:id="rId10"/>
            </p:custDataLst>
          </p:nvPr>
        </p:nvSpPr>
        <p:spPr>
          <a:xfrm>
            <a:off x="1772920" y="2145665"/>
            <a:ext cx="8777605" cy="1835785"/>
          </a:xfrm>
          <a:prstGeom prst="rect">
            <a:avLst/>
          </a:prstGeom>
          <a:noFill/>
        </p:spPr>
        <p:txBody>
          <a:bodyPr wrap="square" rtlCol="0">
            <a:noAutofit/>
          </a:bodyPr>
          <a:p>
            <a:pPr algn="ctr">
              <a:lnSpc>
                <a:spcPct val="120000"/>
              </a:lnSpc>
            </a:pPr>
            <a:r>
              <a:rPr lang="zh-CN" sz="24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sym typeface="+mn-ea"/>
              </a:rPr>
              <a:t>       </a:t>
            </a:r>
            <a:endParaRPr lang="zh-CN" sz="24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sym typeface="+mn-ea"/>
            </a:endParaRPr>
          </a:p>
          <a:p>
            <a:pPr algn="ctr">
              <a:lnSpc>
                <a:spcPct val="120000"/>
              </a:lnSpc>
            </a:pPr>
            <a:r>
              <a:rPr lang="zh-CN" altLang="en-US"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 </a:t>
            </a:r>
            <a:r>
              <a:rPr lang="zh-CN" sz="24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（紧跟资金脉搏，捕捉短线机会）</a:t>
            </a:r>
            <a:endParaRPr lang="zh-CN" sz="24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endParaRPr>
          </a:p>
        </p:txBody>
      </p:sp>
      <p:sp>
        <p:nvSpPr>
          <p:cNvPr id="4" name="文本框 3"/>
          <p:cNvSpPr txBox="1"/>
          <p:nvPr>
            <p:custDataLst>
              <p:tags r:id="rId11"/>
            </p:custDataLst>
          </p:nvPr>
        </p:nvSpPr>
        <p:spPr>
          <a:xfrm>
            <a:off x="408305" y="283210"/>
            <a:ext cx="3613150" cy="419735"/>
          </a:xfrm>
          <a:prstGeom prst="rect">
            <a:avLst/>
          </a:prstGeom>
          <a:noFill/>
        </p:spPr>
        <p:txBody>
          <a:bodyPr wrap="square" rtlCol="0">
            <a:noAutofit/>
          </a:bodyPr>
          <a:p>
            <a:r>
              <a:rPr lang="zh-CN" altLang="en-US" sz="2400" b="1" dirty="0">
                <a:solidFill>
                  <a:schemeClr val="accent4"/>
                </a:solidFill>
                <a:latin typeface="阿里巴巴普惠体 Light" panose="00020600040101010101" charset="-122"/>
                <a:ea typeface="阿里巴巴普惠体 Light" panose="00020600040101010101" charset="-122"/>
                <a:cs typeface="阿里巴巴普惠体 Light" panose="00020600040101010101" charset="-122"/>
              </a:rPr>
              <a:t>资金脉搏</a:t>
            </a:r>
            <a:r>
              <a:rPr lang="en-US" altLang="zh-CN" sz="2400" b="1" dirty="0">
                <a:solidFill>
                  <a:schemeClr val="accent4"/>
                </a:solidFill>
                <a:latin typeface="阿里巴巴普惠体 Light" panose="00020600040101010101" charset="-122"/>
                <a:ea typeface="阿里巴巴普惠体 Light" panose="00020600040101010101" charset="-122"/>
                <a:cs typeface="阿里巴巴普惠体 Light" panose="00020600040101010101" charset="-122"/>
                <a:sym typeface="+mn-ea"/>
              </a:rPr>
              <a:t>——</a:t>
            </a:r>
            <a:endParaRPr lang="en-US" altLang="zh-CN" sz="2400" b="1" dirty="0">
              <a:solidFill>
                <a:schemeClr val="accent4"/>
              </a:solidFill>
              <a:latin typeface="阿里巴巴普惠体 Light" panose="00020600040101010101" charset="-122"/>
              <a:ea typeface="阿里巴巴普惠体 Light" panose="00020600040101010101" charset="-122"/>
              <a:cs typeface="阿里巴巴普惠体 Light" panose="00020600040101010101" charset="-122"/>
              <a:sym typeface="+mn-ea"/>
            </a:endParaRPr>
          </a:p>
        </p:txBody>
      </p:sp>
      <p:sp>
        <p:nvSpPr>
          <p:cNvPr id="2" name="文本框 1"/>
          <p:cNvSpPr txBox="1"/>
          <p:nvPr/>
        </p:nvSpPr>
        <p:spPr>
          <a:xfrm>
            <a:off x="5196840" y="3813810"/>
            <a:ext cx="2185035" cy="460375"/>
          </a:xfrm>
          <a:prstGeom prst="rect">
            <a:avLst/>
          </a:prstGeom>
          <a:noFill/>
        </p:spPr>
        <p:txBody>
          <a:bodyPr wrap="square" rtlCol="0" anchor="t">
            <a:spAutoFit/>
          </a:bodyPr>
          <a:p>
            <a:r>
              <a:rPr lang="en-US" altLang="zh-CN"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sym typeface="+mn-ea"/>
              </a:rPr>
              <a:t>2025 .02.19</a:t>
            </a:r>
            <a:endParaRPr lang="en-US"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sym typeface="+mn-ea"/>
            </a:endParaRPr>
          </a:p>
        </p:txBody>
      </p:sp>
      <p:sp>
        <p:nvSpPr>
          <p:cNvPr id="3" name="文本占位符 3"/>
          <p:cNvSpPr>
            <a:spLocks noGrp="1"/>
          </p:cNvSpPr>
          <p:nvPr/>
        </p:nvSpPr>
        <p:spPr>
          <a:xfrm>
            <a:off x="2513965" y="1485583"/>
            <a:ext cx="7054850" cy="811530"/>
          </a:xfrm>
          <a:prstGeom prst="rect">
            <a:avLst/>
          </a:prstGeom>
        </p:spPr>
        <p:txBody>
          <a:bodyPr wrap="square" anchor="ctr" anchorCtr="1">
            <a:spAutoFit/>
          </a:bodyPr>
          <a:lstStyle>
            <a:lvl1pPr marL="0" indent="0" algn="ctr" defTabSz="914400" rtl="0" eaLnBrk="1" fontAlgn="auto" latinLnBrk="0" hangingPunct="1">
              <a:lnSpc>
                <a:spcPct val="130000"/>
              </a:lnSpc>
              <a:spcBef>
                <a:spcPts val="0"/>
              </a:spcBef>
              <a:spcAft>
                <a:spcPts val="1000"/>
              </a:spcAft>
              <a:buClrTx/>
              <a:buSzTx/>
              <a:buFontTx/>
              <a:buNone/>
              <a:defRPr lang="zh-CN" altLang="en-US" sz="4800" b="1" u="sng" strike="noStrike" kern="1200" cap="none" spc="150" normalizeH="0" baseline="0" dirty="0">
                <a:gradFill>
                  <a:gsLst>
                    <a:gs pos="100000">
                      <a:schemeClr val="bg1"/>
                    </a:gs>
                    <a:gs pos="0">
                      <a:schemeClr val="bg1"/>
                    </a:gs>
                  </a:gsLst>
                  <a:lin ang="0" scaled="0"/>
                </a:gradFill>
                <a:uFillTx/>
                <a:latin typeface="+mn-ea"/>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600" b="0" u="none" spc="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 </a:t>
            </a:r>
            <a:r>
              <a:rPr sz="3600" b="0" u="none" spc="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逼空反弹</a:t>
            </a:r>
            <a:r>
              <a:rPr lang="en-US" altLang="zh-CN" sz="3600" b="0" u="none" spc="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  </a:t>
            </a:r>
            <a:endParaRPr sz="3600" b="0" u="none" spc="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endParaRPr>
          </a:p>
        </p:txBody>
      </p:sp>
    </p:spTree>
    <p:custDataLst>
      <p:tags r:id="rId1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932305" y="81280"/>
            <a:ext cx="846963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《好股研选》春节活动</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2"/>
          <a:stretch>
            <a:fillRect/>
          </a:stretch>
        </p:blipFill>
        <p:spPr>
          <a:xfrm>
            <a:off x="1520190" y="815340"/>
            <a:ext cx="9293225" cy="5227955"/>
          </a:xfrm>
          <a:prstGeom prst="rect">
            <a:avLst/>
          </a:prstGeom>
        </p:spPr>
      </p:pic>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932305" y="81280"/>
            <a:ext cx="846963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《好股研选》手机版查看</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a:picLocks noChangeAspect="1"/>
          </p:cNvPicPr>
          <p:nvPr/>
        </p:nvPicPr>
        <p:blipFill>
          <a:blip r:embed="rId2"/>
          <a:srcRect t="5661"/>
          <a:stretch>
            <a:fillRect/>
          </a:stretch>
        </p:blipFill>
        <p:spPr>
          <a:xfrm>
            <a:off x="5904230" y="857250"/>
            <a:ext cx="3166110" cy="5372100"/>
          </a:xfrm>
          <a:prstGeom prst="rect">
            <a:avLst/>
          </a:prstGeom>
          <a:ln>
            <a:solidFill>
              <a:schemeClr val="accent6">
                <a:lumMod val="75000"/>
              </a:schemeClr>
            </a:solidFill>
          </a:ln>
        </p:spPr>
      </p:pic>
      <p:pic>
        <p:nvPicPr>
          <p:cNvPr id="7" name="图片 6"/>
          <p:cNvPicPr>
            <a:picLocks noChangeAspect="1"/>
          </p:cNvPicPr>
          <p:nvPr/>
        </p:nvPicPr>
        <p:blipFill>
          <a:blip r:embed="rId3"/>
          <a:srcRect t="3394"/>
          <a:stretch>
            <a:fillRect/>
          </a:stretch>
        </p:blipFill>
        <p:spPr>
          <a:xfrm>
            <a:off x="2155190" y="822325"/>
            <a:ext cx="3227705" cy="5407660"/>
          </a:xfrm>
          <a:prstGeom prst="rect">
            <a:avLst/>
          </a:prstGeom>
          <a:ln>
            <a:solidFill>
              <a:schemeClr val="accent6">
                <a:lumMod val="75000"/>
              </a:schemeClr>
            </a:solidFill>
          </a:ln>
        </p:spPr>
      </p:pic>
      <p:sp>
        <p:nvSpPr>
          <p:cNvPr id="10" name="椭圆 9"/>
          <p:cNvSpPr/>
          <p:nvPr/>
        </p:nvSpPr>
        <p:spPr>
          <a:xfrm>
            <a:off x="4777105" y="5436870"/>
            <a:ext cx="605790" cy="496570"/>
          </a:xfrm>
          <a:prstGeom prst="ellipse">
            <a:avLst/>
          </a:prstGeom>
          <a:noFill/>
          <a:ln w="285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nvSpPr>
        <p:spPr>
          <a:xfrm>
            <a:off x="8464550" y="5506085"/>
            <a:ext cx="605790" cy="496570"/>
          </a:xfrm>
          <a:prstGeom prst="ellipse">
            <a:avLst/>
          </a:prstGeom>
          <a:noFill/>
          <a:ln w="285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nvSpPr>
        <p:spPr>
          <a:xfrm>
            <a:off x="6927215" y="821690"/>
            <a:ext cx="734695" cy="401320"/>
          </a:xfrm>
          <a:prstGeom prst="ellipse">
            <a:avLst/>
          </a:prstGeom>
          <a:noFill/>
          <a:ln w="285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下箭头 13"/>
          <p:cNvSpPr/>
          <p:nvPr/>
        </p:nvSpPr>
        <p:spPr>
          <a:xfrm rot="18960000">
            <a:off x="4358640" y="4491355"/>
            <a:ext cx="154305" cy="1037590"/>
          </a:xfrm>
          <a:prstGeom prst="down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下箭头 15"/>
          <p:cNvSpPr/>
          <p:nvPr/>
        </p:nvSpPr>
        <p:spPr>
          <a:xfrm rot="9840000" flipH="1">
            <a:off x="8001000" y="1155065"/>
            <a:ext cx="104775" cy="4240530"/>
          </a:xfrm>
          <a:prstGeom prst="down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下箭头 16"/>
          <p:cNvSpPr/>
          <p:nvPr/>
        </p:nvSpPr>
        <p:spPr>
          <a:xfrm rot="2400000">
            <a:off x="6561455" y="1067435"/>
            <a:ext cx="154305" cy="945515"/>
          </a:xfrm>
          <a:prstGeom prst="down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932305" y="81280"/>
            <a:ext cx="846963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《选股体系》陪跑营正式招募</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2"/>
          <a:stretch>
            <a:fillRect/>
          </a:stretch>
        </p:blipFill>
        <p:spPr>
          <a:xfrm>
            <a:off x="0" y="0"/>
            <a:ext cx="12192000" cy="6787515"/>
          </a:xfrm>
          <a:prstGeom prst="rect">
            <a:avLst/>
          </a:prstGeom>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932305" y="81280"/>
            <a:ext cx="846963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《选股体系》陪跑营正式招募</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2"/>
          <a:stretch>
            <a:fillRect/>
          </a:stretch>
        </p:blipFill>
        <p:spPr>
          <a:xfrm>
            <a:off x="698500" y="1156970"/>
            <a:ext cx="6825615" cy="4815205"/>
          </a:xfrm>
          <a:prstGeom prst="rect">
            <a:avLst/>
          </a:prstGeom>
        </p:spPr>
      </p:pic>
      <p:sp>
        <p:nvSpPr>
          <p:cNvPr id="5" name="文本框 4"/>
          <p:cNvSpPr txBox="1"/>
          <p:nvPr/>
        </p:nvSpPr>
        <p:spPr>
          <a:xfrm>
            <a:off x="7755890" y="5259070"/>
            <a:ext cx="4127500" cy="582295"/>
          </a:xfrm>
          <a:prstGeom prst="rect">
            <a:avLst/>
          </a:prstGeom>
        </p:spPr>
        <p:txBody>
          <a:bodyPr wrap="square">
            <a:spAutoFit/>
          </a:bodyPr>
          <a:p>
            <a:pPr marL="0" indent="0" algn="l">
              <a:lnSpc>
                <a:spcPts val="1915"/>
              </a:lnSpc>
            </a:pPr>
            <a:r>
              <a:rPr lang="en-US" altLang="zh-CN" sz="1600" b="0" i="0">
                <a:solidFill>
                  <a:srgbClr val="1D1D1D"/>
                </a:solidFill>
                <a:latin typeface="微软雅黑" panose="020B0503020204020204" charset="-122"/>
                <a:ea typeface="微软雅黑" panose="020B0503020204020204" charset="-122"/>
              </a:rPr>
              <a:t>《</a:t>
            </a:r>
            <a:r>
              <a:rPr lang="zh-CN" altLang="en-US" sz="1600" b="0" i="0">
                <a:solidFill>
                  <a:srgbClr val="1D1D1D"/>
                </a:solidFill>
                <a:latin typeface="微软雅黑" panose="020B0503020204020204" charset="-122"/>
                <a:ea typeface="微软雅黑" panose="020B0503020204020204" charset="-122"/>
              </a:rPr>
              <a:t>选股体系陪跑营</a:t>
            </a:r>
            <a:r>
              <a:rPr lang="en-US" altLang="zh-CN" sz="1600" b="0" i="0">
                <a:solidFill>
                  <a:srgbClr val="1D1D1D"/>
                </a:solidFill>
                <a:latin typeface="微软雅黑" panose="020B0503020204020204" charset="-122"/>
                <a:ea typeface="微软雅黑" panose="020B0503020204020204" charset="-122"/>
              </a:rPr>
              <a:t>》 </a:t>
            </a:r>
            <a:r>
              <a:rPr lang="en-US" altLang="zh-CN" sz="1600" b="0" i="0">
                <a:solidFill>
                  <a:srgbClr val="3975F9"/>
                </a:solidFill>
                <a:latin typeface="微软雅黑" panose="020B0503020204020204" charset="-122"/>
                <a:ea typeface="微软雅黑" panose="020B0503020204020204" charset="-122"/>
                <a:hlinkClick r:id="rId3"/>
              </a:rPr>
              <a:t>https://toujiao.n8n8.cn/introduce/136</a:t>
            </a:r>
            <a:endParaRPr lang="en-US" altLang="zh-CN" sz="1600" b="0" i="0">
              <a:solidFill>
                <a:srgbClr val="3975F9"/>
              </a:solidFill>
              <a:latin typeface="微软雅黑" panose="020B0503020204020204" charset="-122"/>
              <a:ea typeface="微软雅黑" panose="020B0503020204020204" charset="-122"/>
              <a:hlinkClick r:id="rId3"/>
            </a:endParaRPr>
          </a:p>
        </p:txBody>
      </p:sp>
      <p:pic>
        <p:nvPicPr>
          <p:cNvPr id="6" name="图片 5"/>
          <p:cNvPicPr>
            <a:picLocks noChangeAspect="1"/>
          </p:cNvPicPr>
          <p:nvPr/>
        </p:nvPicPr>
        <p:blipFill>
          <a:blip r:embed="rId4"/>
          <a:stretch>
            <a:fillRect/>
          </a:stretch>
        </p:blipFill>
        <p:spPr>
          <a:xfrm>
            <a:off x="7891145" y="1033780"/>
            <a:ext cx="3777615" cy="3917950"/>
          </a:xfrm>
          <a:prstGeom prst="rect">
            <a:avLst/>
          </a:prstGeom>
        </p:spPr>
      </p:pic>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932305" y="81280"/>
            <a:ext cx="846963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《选股体系》陪跑营正式招募</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7" name="图片 6"/>
          <p:cNvPicPr/>
          <p:nvPr/>
        </p:nvPicPr>
        <p:blipFill>
          <a:blip r:embed="rId2"/>
          <a:stretch>
            <a:fillRect/>
          </a:stretch>
        </p:blipFill>
        <p:spPr>
          <a:xfrm>
            <a:off x="511810" y="891540"/>
            <a:ext cx="5397500" cy="3100705"/>
          </a:xfrm>
          <a:prstGeom prst="rect">
            <a:avLst/>
          </a:prstGeom>
        </p:spPr>
      </p:pic>
      <p:pic>
        <p:nvPicPr>
          <p:cNvPr id="2" name="图片 1"/>
          <p:cNvPicPr>
            <a:picLocks noChangeAspect="1"/>
          </p:cNvPicPr>
          <p:nvPr/>
        </p:nvPicPr>
        <p:blipFill>
          <a:blip r:embed="rId3"/>
          <a:stretch>
            <a:fillRect/>
          </a:stretch>
        </p:blipFill>
        <p:spPr>
          <a:xfrm>
            <a:off x="5845810" y="1057275"/>
            <a:ext cx="5994400" cy="4742815"/>
          </a:xfrm>
          <a:prstGeom prst="rect">
            <a:avLst/>
          </a:prstGeom>
        </p:spPr>
      </p:pic>
      <p:pic>
        <p:nvPicPr>
          <p:cNvPr id="3" name="图片 2"/>
          <p:cNvPicPr>
            <a:picLocks noChangeAspect="1"/>
          </p:cNvPicPr>
          <p:nvPr/>
        </p:nvPicPr>
        <p:blipFill>
          <a:blip r:embed="rId4"/>
          <a:stretch>
            <a:fillRect/>
          </a:stretch>
        </p:blipFill>
        <p:spPr>
          <a:xfrm>
            <a:off x="775970" y="3992245"/>
            <a:ext cx="4634865" cy="2223135"/>
          </a:xfrm>
          <a:prstGeom prst="rect">
            <a:avLst/>
          </a:prstGeom>
        </p:spPr>
      </p:pic>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4364999" y="2811670"/>
            <a:ext cx="4703762" cy="1050925"/>
          </a:xfrm>
        </p:spPr>
        <p:txBody>
          <a:bodyPr/>
          <a:lstStyle/>
          <a:p>
            <a:r>
              <a:rPr lang="zh-CN" altLang="en-US" dirty="0"/>
              <a:t>操作演示</a:t>
            </a:r>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173730" y="102235"/>
            <a:ext cx="631698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风口</a:t>
            </a:r>
            <a:r>
              <a:rPr lang="zh-CN" altLang="en-US" sz="3600" b="1">
                <a:solidFill>
                  <a:schemeClr val="bg1"/>
                </a:solidFill>
                <a:sym typeface="+mn-ea"/>
              </a:rPr>
              <a:t>分时异动</a:t>
            </a:r>
            <a:r>
              <a:rPr kumimoji="0" lang="zh-CN" altLang="en-US" sz="3600" b="1" i="0" kern="1200" cap="none" spc="0" normalizeH="0" baseline="0">
                <a:solidFill>
                  <a:schemeClr val="bg1"/>
                </a:solidFill>
              </a:rPr>
              <a:t>选股</a:t>
            </a:r>
            <a:endParaRPr kumimoji="0" lang="zh-CN" altLang="en-US" sz="3600" b="1" i="0" kern="1200" cap="none" spc="0" normalizeH="0" baseline="0">
              <a:solidFill>
                <a:schemeClr val="bg1"/>
              </a:solidFill>
            </a:endParaRPr>
          </a:p>
        </p:txBody>
      </p:sp>
      <p:pic>
        <p:nvPicPr>
          <p:cNvPr id="3" name="图片 2"/>
          <p:cNvPicPr/>
          <p:nvPr/>
        </p:nvPicPr>
        <p:blipFill>
          <a:blip r:embed="rId2"/>
          <a:srcRect b="12498"/>
          <a:stretch>
            <a:fillRect/>
          </a:stretch>
        </p:blipFill>
        <p:spPr>
          <a:xfrm>
            <a:off x="3173730" y="1119505"/>
            <a:ext cx="6068060" cy="4618990"/>
          </a:xfrm>
          <a:prstGeom prst="rect">
            <a:avLst/>
          </a:prstGeom>
        </p:spPr>
      </p:pic>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844290" y="13970"/>
            <a:ext cx="479552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sz="3600" b="1" i="0" kern="1200" cap="none" spc="0" normalizeH="0" baseline="0">
                <a:solidFill>
                  <a:schemeClr val="bg1"/>
                </a:solidFill>
              </a:rPr>
              <a:t>日</a:t>
            </a:r>
            <a:r>
              <a:rPr kumimoji="0" lang="en-US" altLang="zh-CN" sz="3600" b="1" i="0" kern="1200" cap="none" spc="0" normalizeH="0" baseline="0">
                <a:solidFill>
                  <a:schemeClr val="bg1"/>
                </a:solidFill>
              </a:rPr>
              <a:t>k</a:t>
            </a:r>
            <a:r>
              <a:rPr kumimoji="0" lang="zh-CN" altLang="en-US" sz="3600" b="1" i="0" kern="1200" cap="none" spc="0" normalizeH="0" baseline="0">
                <a:solidFill>
                  <a:schemeClr val="bg1"/>
                </a:solidFill>
              </a:rPr>
              <a:t>涨停复制</a:t>
            </a:r>
            <a:r>
              <a:rPr kumimoji="0" lang="zh-CN" sz="3600" b="1" i="0" kern="1200" cap="none" spc="0" normalizeH="0" baseline="0">
                <a:solidFill>
                  <a:schemeClr val="bg1"/>
                </a:solidFill>
              </a:rPr>
              <a:t>选股</a:t>
            </a:r>
            <a:endParaRPr kumimoji="0" lang="zh-CN" sz="3600" b="1" i="0" kern="1200" cap="none" spc="0" normalizeH="0" baseline="0">
              <a:solidFill>
                <a:schemeClr val="bg1"/>
              </a:solidFill>
            </a:endParaRPr>
          </a:p>
        </p:txBody>
      </p:sp>
      <p:pic>
        <p:nvPicPr>
          <p:cNvPr id="10" name="图片 9"/>
          <p:cNvPicPr>
            <a:picLocks noChangeAspect="1"/>
          </p:cNvPicPr>
          <p:nvPr>
            <p:custDataLst>
              <p:tags r:id="rId2"/>
            </p:custDataLst>
          </p:nvPr>
        </p:nvPicPr>
        <p:blipFill>
          <a:blip r:embed="rId3"/>
          <a:stretch>
            <a:fillRect/>
          </a:stretch>
        </p:blipFill>
        <p:spPr>
          <a:xfrm>
            <a:off x="697865" y="1546225"/>
            <a:ext cx="6736080" cy="4493895"/>
          </a:xfrm>
          <a:prstGeom prst="rect">
            <a:avLst/>
          </a:prstGeom>
          <a:ln>
            <a:solidFill>
              <a:schemeClr val="accent4">
                <a:lumMod val="75000"/>
              </a:schemeClr>
            </a:solidFill>
          </a:ln>
        </p:spPr>
      </p:pic>
      <p:sp>
        <p:nvSpPr>
          <p:cNvPr id="3" name="文本框 2"/>
          <p:cNvSpPr txBox="1"/>
          <p:nvPr/>
        </p:nvSpPr>
        <p:spPr>
          <a:xfrm>
            <a:off x="697865" y="986790"/>
            <a:ext cx="10805160" cy="423545"/>
          </a:xfrm>
          <a:prstGeom prst="rect">
            <a:avLst/>
          </a:prstGeom>
          <a:noFill/>
        </p:spPr>
        <p:txBody>
          <a:bodyPr wrap="square" rtlCol="0" anchor="t">
            <a:spAutoFit/>
          </a:bodyPr>
          <a:p>
            <a:pPr indent="0" algn="l">
              <a:lnSpc>
                <a:spcPct val="120000"/>
              </a:lnSpc>
            </a:pPr>
            <a:r>
              <a:rPr lang="zh-CN">
                <a:latin typeface="微软雅黑" panose="020B0503020204020204" charset="-122"/>
                <a:ea typeface="微软雅黑" panose="020B0503020204020204" charset="-122"/>
                <a:sym typeface="+mn-ea"/>
              </a:rPr>
              <a:t>《涨停复制》是上升回档的升级版，主要针对近期有过涨停板的个股去捕捉</a:t>
            </a:r>
            <a:r>
              <a:rPr lang="zh-CN" b="1">
                <a:solidFill>
                  <a:srgbClr val="FF0000"/>
                </a:solidFill>
                <a:latin typeface="微软雅黑" panose="020B0503020204020204" charset="-122"/>
                <a:ea typeface="微软雅黑" panose="020B0503020204020204" charset="-122"/>
                <a:sym typeface="+mn-ea"/>
              </a:rPr>
              <a:t>再次涨停拉升</a:t>
            </a:r>
            <a:r>
              <a:rPr lang="zh-CN">
                <a:latin typeface="微软雅黑" panose="020B0503020204020204" charset="-122"/>
                <a:ea typeface="微软雅黑" panose="020B0503020204020204" charset="-122"/>
                <a:sym typeface="+mn-ea"/>
              </a:rPr>
              <a:t>的短线爆发机会。</a:t>
            </a:r>
            <a:endParaRPr lang="zh-CN" altLang="en-US">
              <a:latin typeface="微软雅黑" panose="020B0503020204020204" charset="-122"/>
              <a:ea typeface="微软雅黑" panose="020B0503020204020204" charset="-122"/>
            </a:endParaRPr>
          </a:p>
        </p:txBody>
      </p:sp>
      <p:sp>
        <p:nvSpPr>
          <p:cNvPr id="8" name="文本框 7"/>
          <p:cNvSpPr txBox="1"/>
          <p:nvPr>
            <p:custDataLst>
              <p:tags r:id="rId4"/>
            </p:custDataLst>
          </p:nvPr>
        </p:nvSpPr>
        <p:spPr>
          <a:xfrm>
            <a:off x="5928995" y="2281555"/>
            <a:ext cx="1242060" cy="680085"/>
          </a:xfrm>
          <a:prstGeom prst="rect">
            <a:avLst/>
          </a:prstGeom>
          <a:noFill/>
          <a:ln w="9525">
            <a:noFill/>
          </a:ln>
        </p:spPr>
        <p:txBody>
          <a:bodyPr wrap="square">
            <a:noAutofit/>
          </a:bodyPr>
          <a:p>
            <a:pPr indent="0">
              <a:lnSpc>
                <a:spcPct val="180000"/>
              </a:lnSpc>
            </a:pPr>
            <a:r>
              <a:rPr lang="zh-CN" sz="2000" b="1">
                <a:solidFill>
                  <a:srgbClr val="FF0000"/>
                </a:solidFill>
                <a:latin typeface="Calibri" panose="020F0502020204030204" charset="0"/>
                <a:ea typeface="宋体" panose="02010600030101010101" pitchFamily="2" charset="-122"/>
              </a:rPr>
              <a:t>复制涨停</a:t>
            </a:r>
            <a:endParaRPr lang="zh-CN" sz="2000" b="1">
              <a:solidFill>
                <a:srgbClr val="FF0000"/>
              </a:solidFill>
              <a:latin typeface="Calibri" panose="020F0502020204030204" charset="0"/>
              <a:ea typeface="宋体" panose="02010600030101010101" pitchFamily="2" charset="-122"/>
            </a:endParaRPr>
          </a:p>
        </p:txBody>
      </p:sp>
      <p:sp>
        <p:nvSpPr>
          <p:cNvPr id="6" name="文本框 5"/>
          <p:cNvSpPr txBox="1"/>
          <p:nvPr>
            <p:custDataLst>
              <p:tags r:id="rId5"/>
            </p:custDataLst>
          </p:nvPr>
        </p:nvSpPr>
        <p:spPr>
          <a:xfrm>
            <a:off x="4429760" y="2077085"/>
            <a:ext cx="1240155" cy="400050"/>
          </a:xfrm>
          <a:prstGeom prst="rect">
            <a:avLst/>
          </a:prstGeom>
          <a:noFill/>
          <a:ln w="9525">
            <a:noFill/>
          </a:ln>
        </p:spPr>
        <p:txBody>
          <a:bodyPr wrap="square">
            <a:noAutofit/>
          </a:bodyPr>
          <a:p>
            <a:pPr indent="0">
              <a:lnSpc>
                <a:spcPct val="100000"/>
              </a:lnSpc>
            </a:pPr>
            <a:r>
              <a:rPr lang="zh-CN" sz="2000" b="1">
                <a:solidFill>
                  <a:srgbClr val="FF0000"/>
                </a:solidFill>
                <a:latin typeface="Calibri" panose="020F0502020204030204" charset="0"/>
                <a:ea typeface="宋体" panose="02010600030101010101" pitchFamily="2" charset="-122"/>
              </a:rPr>
              <a:t>回档调整</a:t>
            </a:r>
            <a:endParaRPr lang="zh-CN" sz="2000" b="1">
              <a:solidFill>
                <a:srgbClr val="FF0000"/>
              </a:solidFill>
              <a:latin typeface="Calibri" panose="020F0502020204030204" charset="0"/>
              <a:ea typeface="宋体" panose="02010600030101010101" pitchFamily="2" charset="-122"/>
            </a:endParaRPr>
          </a:p>
        </p:txBody>
      </p:sp>
      <p:sp>
        <p:nvSpPr>
          <p:cNvPr id="9" name="文本框 8"/>
          <p:cNvSpPr txBox="1"/>
          <p:nvPr>
            <p:custDataLst>
              <p:tags r:id="rId6"/>
            </p:custDataLst>
          </p:nvPr>
        </p:nvSpPr>
        <p:spPr>
          <a:xfrm>
            <a:off x="3583305" y="2892425"/>
            <a:ext cx="1402080" cy="363855"/>
          </a:xfrm>
          <a:prstGeom prst="rect">
            <a:avLst/>
          </a:prstGeom>
          <a:noFill/>
          <a:ln w="9525">
            <a:noFill/>
          </a:ln>
        </p:spPr>
        <p:txBody>
          <a:bodyPr wrap="square">
            <a:noAutofit/>
          </a:bodyPr>
          <a:p>
            <a:pPr indent="0">
              <a:lnSpc>
                <a:spcPct val="90000"/>
              </a:lnSpc>
            </a:pPr>
            <a:r>
              <a:rPr lang="zh-CN" sz="2000" b="1">
                <a:solidFill>
                  <a:srgbClr val="FF0000"/>
                </a:solidFill>
                <a:latin typeface="Calibri" panose="020F0502020204030204" charset="0"/>
                <a:ea typeface="宋体" panose="02010600030101010101" pitchFamily="2" charset="-122"/>
              </a:rPr>
              <a:t>涨停突破</a:t>
            </a:r>
            <a:endParaRPr lang="zh-CN" sz="2000" b="1">
              <a:solidFill>
                <a:srgbClr val="FF0000"/>
              </a:solidFill>
              <a:latin typeface="Calibri" panose="020F0502020204030204" charset="0"/>
              <a:ea typeface="宋体" panose="02010600030101010101" pitchFamily="2" charset="-122"/>
            </a:endParaRPr>
          </a:p>
        </p:txBody>
      </p:sp>
      <p:sp>
        <p:nvSpPr>
          <p:cNvPr id="11" name="椭圆 10"/>
          <p:cNvSpPr/>
          <p:nvPr/>
        </p:nvSpPr>
        <p:spPr>
          <a:xfrm>
            <a:off x="5551170" y="5641340"/>
            <a:ext cx="436880" cy="398780"/>
          </a:xfrm>
          <a:prstGeom prst="ellipse">
            <a:avLst/>
          </a:prstGeom>
          <a:solidFill>
            <a:schemeClr val="accent6">
              <a:lumMod val="75000"/>
              <a:alpha val="0"/>
            </a:schemeClr>
          </a:solidFill>
          <a:ln w="285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custDataLst>
              <p:tags r:id="rId7"/>
            </p:custDataLst>
          </p:nvPr>
        </p:nvSpPr>
        <p:spPr>
          <a:xfrm>
            <a:off x="5669280" y="3101340"/>
            <a:ext cx="318770" cy="309880"/>
          </a:xfrm>
          <a:prstGeom prst="ellipse">
            <a:avLst/>
          </a:prstGeom>
          <a:solidFill>
            <a:schemeClr val="accent6">
              <a:lumMod val="75000"/>
              <a:alpha val="0"/>
            </a:schemeClr>
          </a:solidFill>
          <a:ln w="285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custDataLst>
              <p:tags r:id="rId8"/>
            </p:custDataLst>
          </p:nvPr>
        </p:nvSpPr>
        <p:spPr>
          <a:xfrm>
            <a:off x="688975" y="1546225"/>
            <a:ext cx="2258060" cy="2884805"/>
          </a:xfrm>
          <a:prstGeom prst="rect">
            <a:avLst/>
          </a:prstGeom>
        </p:spPr>
        <p:style>
          <a:lnRef idx="0">
            <a:srgbClr val="FFFFFF"/>
          </a:lnRef>
          <a:fillRef idx="2">
            <a:schemeClr val="accent5"/>
          </a:fillRef>
          <a:effectRef idx="1">
            <a:schemeClr val="accent5"/>
          </a:effectRef>
          <a:fontRef idx="minor">
            <a:schemeClr val="dk1"/>
          </a:fontRef>
        </p:style>
        <p:txBody>
          <a:bodyPr wrap="square">
            <a:noAutofit/>
          </a:bodyPr>
          <a:p>
            <a:pPr indent="0">
              <a:lnSpc>
                <a:spcPct val="140000"/>
              </a:lnSpc>
            </a:pPr>
            <a:r>
              <a:rPr lang="zh-CN" sz="1400" b="0">
                <a:latin typeface="华文细黑" panose="02010600040101010101" charset="-122"/>
                <a:ea typeface="华文细黑" panose="02010600040101010101" charset="-122"/>
                <a:cs typeface="华文细黑" panose="02010600040101010101" charset="-122"/>
              </a:rPr>
              <a:t>操作要点</a:t>
            </a:r>
            <a:endParaRPr lang="zh-CN" sz="1400" b="0">
              <a:latin typeface="华文细黑" panose="02010600040101010101" charset="-122"/>
              <a:ea typeface="华文细黑" panose="02010600040101010101" charset="-122"/>
              <a:cs typeface="华文细黑" panose="02010600040101010101" charset="-122"/>
            </a:endParaRPr>
          </a:p>
          <a:p>
            <a:pPr indent="0">
              <a:lnSpc>
                <a:spcPct val="140000"/>
              </a:lnSpc>
            </a:pPr>
            <a:endParaRPr lang="zh-CN" sz="1400" b="0">
              <a:latin typeface="华文细黑" panose="02010600040101010101" charset="-122"/>
              <a:ea typeface="华文细黑" panose="02010600040101010101" charset="-122"/>
              <a:cs typeface="华文细黑" panose="02010600040101010101" charset="-122"/>
            </a:endParaRPr>
          </a:p>
          <a:p>
            <a:pPr indent="0">
              <a:lnSpc>
                <a:spcPct val="140000"/>
              </a:lnSpc>
            </a:pPr>
            <a:r>
              <a:rPr lang="zh-CN" sz="1400" b="0">
                <a:latin typeface="华文细黑" panose="02010600040101010101" charset="-122"/>
                <a:ea typeface="华文细黑" panose="02010600040101010101" charset="-122"/>
                <a:cs typeface="华文细黑" panose="02010600040101010101" charset="-122"/>
              </a:rPr>
              <a:t>1、涨停突破</a:t>
            </a:r>
            <a:r>
              <a:rPr lang="zh-CN" altLang="en-US" sz="1400" b="0">
                <a:latin typeface="华文细黑" panose="02010600040101010101" charset="-122"/>
                <a:ea typeface="华文细黑" panose="02010600040101010101" charset="-122"/>
                <a:cs typeface="华文细黑" panose="02010600040101010101" charset="-122"/>
              </a:rPr>
              <a:t>：</a:t>
            </a:r>
            <a:r>
              <a:rPr lang="zh-CN" sz="1400" b="0">
                <a:latin typeface="华文细黑" panose="02010600040101010101" charset="-122"/>
                <a:ea typeface="华文细黑" panose="02010600040101010101" charset="-122"/>
                <a:cs typeface="华文细黑" panose="02010600040101010101" charset="-122"/>
              </a:rPr>
              <a:t>寻找在技术形态上有突破性的涨停板</a:t>
            </a:r>
            <a:endParaRPr lang="zh-CN" sz="1400" b="0">
              <a:latin typeface="华文细黑" panose="02010600040101010101" charset="-122"/>
              <a:ea typeface="华文细黑" panose="02010600040101010101" charset="-122"/>
              <a:cs typeface="华文细黑" panose="02010600040101010101" charset="-122"/>
            </a:endParaRPr>
          </a:p>
          <a:p>
            <a:pPr indent="0">
              <a:lnSpc>
                <a:spcPct val="140000"/>
              </a:lnSpc>
            </a:pPr>
            <a:endParaRPr lang="zh-CN" sz="1400" b="0">
              <a:latin typeface="华文细黑" panose="02010600040101010101" charset="-122"/>
              <a:ea typeface="华文细黑" panose="02010600040101010101" charset="-122"/>
              <a:cs typeface="华文细黑" panose="02010600040101010101" charset="-122"/>
            </a:endParaRPr>
          </a:p>
          <a:p>
            <a:pPr indent="0">
              <a:lnSpc>
                <a:spcPct val="110000"/>
              </a:lnSpc>
            </a:pPr>
            <a:r>
              <a:rPr lang="zh-CN" sz="1400" b="0">
                <a:latin typeface="华文细黑" panose="02010600040101010101" charset="-122"/>
                <a:ea typeface="华文细黑" panose="02010600040101010101" charset="-122"/>
                <a:cs typeface="华文细黑" panose="02010600040101010101" charset="-122"/>
              </a:rPr>
              <a:t>2、回档确认：对涨停之后的回档过程做量价确认</a:t>
            </a:r>
            <a:endParaRPr lang="zh-CN" sz="1400" b="0">
              <a:latin typeface="华文细黑" panose="02010600040101010101" charset="-122"/>
              <a:ea typeface="华文细黑" panose="02010600040101010101" charset="-122"/>
              <a:cs typeface="华文细黑" panose="02010600040101010101" charset="-122"/>
            </a:endParaRPr>
          </a:p>
          <a:p>
            <a:pPr indent="0">
              <a:lnSpc>
                <a:spcPct val="110000"/>
              </a:lnSpc>
            </a:pPr>
            <a:r>
              <a:rPr lang="zh-CN" sz="1400" b="0">
                <a:latin typeface="华文细黑" panose="02010600040101010101" charset="-122"/>
                <a:ea typeface="华文细黑" panose="02010600040101010101" charset="-122"/>
                <a:cs typeface="华文细黑" panose="02010600040101010101" charset="-122"/>
              </a:rPr>
              <a:t>3、复制涨停：关注回档调整后</a:t>
            </a:r>
            <a:r>
              <a:rPr lang="zh-CN" sz="1400">
                <a:solidFill>
                  <a:schemeClr val="tx1"/>
                </a:solidFill>
                <a:latin typeface="华文细黑" panose="02010600040101010101" charset="-122"/>
                <a:ea typeface="华文细黑" panose="02010600040101010101" charset="-122"/>
                <a:cs typeface="华文细黑" panose="02010600040101010101" charset="-122"/>
              </a:rPr>
              <a:t>的再次启动最佳买点</a:t>
            </a:r>
            <a:endParaRPr lang="zh-CN" sz="1400">
              <a:solidFill>
                <a:schemeClr val="tx1"/>
              </a:solidFill>
              <a:latin typeface="华文细黑" panose="02010600040101010101" charset="-122"/>
              <a:ea typeface="华文细黑" panose="02010600040101010101" charset="-122"/>
              <a:cs typeface="华文细黑" panose="02010600040101010101" charset="-122"/>
            </a:endParaRPr>
          </a:p>
        </p:txBody>
      </p:sp>
      <p:sp>
        <p:nvSpPr>
          <p:cNvPr id="2" name="文本框 1"/>
          <p:cNvSpPr txBox="1"/>
          <p:nvPr>
            <p:custDataLst>
              <p:tags r:id="rId9"/>
            </p:custDataLst>
          </p:nvPr>
        </p:nvSpPr>
        <p:spPr>
          <a:xfrm>
            <a:off x="7597775" y="4604385"/>
            <a:ext cx="4025900" cy="1426210"/>
          </a:xfrm>
          <a:prstGeom prst="rect">
            <a:avLst/>
          </a:prstGeom>
          <a:solidFill>
            <a:schemeClr val="accent4">
              <a:lumMod val="40000"/>
              <a:lumOff val="60000"/>
            </a:schemeClr>
          </a:solidFill>
          <a:ln w="6350" cap="flat" cmpd="sng" algn="ctr">
            <a:solidFill>
              <a:schemeClr val="accent4"/>
            </a:solidFill>
            <a:prstDash val="dash"/>
            <a:miter lim="800000"/>
          </a:ln>
        </p:spPr>
        <p:style>
          <a:lnRef idx="0">
            <a:schemeClr val="accent6"/>
          </a:lnRef>
          <a:fillRef idx="0">
            <a:srgbClr val="FFFFFF"/>
          </a:fillRef>
          <a:effectRef idx="0">
            <a:srgbClr val="FFFFFF"/>
          </a:effectRef>
          <a:fontRef idx="minor">
            <a:schemeClr val="tx1"/>
          </a:fontRef>
        </p:style>
        <p:txBody>
          <a:bodyPr wrap="square" rtlCol="0" anchor="t">
            <a:noAutofit/>
          </a:bodyPr>
          <a:p>
            <a:pPr>
              <a:lnSpc>
                <a:spcPct val="120000"/>
              </a:lnSpc>
            </a:pPr>
            <a:r>
              <a:rPr lang="zh-CN" altLang="en-US" sz="1200">
                <a:sym typeface="+mn-ea"/>
              </a:rPr>
              <a:t>第一步：</a:t>
            </a:r>
            <a:r>
              <a:rPr lang="zh-CN" sz="1200">
                <a:sym typeface="+mn-ea"/>
              </a:rPr>
              <a:t>一键选出符合三板斧且近期有涨停基因个股</a:t>
            </a:r>
            <a:endParaRPr lang="zh-CN" sz="1200">
              <a:sym typeface="+mn-ea"/>
            </a:endParaRPr>
          </a:p>
          <a:p>
            <a:pPr>
              <a:lnSpc>
                <a:spcPct val="120000"/>
              </a:lnSpc>
            </a:pPr>
            <a:r>
              <a:rPr lang="zh-CN" altLang="en-US" sz="1200">
                <a:sym typeface="+mn-ea"/>
              </a:rPr>
              <a:t>第二步：选出涨停板具备突破性质的个股</a:t>
            </a:r>
            <a:endParaRPr lang="zh-CN" altLang="en-US" sz="1200">
              <a:sym typeface="+mn-ea"/>
            </a:endParaRPr>
          </a:p>
          <a:p>
            <a:pPr>
              <a:lnSpc>
                <a:spcPct val="120000"/>
              </a:lnSpc>
            </a:pPr>
            <a:r>
              <a:rPr lang="zh-CN" altLang="en-US" sz="1200">
                <a:sym typeface="+mn-ea"/>
              </a:rPr>
              <a:t>第三步：优选涨跌幅±</a:t>
            </a:r>
            <a:r>
              <a:rPr lang="en-US" altLang="zh-CN" sz="1200">
                <a:sym typeface="+mn-ea"/>
              </a:rPr>
              <a:t>4</a:t>
            </a:r>
            <a:r>
              <a:rPr lang="zh-CN" altLang="en-US" sz="1200">
                <a:sym typeface="+mn-ea"/>
              </a:rPr>
              <a:t>，正在回档末段或金叉初期个股</a:t>
            </a:r>
            <a:endParaRPr lang="zh-CN" altLang="en-US" sz="1200">
              <a:sym typeface="+mn-ea"/>
            </a:endParaRPr>
          </a:p>
          <a:p>
            <a:pPr>
              <a:lnSpc>
                <a:spcPct val="120000"/>
              </a:lnSpc>
            </a:pPr>
            <a:r>
              <a:rPr lang="zh-CN" altLang="en-US" sz="1200">
                <a:sym typeface="+mn-ea"/>
              </a:rPr>
              <a:t>（回档的</a:t>
            </a:r>
            <a:r>
              <a:rPr lang="en-US" altLang="zh-CN" sz="1200">
                <a:sym typeface="+mn-ea"/>
              </a:rPr>
              <a:t>2</a:t>
            </a:r>
            <a:r>
              <a:rPr lang="zh-CN" altLang="en-US" sz="1200">
                <a:sym typeface="+mn-ea"/>
              </a:rPr>
              <a:t>个买点：</a:t>
            </a:r>
            <a:r>
              <a:rPr lang="en-US" altLang="zh-CN" sz="1200">
                <a:sym typeface="+mn-ea"/>
              </a:rPr>
              <a:t>60</a:t>
            </a:r>
            <a:r>
              <a:rPr lang="zh-CN" altLang="en-US" sz="1200">
                <a:sym typeface="+mn-ea"/>
              </a:rPr>
              <a:t>分钟首个金叉、日</a:t>
            </a:r>
            <a:r>
              <a:rPr lang="en-US" altLang="zh-CN" sz="1200">
                <a:sym typeface="+mn-ea"/>
              </a:rPr>
              <a:t>k</a:t>
            </a:r>
            <a:r>
              <a:rPr lang="zh-CN" altLang="en-US" sz="1200">
                <a:sym typeface="+mn-ea"/>
              </a:rPr>
              <a:t>的首个金叉）</a:t>
            </a:r>
            <a:endParaRPr lang="zh-CN" altLang="en-US" sz="1200">
              <a:sym typeface="+mn-ea"/>
            </a:endParaRPr>
          </a:p>
          <a:p>
            <a:pPr>
              <a:lnSpc>
                <a:spcPct val="150000"/>
              </a:lnSpc>
            </a:pPr>
            <a:endParaRPr lang="zh-CN" altLang="en-US" sz="1200">
              <a:sym typeface="+mn-ea"/>
            </a:endParaRPr>
          </a:p>
        </p:txBody>
      </p:sp>
      <p:pic>
        <p:nvPicPr>
          <p:cNvPr id="5" name="图片 4"/>
          <p:cNvPicPr>
            <a:picLocks noChangeAspect="1"/>
          </p:cNvPicPr>
          <p:nvPr/>
        </p:nvPicPr>
        <p:blipFill>
          <a:blip r:embed="rId10"/>
          <a:srcRect b="32504"/>
          <a:stretch>
            <a:fillRect/>
          </a:stretch>
        </p:blipFill>
        <p:spPr>
          <a:xfrm>
            <a:off x="7679055" y="1546225"/>
            <a:ext cx="4025900" cy="2922270"/>
          </a:xfrm>
          <a:prstGeom prst="rect">
            <a:avLst/>
          </a:prstGeom>
          <a:ln>
            <a:solidFill>
              <a:schemeClr val="accent2"/>
            </a:solidFill>
          </a:ln>
        </p:spPr>
      </p:pic>
    </p:spTree>
    <p:custDataLst>
      <p:tags r:id="rId1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810000" y="102235"/>
            <a:ext cx="5180965" cy="119888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盘中风口倍量选股</a:t>
            </a:r>
            <a:endParaRPr kumimoji="0" lang="zh-CN" altLang="en-US" sz="3600" b="1" i="0" kern="1200" cap="none" spc="0" normalizeH="0" baseline="0">
              <a:solidFill>
                <a:schemeClr val="bg1"/>
              </a:solidFill>
            </a:endParaRPr>
          </a:p>
        </p:txBody>
      </p:sp>
      <p:pic>
        <p:nvPicPr>
          <p:cNvPr id="3" name="图片 2"/>
          <p:cNvPicPr/>
          <p:nvPr/>
        </p:nvPicPr>
        <p:blipFill>
          <a:blip r:embed="rId2"/>
          <a:stretch>
            <a:fillRect/>
          </a:stretch>
        </p:blipFill>
        <p:spPr>
          <a:xfrm>
            <a:off x="3810000" y="1301115"/>
            <a:ext cx="7943850" cy="4057650"/>
          </a:xfrm>
          <a:prstGeom prst="rect">
            <a:avLst/>
          </a:prstGeom>
        </p:spPr>
      </p:pic>
      <p:pic>
        <p:nvPicPr>
          <p:cNvPr id="5" name="图片 4"/>
          <p:cNvPicPr/>
          <p:nvPr/>
        </p:nvPicPr>
        <p:blipFill>
          <a:blip r:embed="rId3"/>
          <a:stretch>
            <a:fillRect/>
          </a:stretch>
        </p:blipFill>
        <p:spPr>
          <a:xfrm>
            <a:off x="300355" y="890270"/>
            <a:ext cx="6884670" cy="4879340"/>
          </a:xfrm>
          <a:prstGeom prst="rect">
            <a:avLst/>
          </a:prstGeom>
        </p:spPr>
      </p:pic>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062605" y="0"/>
            <a:ext cx="564769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猎手风口回档选股</a:t>
            </a:r>
            <a:endParaRPr kumimoji="0" lang="zh-CN" altLang="en-US" sz="3600" b="1" i="0" kern="1200" cap="none" spc="0" normalizeH="0" baseline="0">
              <a:solidFill>
                <a:schemeClr val="bg1"/>
              </a:solidFill>
            </a:endParaRPr>
          </a:p>
        </p:txBody>
      </p:sp>
      <p:pic>
        <p:nvPicPr>
          <p:cNvPr id="2" name="图片 1"/>
          <p:cNvPicPr/>
          <p:nvPr/>
        </p:nvPicPr>
        <p:blipFill>
          <a:blip r:embed="rId2"/>
          <a:stretch>
            <a:fillRect/>
          </a:stretch>
        </p:blipFill>
        <p:spPr>
          <a:xfrm>
            <a:off x="728980" y="813435"/>
            <a:ext cx="7750175" cy="5248275"/>
          </a:xfrm>
          <a:prstGeom prst="rect">
            <a:avLst/>
          </a:prstGeom>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4364999" y="2811670"/>
            <a:ext cx="4703762" cy="1050925"/>
          </a:xfrm>
        </p:spPr>
        <p:txBody>
          <a:bodyPr/>
          <a:lstStyle/>
          <a:p>
            <a:r>
              <a:rPr lang="zh-CN" altLang="en-US" dirty="0"/>
              <a:t>大盘环境</a:t>
            </a:r>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0"/>
            <a:ext cx="12191365" cy="6858000"/>
          </a:xfrm>
          <a:prstGeom prst="rect">
            <a:avLst/>
          </a:prstGeom>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157345" y="62230"/>
            <a:ext cx="448564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kumimoji="0" lang="zh-CN" altLang="en-US" sz="3600" b="1" i="0" kern="1200" cap="none" spc="0" normalizeH="0" baseline="0">
                <a:solidFill>
                  <a:schemeClr val="bg1"/>
                </a:solidFill>
              </a:rPr>
              <a:t>大盘状态</a:t>
            </a:r>
            <a:endParaRPr kumimoji="0" lang="zh-CN" altLang="en-US" sz="3600" b="1" i="0" kern="1200" cap="none" spc="0" normalizeH="0" baseline="0">
              <a:solidFill>
                <a:schemeClr val="bg1"/>
              </a:solidFill>
            </a:endParaRPr>
          </a:p>
        </p:txBody>
      </p:sp>
      <p:pic>
        <p:nvPicPr>
          <p:cNvPr id="5" name="图片 4"/>
          <p:cNvPicPr>
            <a:picLocks noChangeAspect="1"/>
          </p:cNvPicPr>
          <p:nvPr/>
        </p:nvPicPr>
        <p:blipFill>
          <a:blip r:embed="rId2"/>
          <a:stretch>
            <a:fillRect/>
          </a:stretch>
        </p:blipFill>
        <p:spPr>
          <a:xfrm>
            <a:off x="7787005" y="3899535"/>
            <a:ext cx="685800" cy="457200"/>
          </a:xfrm>
          <a:prstGeom prst="rect">
            <a:avLst/>
          </a:prstGeom>
        </p:spPr>
      </p:pic>
      <p:sp>
        <p:nvSpPr>
          <p:cNvPr id="2" name="文本框 1"/>
          <p:cNvSpPr txBox="1"/>
          <p:nvPr/>
        </p:nvSpPr>
        <p:spPr>
          <a:xfrm>
            <a:off x="398145" y="1086485"/>
            <a:ext cx="4363720" cy="4403725"/>
          </a:xfrm>
          <a:prstGeom prst="rect">
            <a:avLst/>
          </a:prstGeom>
        </p:spPr>
        <p:txBody>
          <a:bodyPr wrap="square">
            <a:noAutofit/>
          </a:bodyPr>
          <a:p>
            <a:pPr marL="0" indent="0" algn="just">
              <a:lnSpc>
                <a:spcPts val="2025"/>
              </a:lnSpc>
            </a:pPr>
            <a:r>
              <a:rPr lang="zh-CN" altLang="en-US" sz="1600" b="0" i="0">
                <a:solidFill>
                  <a:srgbClr val="333333"/>
                </a:solidFill>
                <a:latin typeface="微软雅黑" panose="020B0503020204020204" charset="-122"/>
                <a:ea typeface="微软雅黑" panose="020B0503020204020204" charset="-122"/>
              </a:rPr>
              <a:t>昨日午后市场加速调整，放量跳水，杀部分恐慌筹码，跌停个股超百家，亏钱效应强，一些年后走势较弱的个股甚至</a:t>
            </a:r>
            <a:r>
              <a:rPr lang="en-US" altLang="zh-CN" sz="1600" b="0" i="0">
                <a:solidFill>
                  <a:srgbClr val="333333"/>
                </a:solidFill>
                <a:latin typeface="微软雅黑" panose="020B0503020204020204" charset="-122"/>
                <a:ea typeface="微软雅黑" panose="020B0503020204020204" charset="-122"/>
              </a:rPr>
              <a:t>“</a:t>
            </a:r>
            <a:r>
              <a:rPr lang="zh-CN" altLang="en-US" sz="1600" b="0" i="0">
                <a:solidFill>
                  <a:srgbClr val="333333"/>
                </a:solidFill>
                <a:latin typeface="微软雅黑" panose="020B0503020204020204" charset="-122"/>
                <a:ea typeface="微软雅黑" panose="020B0503020204020204" charset="-122"/>
              </a:rPr>
              <a:t>一夜回到解放前</a:t>
            </a:r>
            <a:r>
              <a:rPr lang="en-US" altLang="zh-CN" sz="1600" b="0" i="0">
                <a:solidFill>
                  <a:srgbClr val="333333"/>
                </a:solidFill>
                <a:latin typeface="微软雅黑" panose="020B0503020204020204" charset="-122"/>
                <a:ea typeface="微软雅黑" panose="020B0503020204020204" charset="-122"/>
              </a:rPr>
              <a:t>”</a:t>
            </a:r>
            <a:r>
              <a:rPr lang="zh-CN" altLang="en-US" sz="1600" b="0" i="0">
                <a:solidFill>
                  <a:srgbClr val="333333"/>
                </a:solidFill>
                <a:latin typeface="微软雅黑" panose="020B0503020204020204" charset="-122"/>
                <a:ea typeface="微软雅黑" panose="020B0503020204020204" charset="-122"/>
              </a:rPr>
              <a:t>，开年红包几乎全回吐。昨日的回调主要是因为年后涨多的获利资金看到光线传媒等高标票走弱而情绪面的释放，市场并非实质性利空的回档并不可怕。昨日在马斯克发布发布最新大模型</a:t>
            </a:r>
            <a:r>
              <a:rPr lang="en-US" altLang="zh-CN" sz="1600" b="0" i="0">
                <a:solidFill>
                  <a:srgbClr val="333333"/>
                </a:solidFill>
                <a:latin typeface="微软雅黑" panose="020B0503020204020204" charset="-122"/>
                <a:ea typeface="微软雅黑" panose="020B0503020204020204" charset="-122"/>
              </a:rPr>
              <a:t>Grok-3</a:t>
            </a:r>
            <a:r>
              <a:rPr lang="zh-CN" altLang="en-US" sz="1600" b="0" i="0">
                <a:solidFill>
                  <a:srgbClr val="333333"/>
                </a:solidFill>
                <a:latin typeface="微软雅黑" panose="020B0503020204020204" charset="-122"/>
                <a:ea typeface="微软雅黑" panose="020B0503020204020204" charset="-122"/>
              </a:rPr>
              <a:t>后，</a:t>
            </a:r>
            <a:r>
              <a:rPr lang="en-US" altLang="zh-CN" sz="1600" b="0" i="0">
                <a:solidFill>
                  <a:srgbClr val="333333"/>
                </a:solidFill>
                <a:latin typeface="微软雅黑" panose="020B0503020204020204" charset="-122"/>
                <a:ea typeface="微软雅黑" panose="020B0503020204020204" charset="-122"/>
              </a:rPr>
              <a:t>Deepseek</a:t>
            </a:r>
            <a:r>
              <a:rPr lang="zh-CN" altLang="en-US" sz="1600" b="0" i="0">
                <a:solidFill>
                  <a:srgbClr val="333333"/>
                </a:solidFill>
                <a:latin typeface="微软雅黑" panose="020B0503020204020204" charset="-122"/>
                <a:ea typeface="微软雅黑" panose="020B0503020204020204" charset="-122"/>
              </a:rPr>
              <a:t>就推出</a:t>
            </a:r>
            <a:r>
              <a:rPr lang="en-US" altLang="zh-CN" sz="1600" b="0" i="0">
                <a:solidFill>
                  <a:srgbClr val="333333"/>
                </a:solidFill>
                <a:latin typeface="微软雅黑" panose="020B0503020204020204" charset="-122"/>
                <a:ea typeface="微软雅黑" panose="020B0503020204020204" charset="-122"/>
              </a:rPr>
              <a:t>NSA</a:t>
            </a:r>
            <a:r>
              <a:rPr lang="zh-CN" altLang="en-US" sz="1600" b="0" i="0">
                <a:solidFill>
                  <a:srgbClr val="333333"/>
                </a:solidFill>
                <a:latin typeface="微软雅黑" panose="020B0503020204020204" charset="-122"/>
                <a:ea typeface="微软雅黑" panose="020B0503020204020204" charset="-122"/>
              </a:rPr>
              <a:t>，大模型技术迭代和大厂竞赛继续发酵，有望带动今天</a:t>
            </a:r>
            <a:r>
              <a:rPr lang="en-US" altLang="zh-CN" sz="1600" b="0" i="0">
                <a:solidFill>
                  <a:srgbClr val="333333"/>
                </a:solidFill>
                <a:latin typeface="微软雅黑" panose="020B0503020204020204" charset="-122"/>
                <a:ea typeface="微软雅黑" panose="020B0503020204020204" charset="-122"/>
              </a:rPr>
              <a:t>deepseek</a:t>
            </a:r>
            <a:r>
              <a:rPr lang="zh-CN" altLang="en-US" sz="1600" b="0" i="0">
                <a:solidFill>
                  <a:srgbClr val="333333"/>
                </a:solidFill>
                <a:latin typeface="微软雅黑" panose="020B0503020204020204" charset="-122"/>
                <a:ea typeface="微软雅黑" panose="020B0503020204020204" charset="-122"/>
              </a:rPr>
              <a:t>方向情绪面回暖和错杀个股的止跌反弹。此外，摩根大通表示，看好中国科技股相对于美国科技股的表现，并指出，在近期反弹之后，中国科技股的估值折扣仍然很大。</a:t>
            </a:r>
            <a:endParaRPr lang="zh-CN" altLang="en-US" sz="1600" b="0" i="0">
              <a:solidFill>
                <a:srgbClr val="333333"/>
              </a:solidFill>
              <a:latin typeface="微软雅黑" panose="020B0503020204020204" charset="-122"/>
              <a:ea typeface="微软雅黑" panose="020B0503020204020204" charset="-122"/>
            </a:endParaRPr>
          </a:p>
          <a:p>
            <a:pPr marL="0" indent="0" algn="just">
              <a:lnSpc>
                <a:spcPts val="2025"/>
              </a:lnSpc>
            </a:pPr>
            <a:endParaRPr lang="en-US" altLang="zh-CN" sz="1600" b="0" i="0">
              <a:solidFill>
                <a:srgbClr val="333333"/>
              </a:solidFill>
              <a:latin typeface="微软雅黑" panose="020B0503020204020204" charset="-122"/>
              <a:ea typeface="微软雅黑" panose="020B0503020204020204" charset="-122"/>
            </a:endParaRPr>
          </a:p>
          <a:p>
            <a:pPr marL="0" indent="0" algn="just">
              <a:lnSpc>
                <a:spcPts val="2025"/>
              </a:lnSpc>
            </a:pPr>
            <a:r>
              <a:rPr lang="zh-CN" altLang="en-US" sz="1600" b="0" i="0">
                <a:solidFill>
                  <a:srgbClr val="333333"/>
                </a:solidFill>
                <a:latin typeface="微软雅黑" panose="020B0503020204020204" charset="-122"/>
                <a:ea typeface="微软雅黑" panose="020B0503020204020204" charset="-122"/>
              </a:rPr>
              <a:t>经过昨日的加速调整，目前平均股价死叉</a:t>
            </a:r>
            <a:r>
              <a:rPr lang="en-US" altLang="zh-CN" sz="1600" b="0" i="0">
                <a:solidFill>
                  <a:srgbClr val="333333"/>
                </a:solidFill>
                <a:latin typeface="微软雅黑" panose="020B0503020204020204" charset="-122"/>
                <a:ea typeface="微软雅黑" panose="020B0503020204020204" charset="-122"/>
              </a:rPr>
              <a:t>5</a:t>
            </a:r>
            <a:r>
              <a:rPr lang="zh-CN" altLang="en-US" sz="1600" b="0" i="0">
                <a:solidFill>
                  <a:srgbClr val="333333"/>
                </a:solidFill>
                <a:latin typeface="微软雅黑" panose="020B0503020204020204" charset="-122"/>
                <a:ea typeface="微软雅黑" panose="020B0503020204020204" charset="-122"/>
              </a:rPr>
              <a:t>天（</a:t>
            </a:r>
            <a:r>
              <a:rPr lang="en-US" altLang="zh-CN" sz="1600" b="0" i="0">
                <a:solidFill>
                  <a:srgbClr val="333333"/>
                </a:solidFill>
                <a:latin typeface="微软雅黑" panose="020B0503020204020204" charset="-122"/>
                <a:ea typeface="微软雅黑" panose="020B0503020204020204" charset="-122"/>
              </a:rPr>
              <a:t>1</a:t>
            </a:r>
            <a:r>
              <a:rPr lang="zh-CN" altLang="en-US" sz="1600" b="0" i="0">
                <a:solidFill>
                  <a:srgbClr val="333333"/>
                </a:solidFill>
                <a:latin typeface="微软雅黑" panose="020B0503020204020204" charset="-122"/>
                <a:ea typeface="微软雅黑" panose="020B0503020204020204" charset="-122"/>
              </a:rPr>
              <a:t>天十字星，两天反弹两天收阴），调整时空越发充分，料想今天惯性下探后将会诱发进取型资金抢反弹，实操上关注今天市场的维稳和止跌反弹。</a:t>
            </a:r>
            <a:endParaRPr lang="zh-CN" altLang="en-US" sz="1600" b="0" i="0">
              <a:solidFill>
                <a:srgbClr val="333333"/>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3"/>
          <a:srcRect l="28346" t="3081" r="1495" b="3830"/>
          <a:stretch>
            <a:fillRect/>
          </a:stretch>
        </p:blipFill>
        <p:spPr>
          <a:xfrm>
            <a:off x="5070475" y="910590"/>
            <a:ext cx="6584315" cy="4892040"/>
          </a:xfrm>
          <a:prstGeom prst="rect">
            <a:avLst/>
          </a:prstGeom>
        </p:spPr>
      </p:pic>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810000" y="102235"/>
            <a:ext cx="442785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当前市场走势</a:t>
            </a:r>
            <a:endParaRPr kumimoji="0" lang="zh-CN" altLang="en-US" sz="3600" b="1" i="0" kern="1200" cap="none" spc="0" normalizeH="0" baseline="0">
              <a:solidFill>
                <a:schemeClr val="bg1"/>
              </a:solidFill>
            </a:endParaRPr>
          </a:p>
        </p:txBody>
      </p:sp>
      <p:sp>
        <p:nvSpPr>
          <p:cNvPr id="8" name="文本框 7"/>
          <p:cNvSpPr txBox="1"/>
          <p:nvPr/>
        </p:nvSpPr>
        <p:spPr>
          <a:xfrm>
            <a:off x="2720975" y="880110"/>
            <a:ext cx="7131685" cy="361950"/>
          </a:xfrm>
          <a:prstGeom prst="rect">
            <a:avLst/>
          </a:prstGeom>
          <a:noFill/>
        </p:spPr>
        <p:txBody>
          <a:bodyPr wrap="square" rtlCol="0" anchor="t">
            <a:spAutoFit/>
          </a:bodyPr>
          <a:p>
            <a:pPr algn="l">
              <a:lnSpc>
                <a:spcPct val="110000"/>
              </a:lnSpc>
            </a:pPr>
            <a:r>
              <a:rPr lang="zh-CN" altLang="en-US" sz="1600">
                <a:solidFill>
                  <a:schemeClr val="tx2"/>
                </a:solidFill>
                <a:sym typeface="+mn-ea"/>
              </a:rPr>
              <a:t>早盘一小时后，全市场指数的分类表现，以及一小时后，资金和热点的情况</a:t>
            </a:r>
            <a:endParaRPr lang="zh-CN" altLang="en-US" sz="1600">
              <a:solidFill>
                <a:schemeClr val="tx2"/>
              </a:solidFill>
              <a:sym typeface="+mn-ea"/>
            </a:endParaRPr>
          </a:p>
        </p:txBody>
      </p:sp>
      <p:pic>
        <p:nvPicPr>
          <p:cNvPr id="3" name="图片 2"/>
          <p:cNvPicPr/>
          <p:nvPr/>
        </p:nvPicPr>
        <p:blipFill>
          <a:blip r:embed="rId2"/>
          <a:stretch>
            <a:fillRect/>
          </a:stretch>
        </p:blipFill>
        <p:spPr>
          <a:xfrm>
            <a:off x="998220" y="1549400"/>
            <a:ext cx="5506085" cy="4319270"/>
          </a:xfrm>
          <a:prstGeom prst="rect">
            <a:avLst/>
          </a:prstGeom>
          <a:ln>
            <a:solidFill>
              <a:schemeClr val="tx1"/>
            </a:solidFill>
          </a:ln>
        </p:spPr>
      </p:pic>
      <p:pic>
        <p:nvPicPr>
          <p:cNvPr id="5" name="图片 4"/>
          <p:cNvPicPr/>
          <p:nvPr/>
        </p:nvPicPr>
        <p:blipFill>
          <a:blip r:embed="rId3"/>
          <a:stretch>
            <a:fillRect/>
          </a:stretch>
        </p:blipFill>
        <p:spPr>
          <a:xfrm>
            <a:off x="6784340" y="1549400"/>
            <a:ext cx="4685665" cy="4034790"/>
          </a:xfrm>
          <a:prstGeom prst="rect">
            <a:avLst/>
          </a:prstGeom>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719195" y="102235"/>
            <a:ext cx="442785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altLang="en-US" sz="3600" b="1" i="0" kern="1200" cap="none" spc="0" normalizeH="0" baseline="0">
                <a:solidFill>
                  <a:schemeClr val="bg1"/>
                </a:solidFill>
              </a:rPr>
              <a:t>今日盘中热点</a:t>
            </a:r>
            <a:endParaRPr kumimoji="0" lang="zh-CN" altLang="en-US" sz="3600" b="1" i="0" kern="1200" cap="none" spc="0" normalizeH="0" baseline="0">
              <a:solidFill>
                <a:schemeClr val="bg1"/>
              </a:solidFill>
            </a:endParaRPr>
          </a:p>
        </p:txBody>
      </p:sp>
      <p:sp>
        <p:nvSpPr>
          <p:cNvPr id="3" name="文本框 2"/>
          <p:cNvSpPr txBox="1"/>
          <p:nvPr/>
        </p:nvSpPr>
        <p:spPr>
          <a:xfrm>
            <a:off x="1314450" y="1677035"/>
            <a:ext cx="4929505" cy="3644265"/>
          </a:xfrm>
          <a:prstGeom prst="rect">
            <a:avLst/>
          </a:prstGeom>
        </p:spPr>
        <p:style>
          <a:lnRef idx="0">
            <a:srgbClr val="FFFFFF"/>
          </a:lnRef>
          <a:fillRef idx="2">
            <a:schemeClr val="accent4"/>
          </a:fillRef>
          <a:effectRef idx="1">
            <a:schemeClr val="accent4"/>
          </a:effectRef>
          <a:fontRef idx="minor">
            <a:schemeClr val="dk1"/>
          </a:fontRef>
        </p:style>
        <p:txBody>
          <a:bodyPr wrap="square" rtlCol="0" anchor="t">
            <a:noAutofit/>
          </a:bodyPr>
          <a:p>
            <a:pPr>
              <a:lnSpc>
                <a:spcPct val="130000"/>
              </a:lnSpc>
            </a:pPr>
            <a:r>
              <a:rPr lang="zh-CN" altLang="en-US" sz="1600" b="1">
                <a:solidFill>
                  <a:srgbClr val="FF0000"/>
                </a:solidFill>
                <a:latin typeface="微软雅黑" panose="020B0503020204020204" charset="-122"/>
                <a:ea typeface="微软雅黑" panose="020B0503020204020204" charset="-122"/>
                <a:cs typeface="微软雅黑" panose="020B0503020204020204" charset="-122"/>
              </a:rPr>
              <a:t>资金流入</a:t>
            </a:r>
            <a:endParaRPr lang="zh-CN" altLang="en-US" sz="1600" b="1">
              <a:solidFill>
                <a:srgbClr val="FF0000"/>
              </a:solidFill>
              <a:latin typeface="微软雅黑" panose="020B0503020204020204" charset="-122"/>
              <a:ea typeface="微软雅黑" panose="020B0503020204020204" charset="-122"/>
              <a:cs typeface="微软雅黑" panose="020B0503020204020204" charset="-122"/>
            </a:endParaRPr>
          </a:p>
          <a:p>
            <a:pPr>
              <a:lnSpc>
                <a:spcPct val="130000"/>
              </a:lnSpc>
            </a:pPr>
            <a:r>
              <a:rPr lang="zh-CN" sz="1600">
                <a:solidFill>
                  <a:schemeClr val="tx1"/>
                </a:solidFill>
                <a:latin typeface="微软雅黑" panose="020B0503020204020204" charset="-122"/>
                <a:ea typeface="微软雅黑" panose="020B0503020204020204" charset="-122"/>
                <a:cs typeface="微软雅黑" panose="020B0503020204020204" charset="-122"/>
                <a:sym typeface="+mn-ea"/>
              </a:rPr>
              <a:t>机器人</a:t>
            </a:r>
            <a:endParaRPr 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sz="1600">
                <a:solidFill>
                  <a:schemeClr val="tx1"/>
                </a:solidFill>
                <a:latin typeface="微软雅黑" panose="020B0503020204020204" charset="-122"/>
                <a:ea typeface="微软雅黑" panose="020B0503020204020204" charset="-122"/>
                <a:cs typeface="微软雅黑" panose="020B0503020204020204" charset="-122"/>
                <a:sym typeface="+mn-ea"/>
              </a:rPr>
              <a:t>芯片半导体</a:t>
            </a:r>
            <a:endParaRPr 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sz="1600">
                <a:solidFill>
                  <a:schemeClr val="tx1"/>
                </a:solidFill>
                <a:latin typeface="微软雅黑" panose="020B0503020204020204" charset="-122"/>
                <a:ea typeface="微软雅黑" panose="020B0503020204020204" charset="-122"/>
                <a:cs typeface="微软雅黑" panose="020B0503020204020204" charset="-122"/>
                <a:sym typeface="+mn-ea"/>
              </a:rPr>
              <a:t>消费电子</a:t>
            </a:r>
            <a:endParaRPr 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rPr>
              <a:t>deepseek</a:t>
            </a:r>
            <a:endPar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endPar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altLang="en-US" sz="1600" b="1">
                <a:solidFill>
                  <a:srgbClr val="FF0000"/>
                </a:solidFill>
                <a:latin typeface="微软雅黑" panose="020B0503020204020204" charset="-122"/>
                <a:ea typeface="微软雅黑" panose="020B0503020204020204" charset="-122"/>
                <a:cs typeface="微软雅黑" panose="020B0503020204020204" charset="-122"/>
                <a:sym typeface="+mn-ea"/>
              </a:rPr>
              <a:t>资金流出</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rPr>
              <a:t>AI</a:t>
            </a: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医疗</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石油化工</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煤炭、电力、银行、酿酒</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7071360" y="2508250"/>
            <a:ext cx="4304030" cy="2611120"/>
          </a:xfrm>
          <a:prstGeom prst="rect">
            <a:avLst/>
          </a:prstGeom>
        </p:spPr>
        <p:style>
          <a:lnRef idx="0">
            <a:srgbClr val="FFFFFF"/>
          </a:lnRef>
          <a:fillRef idx="2">
            <a:schemeClr val="accent2"/>
          </a:fillRef>
          <a:effectRef idx="1">
            <a:schemeClr val="accent2"/>
          </a:effectRef>
          <a:fontRef idx="minor">
            <a:schemeClr val="dk1"/>
          </a:fontRef>
        </p:style>
        <p:txBody>
          <a:bodyPr wrap="square" rtlCol="0" anchor="t">
            <a:noAutofit/>
          </a:bodyPr>
          <a:p>
            <a:pPr algn="l"/>
            <a:r>
              <a:rPr lang="zh-CN" sz="1600">
                <a:solidFill>
                  <a:schemeClr val="tx1"/>
                </a:solidFill>
                <a:sym typeface="+mn-ea"/>
              </a:rPr>
              <a:t>软件演示</a:t>
            </a:r>
            <a:endParaRPr lang="zh-CN" sz="1600">
              <a:solidFill>
                <a:schemeClr val="tx1"/>
              </a:solidFill>
              <a:sym typeface="+mn-ea"/>
            </a:endParaRPr>
          </a:p>
          <a:p>
            <a:pPr algn="l"/>
            <a:endParaRPr lang="zh-CN" sz="1600" b="1">
              <a:solidFill>
                <a:srgbClr val="FF0000"/>
              </a:solidFill>
              <a:sym typeface="+mn-ea"/>
            </a:endParaRPr>
          </a:p>
          <a:p>
            <a:pPr algn="l"/>
            <a:r>
              <a:rPr lang="zh-CN" sz="1600">
                <a:solidFill>
                  <a:schemeClr val="tx1"/>
                </a:solidFill>
                <a:latin typeface="微软雅黑" panose="020B0503020204020204" charset="-122"/>
                <a:ea typeface="微软雅黑" panose="020B0503020204020204" charset="-122"/>
                <a:cs typeface="微软雅黑" panose="020B0503020204020204" charset="-122"/>
                <a:sym typeface="+mn-ea"/>
              </a:rPr>
              <a:t>①分时异动跟庄擒牛</a:t>
            </a:r>
            <a:r>
              <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rPr>
              <a:t>      </a:t>
            </a:r>
            <a:endPar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r>
              <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rPr>
              <a:t>     </a:t>
            </a:r>
            <a:endPar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r>
              <a:rPr lang="zh-CN" sz="1600">
                <a:solidFill>
                  <a:schemeClr val="tx1"/>
                </a:solidFill>
                <a:latin typeface="微软雅黑" panose="020B0503020204020204" charset="-122"/>
                <a:ea typeface="微软雅黑" panose="020B0503020204020204" charset="-122"/>
                <a:cs typeface="微软雅黑" panose="020B0503020204020204" charset="-122"/>
                <a:sym typeface="+mn-ea"/>
              </a:rPr>
              <a:t>②风口爆量回档</a:t>
            </a:r>
            <a:endParaRPr 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endParaRPr 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r>
              <a:rPr lang="zh-CN" sz="1600">
                <a:solidFill>
                  <a:schemeClr val="tx1"/>
                </a:solidFill>
                <a:latin typeface="微软雅黑" panose="020B0503020204020204" charset="-122"/>
                <a:ea typeface="微软雅黑" panose="020B0503020204020204" charset="-122"/>
                <a:cs typeface="微软雅黑" panose="020B0503020204020204" charset="-122"/>
                <a:sym typeface="+mn-ea"/>
              </a:rPr>
              <a:t>③主题猎手</a:t>
            </a:r>
            <a:r>
              <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rPr>
              <a:t>T+3</a:t>
            </a: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回档选股</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④倍量突破选股</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endParaRPr lang="zh-CN"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r>
              <a:rPr lang="en-US" altLang="zh-CN" sz="1400" b="1">
                <a:solidFill>
                  <a:srgbClr val="FF0000"/>
                </a:solidFill>
                <a:sym typeface="+mn-ea"/>
              </a:rPr>
              <a:t> </a:t>
            </a:r>
            <a:endParaRPr lang="zh-CN" sz="1400" b="1">
              <a:solidFill>
                <a:srgbClr val="FF0000"/>
              </a:solidFill>
              <a:sym typeface="+mn-ea"/>
            </a:endParaRPr>
          </a:p>
          <a:p>
            <a:pPr algn="l"/>
            <a:endParaRPr lang="zh-CN" sz="1400">
              <a:solidFill>
                <a:schemeClr val="tx1"/>
              </a:solidFill>
              <a:sym typeface="+mn-ea"/>
            </a:endParaRPr>
          </a:p>
          <a:p>
            <a:pPr algn="l"/>
            <a:endParaRPr lang="zh-CN" sz="1400">
              <a:solidFill>
                <a:srgbClr val="FF0000"/>
              </a:solidFill>
              <a:sym typeface="+mn-ea"/>
            </a:endParaRPr>
          </a:p>
        </p:txBody>
      </p:sp>
      <p:sp>
        <p:nvSpPr>
          <p:cNvPr id="5" name="文本框 4"/>
          <p:cNvSpPr txBox="1"/>
          <p:nvPr/>
        </p:nvSpPr>
        <p:spPr>
          <a:xfrm>
            <a:off x="4347845" y="890905"/>
            <a:ext cx="6096000" cy="361950"/>
          </a:xfrm>
          <a:prstGeom prst="rect">
            <a:avLst/>
          </a:prstGeom>
          <a:noFill/>
        </p:spPr>
        <p:txBody>
          <a:bodyPr wrap="square" rtlCol="0" anchor="t">
            <a:spAutoFit/>
          </a:bodyPr>
          <a:p>
            <a:pPr algn="l">
              <a:lnSpc>
                <a:spcPct val="110000"/>
              </a:lnSpc>
            </a:pPr>
            <a:r>
              <a:rPr lang="en-US" altLang="zh-CN" sz="1600">
                <a:solidFill>
                  <a:schemeClr val="tx2"/>
                </a:solidFill>
                <a:sym typeface="+mn-ea"/>
              </a:rPr>
              <a:t>          </a:t>
            </a:r>
            <a:r>
              <a:rPr lang="zh-CN" altLang="en-US" sz="1600">
                <a:solidFill>
                  <a:schemeClr val="tx2"/>
                </a:solidFill>
                <a:sym typeface="+mn-ea"/>
              </a:rPr>
              <a:t>盘中资金流向以及突发热点的点评</a:t>
            </a:r>
            <a:r>
              <a:rPr lang="en-US" altLang="zh-CN" sz="1600">
                <a:solidFill>
                  <a:schemeClr val="tx2"/>
                </a:solidFill>
                <a:sym typeface="+mn-ea"/>
              </a:rPr>
              <a:t> </a:t>
            </a:r>
            <a:endParaRPr lang="zh-CN" altLang="en-US" sz="1600">
              <a:solidFill>
                <a:schemeClr val="tx2"/>
              </a:solidFill>
              <a:sym typeface="+mn-ea"/>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887730" y="81280"/>
            <a:ext cx="954976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《好股研选》回顾和选股标准</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2"/>
          <a:stretch>
            <a:fillRect/>
          </a:stretch>
        </p:blipFill>
        <p:spPr>
          <a:xfrm>
            <a:off x="5758815" y="983615"/>
            <a:ext cx="5863590" cy="4999355"/>
          </a:xfrm>
          <a:prstGeom prst="rect">
            <a:avLst/>
          </a:prstGeom>
        </p:spPr>
      </p:pic>
      <p:sp>
        <p:nvSpPr>
          <p:cNvPr id="5" name="文本框 4"/>
          <p:cNvSpPr txBox="1"/>
          <p:nvPr/>
        </p:nvSpPr>
        <p:spPr>
          <a:xfrm>
            <a:off x="621665" y="2187575"/>
            <a:ext cx="5314315" cy="1241425"/>
          </a:xfrm>
          <a:prstGeom prst="rect">
            <a:avLst/>
          </a:prstGeom>
          <a:noFill/>
        </p:spPr>
        <p:txBody>
          <a:bodyPr wrap="square" rtlCol="0" anchor="t">
            <a:spAutoFit/>
          </a:bodyPr>
          <a:p>
            <a:r>
              <a:rPr lang="en-US" altLang="zh-CN" sz="1600" b="1">
                <a:solidFill>
                  <a:schemeClr val="tx2"/>
                </a:solidFill>
                <a:sym typeface="+mn-ea"/>
              </a:rPr>
              <a:t>1</a:t>
            </a:r>
            <a:r>
              <a:rPr lang="zh-CN" altLang="en-US" sz="1600" b="1">
                <a:solidFill>
                  <a:schemeClr val="tx2"/>
                </a:solidFill>
                <a:sym typeface="+mn-ea"/>
              </a:rPr>
              <a:t>、中线</a:t>
            </a:r>
            <a:r>
              <a:rPr lang="zh-CN" altLang="en-US" sz="1600" b="1">
                <a:sym typeface="+mn-ea"/>
              </a:rPr>
              <a:t>选股要点</a:t>
            </a:r>
            <a:r>
              <a:rPr lang="en-US" altLang="zh-CN" sz="1600" b="1">
                <a:solidFill>
                  <a:schemeClr val="tx2"/>
                </a:solidFill>
                <a:sym typeface="+mn-ea"/>
              </a:rPr>
              <a:t>-</a:t>
            </a:r>
            <a:r>
              <a:rPr lang="zh-CN" sz="1600" b="1">
                <a:solidFill>
                  <a:schemeClr val="tx2"/>
                </a:solidFill>
                <a:sym typeface="+mn-ea"/>
              </a:rPr>
              <a:t>趋势行情</a:t>
            </a:r>
            <a:endParaRPr lang="zh-CN" altLang="en-US" sz="1400">
              <a:sym typeface="+mn-ea"/>
            </a:endParaRPr>
          </a:p>
          <a:p>
            <a:pPr>
              <a:lnSpc>
                <a:spcPct val="140000"/>
              </a:lnSpc>
            </a:pPr>
            <a:r>
              <a:rPr lang="zh-CN" altLang="en-US" sz="1400">
                <a:sym typeface="+mn-ea"/>
              </a:rPr>
              <a:t>基本面（行业景气</a:t>
            </a:r>
            <a:r>
              <a:rPr lang="en-US" altLang="zh-CN" sz="1400">
                <a:sym typeface="+mn-ea"/>
              </a:rPr>
              <a:t>+</a:t>
            </a:r>
            <a:r>
              <a:rPr lang="zh-CN" altLang="en-US" sz="1400">
                <a:sym typeface="+mn-ea"/>
              </a:rPr>
              <a:t>赛道冠军</a:t>
            </a:r>
            <a:r>
              <a:rPr lang="en-US" altLang="zh-CN" sz="1400">
                <a:sym typeface="+mn-ea"/>
              </a:rPr>
              <a:t>+</a:t>
            </a:r>
            <a:r>
              <a:rPr lang="zh-CN" altLang="en-US" sz="1400">
                <a:sym typeface="+mn-ea"/>
              </a:rPr>
              <a:t>业绩向好）</a:t>
            </a:r>
            <a:endParaRPr lang="en-US" altLang="zh-CN" sz="1400">
              <a:sym typeface="+mn-ea"/>
            </a:endParaRPr>
          </a:p>
          <a:p>
            <a:pPr>
              <a:lnSpc>
                <a:spcPct val="140000"/>
              </a:lnSpc>
            </a:pPr>
            <a:r>
              <a:rPr lang="zh-CN" altLang="en-US" sz="1400">
                <a:sym typeface="+mn-ea"/>
              </a:rPr>
              <a:t>技术面（底部突破回档；上升中继控盘回档；上升中继蓄势末端）</a:t>
            </a:r>
            <a:endParaRPr lang="zh-CN" altLang="en-US" sz="1400">
              <a:sym typeface="+mn-ea"/>
            </a:endParaRPr>
          </a:p>
          <a:p>
            <a:pPr>
              <a:lnSpc>
                <a:spcPct val="140000"/>
              </a:lnSpc>
            </a:pPr>
            <a:r>
              <a:rPr lang="zh-CN" altLang="en-US" sz="1400">
                <a:sym typeface="+mn-ea"/>
              </a:rPr>
              <a:t>资金面（中线新入主力控盘资金、机构重仓）</a:t>
            </a:r>
            <a:endParaRPr lang="zh-CN" altLang="en-US" sz="1400">
              <a:sym typeface="+mn-ea"/>
            </a:endParaRPr>
          </a:p>
        </p:txBody>
      </p:sp>
      <p:sp>
        <p:nvSpPr>
          <p:cNvPr id="7" name="文本框 6"/>
          <p:cNvSpPr txBox="1"/>
          <p:nvPr/>
        </p:nvSpPr>
        <p:spPr>
          <a:xfrm>
            <a:off x="606425" y="3997325"/>
            <a:ext cx="5080000" cy="939800"/>
          </a:xfrm>
          <a:prstGeom prst="rect">
            <a:avLst/>
          </a:prstGeom>
          <a:noFill/>
        </p:spPr>
        <p:txBody>
          <a:bodyPr wrap="square" rtlCol="0" anchor="t">
            <a:spAutoFit/>
          </a:bodyPr>
          <a:p>
            <a:r>
              <a:rPr lang="en-US" altLang="zh-CN" sz="1600" b="1">
                <a:solidFill>
                  <a:schemeClr val="tx2"/>
                </a:solidFill>
                <a:sym typeface="+mn-ea"/>
              </a:rPr>
              <a:t>2</a:t>
            </a:r>
            <a:r>
              <a:rPr lang="zh-CN" altLang="en-US" sz="1600" b="1">
                <a:solidFill>
                  <a:schemeClr val="tx2"/>
                </a:solidFill>
                <a:sym typeface="+mn-ea"/>
              </a:rPr>
              <a:t>、短线</a:t>
            </a:r>
            <a:r>
              <a:rPr lang="zh-CN" altLang="en-US" sz="1600" b="1">
                <a:sym typeface="+mn-ea"/>
              </a:rPr>
              <a:t>选股要点</a:t>
            </a:r>
            <a:r>
              <a:rPr lang="en-US" altLang="zh-CN" sz="1600" b="1">
                <a:solidFill>
                  <a:schemeClr val="tx2"/>
                </a:solidFill>
                <a:sym typeface="+mn-ea"/>
              </a:rPr>
              <a:t>-</a:t>
            </a:r>
            <a:r>
              <a:rPr lang="zh-CN" altLang="en-US" sz="1600" b="1">
                <a:solidFill>
                  <a:schemeClr val="tx2"/>
                </a:solidFill>
                <a:sym typeface="+mn-ea"/>
              </a:rPr>
              <a:t>风口博弈</a:t>
            </a:r>
            <a:endParaRPr lang="zh-CN" altLang="en-US" sz="1400">
              <a:sym typeface="+mn-ea"/>
            </a:endParaRPr>
          </a:p>
          <a:p>
            <a:pPr>
              <a:lnSpc>
                <a:spcPct val="140000"/>
              </a:lnSpc>
            </a:pPr>
            <a:r>
              <a:rPr lang="zh-CN" altLang="en-US" sz="1400">
                <a:sym typeface="+mn-ea"/>
              </a:rPr>
              <a:t>爆量回档</a:t>
            </a:r>
            <a:r>
              <a:rPr lang="en-US" altLang="zh-CN" sz="1400">
                <a:sym typeface="+mn-ea"/>
              </a:rPr>
              <a:t>+</a:t>
            </a:r>
            <a:r>
              <a:rPr lang="zh-CN" altLang="en-US" sz="1400">
                <a:sym typeface="+mn-ea"/>
              </a:rPr>
              <a:t>低位高换手</a:t>
            </a:r>
            <a:r>
              <a:rPr lang="en-US" altLang="zh-CN" sz="1400">
                <a:sym typeface="+mn-ea"/>
              </a:rPr>
              <a:t>+</a:t>
            </a:r>
            <a:r>
              <a:rPr lang="zh-CN" altLang="en-US" sz="1400">
                <a:sym typeface="+mn-ea"/>
              </a:rPr>
              <a:t>风口题材</a:t>
            </a:r>
            <a:r>
              <a:rPr lang="zh-CN" altLang="en-US" sz="1400">
                <a:solidFill>
                  <a:schemeClr val="tx2"/>
                </a:solidFill>
                <a:sym typeface="+mn-ea"/>
              </a:rPr>
              <a:t>首次回档</a:t>
            </a:r>
            <a:endParaRPr lang="zh-CN" altLang="en-US" sz="1400">
              <a:sym typeface="+mn-ea"/>
            </a:endParaRPr>
          </a:p>
          <a:p>
            <a:pPr>
              <a:lnSpc>
                <a:spcPct val="140000"/>
              </a:lnSpc>
            </a:pPr>
            <a:endParaRPr lang="zh-CN" altLang="en-US" sz="1400">
              <a:sym typeface="+mn-ea"/>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887730" y="81280"/>
            <a:ext cx="954976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《好股研选》回顾和选股标准</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p:nvPr/>
        </p:nvPicPr>
        <p:blipFill>
          <a:blip r:embed="rId2"/>
          <a:stretch>
            <a:fillRect/>
          </a:stretch>
        </p:blipFill>
        <p:spPr>
          <a:xfrm>
            <a:off x="304165" y="1277620"/>
            <a:ext cx="7434580" cy="4302760"/>
          </a:xfrm>
          <a:prstGeom prst="rect">
            <a:avLst/>
          </a:prstGeom>
        </p:spPr>
      </p:pic>
      <p:pic>
        <p:nvPicPr>
          <p:cNvPr id="7" name="图片 6"/>
          <p:cNvPicPr>
            <a:picLocks noChangeAspect="1"/>
          </p:cNvPicPr>
          <p:nvPr/>
        </p:nvPicPr>
        <p:blipFill>
          <a:blip r:embed="rId3"/>
          <a:stretch>
            <a:fillRect/>
          </a:stretch>
        </p:blipFill>
        <p:spPr>
          <a:xfrm>
            <a:off x="7826375" y="2492375"/>
            <a:ext cx="3390900" cy="1695450"/>
          </a:xfrm>
          <a:prstGeom prst="rect">
            <a:avLst/>
          </a:prstGeom>
        </p:spPr>
      </p:pic>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887730" y="81280"/>
            <a:ext cx="954976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知识分享</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2"/>
          <a:stretch>
            <a:fillRect/>
          </a:stretch>
        </p:blipFill>
        <p:spPr>
          <a:xfrm>
            <a:off x="4900295" y="2573020"/>
            <a:ext cx="3181985" cy="1741805"/>
          </a:xfrm>
          <a:prstGeom prst="rect">
            <a:avLst/>
          </a:prstGeom>
          <a:ln>
            <a:solidFill>
              <a:schemeClr val="tx1"/>
            </a:solidFill>
          </a:ln>
        </p:spPr>
      </p:pic>
      <p:pic>
        <p:nvPicPr>
          <p:cNvPr id="6" name="图片 5"/>
          <p:cNvPicPr/>
          <p:nvPr/>
        </p:nvPicPr>
        <p:blipFill>
          <a:blip r:embed="rId3"/>
          <a:stretch>
            <a:fillRect/>
          </a:stretch>
        </p:blipFill>
        <p:spPr>
          <a:xfrm>
            <a:off x="8082280" y="892175"/>
            <a:ext cx="3571875" cy="2660650"/>
          </a:xfrm>
          <a:prstGeom prst="rect">
            <a:avLst/>
          </a:prstGeom>
        </p:spPr>
      </p:pic>
      <p:pic>
        <p:nvPicPr>
          <p:cNvPr id="7" name="图片 6"/>
          <p:cNvPicPr/>
          <p:nvPr/>
        </p:nvPicPr>
        <p:blipFill>
          <a:blip r:embed="rId4"/>
          <a:stretch>
            <a:fillRect/>
          </a:stretch>
        </p:blipFill>
        <p:spPr>
          <a:xfrm>
            <a:off x="8396605" y="3810635"/>
            <a:ext cx="3163570" cy="704850"/>
          </a:xfrm>
          <a:prstGeom prst="rect">
            <a:avLst/>
          </a:prstGeom>
        </p:spPr>
      </p:pic>
      <p:pic>
        <p:nvPicPr>
          <p:cNvPr id="8" name="图片 7"/>
          <p:cNvPicPr/>
          <p:nvPr/>
        </p:nvPicPr>
        <p:blipFill>
          <a:blip r:embed="rId5"/>
          <a:stretch>
            <a:fillRect/>
          </a:stretch>
        </p:blipFill>
        <p:spPr>
          <a:xfrm>
            <a:off x="251778" y="2716213"/>
            <a:ext cx="4333875" cy="3248025"/>
          </a:xfrm>
          <a:prstGeom prst="rect">
            <a:avLst/>
          </a:prstGeom>
        </p:spPr>
      </p:pic>
      <p:pic>
        <p:nvPicPr>
          <p:cNvPr id="9" name="图片 8"/>
          <p:cNvPicPr/>
          <p:nvPr/>
        </p:nvPicPr>
        <p:blipFill>
          <a:blip r:embed="rId6"/>
          <a:srcRect r="21741"/>
          <a:stretch>
            <a:fillRect/>
          </a:stretch>
        </p:blipFill>
        <p:spPr>
          <a:xfrm>
            <a:off x="217805" y="821055"/>
            <a:ext cx="4368165" cy="1895475"/>
          </a:xfrm>
          <a:prstGeom prst="rect">
            <a:avLst/>
          </a:prstGeom>
        </p:spPr>
      </p:pic>
      <p:pic>
        <p:nvPicPr>
          <p:cNvPr id="10" name="图片 9"/>
          <p:cNvPicPr/>
          <p:nvPr/>
        </p:nvPicPr>
        <p:blipFill>
          <a:blip r:embed="rId7"/>
          <a:stretch>
            <a:fillRect/>
          </a:stretch>
        </p:blipFill>
        <p:spPr>
          <a:xfrm>
            <a:off x="4291013" y="1039813"/>
            <a:ext cx="3609975" cy="1266825"/>
          </a:xfrm>
          <a:prstGeom prst="rect">
            <a:avLst/>
          </a:prstGeom>
        </p:spPr>
      </p:pic>
    </p:spTree>
    <p:custDataLst>
      <p:tags r:id="rId8"/>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887730" y="81280"/>
            <a:ext cx="954976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震仓倍量突破战法</a:t>
            </a:r>
            <a:endParaRPr kumimoji="0" lang="zh-CN" altLang="en-US" sz="3600" b="1" i="0" kern="1200" cap="none" spc="0" normalizeH="0" baseline="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358140" y="1113155"/>
            <a:ext cx="11189335" cy="337185"/>
          </a:xfrm>
          <a:prstGeom prst="rect">
            <a:avLst/>
          </a:prstGeom>
          <a:noFill/>
        </p:spPr>
        <p:txBody>
          <a:bodyPr wrap="square" rtlCol="0" anchor="t">
            <a:spAutoFit/>
          </a:bodyPr>
          <a:p>
            <a:r>
              <a:rPr lang="zh-CN" altLang="en-US" sz="1600" b="1">
                <a:latin typeface="华文细黑" panose="02010600040101010101" charset="-122"/>
                <a:ea typeface="华文细黑" panose="02010600040101010101" charset="-122"/>
                <a:cs typeface="华文细黑" panose="02010600040101010101" charset="-122"/>
                <a:sym typeface="+mn-ea"/>
              </a:rPr>
              <a:t>震仓倍量突破战法：在低位主力经过连续2次以上的建仓、震仓、洗盘后，尝试买在</a:t>
            </a:r>
            <a:r>
              <a:rPr lang="en-US" altLang="zh-CN" sz="1600" b="1">
                <a:latin typeface="华文细黑" panose="02010600040101010101" charset="-122"/>
                <a:ea typeface="华文细黑" panose="02010600040101010101" charset="-122"/>
                <a:cs typeface="华文细黑" panose="02010600040101010101" charset="-122"/>
                <a:sym typeface="+mn-ea"/>
              </a:rPr>
              <a:t>“</a:t>
            </a:r>
            <a:r>
              <a:rPr lang="zh-CN" altLang="en-US" sz="1600" b="1">
                <a:latin typeface="华文细黑" panose="02010600040101010101" charset="-122"/>
                <a:ea typeface="华文细黑" panose="02010600040101010101" charset="-122"/>
                <a:cs typeface="华文细黑" panose="02010600040101010101" charset="-122"/>
                <a:sym typeface="+mn-ea"/>
              </a:rPr>
              <a:t>放量过头</a:t>
            </a:r>
            <a:r>
              <a:rPr lang="en-US" altLang="zh-CN" sz="1600" b="1">
                <a:latin typeface="华文细黑" panose="02010600040101010101" charset="-122"/>
                <a:ea typeface="华文细黑" panose="02010600040101010101" charset="-122"/>
                <a:cs typeface="华文细黑" panose="02010600040101010101" charset="-122"/>
                <a:sym typeface="+mn-ea"/>
              </a:rPr>
              <a:t>”</a:t>
            </a:r>
            <a:r>
              <a:rPr lang="zh-CN" altLang="en-US" sz="1600" b="1">
                <a:latin typeface="华文细黑" panose="02010600040101010101" charset="-122"/>
                <a:ea typeface="华文细黑" panose="02010600040101010101" charset="-122"/>
                <a:cs typeface="华文细黑" panose="02010600040101010101" charset="-122"/>
                <a:sym typeface="+mn-ea"/>
              </a:rPr>
              <a:t>之后的回档起爆附近。</a:t>
            </a:r>
            <a:endParaRPr lang="zh-CN" altLang="en-US" sz="1600" b="1">
              <a:latin typeface="华文细黑" panose="02010600040101010101" charset="-122"/>
              <a:ea typeface="华文细黑" panose="02010600040101010101" charset="-122"/>
              <a:cs typeface="华文细黑" panose="02010600040101010101" charset="-122"/>
              <a:sym typeface="+mn-ea"/>
            </a:endParaRPr>
          </a:p>
        </p:txBody>
      </p:sp>
      <p:pic>
        <p:nvPicPr>
          <p:cNvPr id="9" name="图片 8"/>
          <p:cNvPicPr>
            <a:picLocks noChangeAspect="1"/>
          </p:cNvPicPr>
          <p:nvPr/>
        </p:nvPicPr>
        <p:blipFill>
          <a:blip r:embed="rId2"/>
          <a:srcRect l="2978" t="11234" r="4627"/>
          <a:stretch>
            <a:fillRect/>
          </a:stretch>
        </p:blipFill>
        <p:spPr>
          <a:xfrm>
            <a:off x="5843905" y="2072005"/>
            <a:ext cx="6005195" cy="3356610"/>
          </a:xfrm>
          <a:prstGeom prst="rect">
            <a:avLst/>
          </a:prstGeom>
        </p:spPr>
      </p:pic>
      <p:sp>
        <p:nvSpPr>
          <p:cNvPr id="3" name="文本框 2"/>
          <p:cNvSpPr txBox="1"/>
          <p:nvPr/>
        </p:nvSpPr>
        <p:spPr>
          <a:xfrm>
            <a:off x="358140" y="2065020"/>
            <a:ext cx="5276850" cy="3363595"/>
          </a:xfrm>
          <a:prstGeom prst="rect">
            <a:avLst/>
          </a:prstGeom>
          <a:ln w="1270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txBody>
          <a:bodyPr wrap="square" rtlCol="0" anchor="t">
            <a:spAutoFit/>
          </a:bodyPr>
          <a:p>
            <a:pPr marL="0" indent="0" algn="just" defTabSz="266700">
              <a:lnSpc>
                <a:spcPct val="190000"/>
              </a:lnSpc>
              <a:spcBef>
                <a:spcPct val="0"/>
              </a:spcBef>
              <a:spcAft>
                <a:spcPct val="0"/>
              </a:spcAft>
            </a:pPr>
            <a:r>
              <a:rPr lang="zh-CN" altLang="en-US" sz="1600" b="1">
                <a:latin typeface="Calibri" panose="020F0502020204030204"/>
                <a:ea typeface="宋体" panose="02010600030101010101" pitchFamily="2" charset="-122"/>
                <a:sym typeface="+mn-ea"/>
              </a:rPr>
              <a:t>战法要点：</a:t>
            </a:r>
            <a:endParaRPr lang="en-US" altLang="zh-CN" sz="1600" b="1">
              <a:latin typeface="Calibri" panose="020F0502020204030204"/>
              <a:ea typeface="宋体" panose="02010600030101010101" pitchFamily="2" charset="-122"/>
              <a:sym typeface="+mn-ea"/>
            </a:endParaRPr>
          </a:p>
          <a:p>
            <a:pPr marL="0" indent="0" algn="just" defTabSz="266700">
              <a:lnSpc>
                <a:spcPct val="190000"/>
              </a:lnSpc>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sym typeface="+mn-ea"/>
              </a:rPr>
              <a:t>①低位横盘+出现连续放量（至少3天温和放量上涨）</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lnSpc>
                <a:spcPct val="190000"/>
              </a:lnSpc>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sym typeface="+mn-ea"/>
              </a:rPr>
              <a:t>②短期拉升+上影线震仓，随后缩量整理（第一次洗盘）</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lnSpc>
                <a:spcPct val="190000"/>
              </a:lnSpc>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sym typeface="+mn-ea"/>
              </a:rPr>
              <a:t>③倍量突破+收盘价站上前高（主力再度突破拉升拿筹码）</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lnSpc>
                <a:spcPct val="190000"/>
              </a:lnSpc>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sym typeface="+mn-ea"/>
              </a:rPr>
              <a:t>④突破次日收缩量阳线（主力做多但还不想拉升）</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lnSpc>
                <a:spcPct val="190000"/>
              </a:lnSpc>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sym typeface="+mn-ea"/>
              </a:rPr>
              <a:t>⑤缩量回档支撑区，甚至假跌破挖坑（主力第二次洗盘）</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defTabSz="266700">
              <a:lnSpc>
                <a:spcPct val="190000"/>
              </a:lnSpc>
              <a:spcBef>
                <a:spcPct val="0"/>
              </a:spcBef>
              <a:spcAft>
                <a:spcPct val="0"/>
              </a:spcAft>
            </a:pPr>
            <a:r>
              <a:rPr lang="zh-CN" altLang="en-US" sz="1600">
                <a:latin typeface="微软雅黑" panose="020B0503020204020204" charset="-122"/>
                <a:ea typeface="微软雅黑" panose="020B0503020204020204" charset="-122"/>
                <a:cs typeface="微软雅黑" panose="020B0503020204020204" charset="-122"/>
                <a:sym typeface="+mn-ea"/>
              </a:rPr>
              <a:t>⑥支撑区+放量反包，买点出现</a:t>
            </a:r>
            <a:endParaRPr lang="zh-CN" altLang="en-US" sz="1600">
              <a:latin typeface="微软雅黑" panose="020B0503020204020204" charset="-122"/>
              <a:ea typeface="微软雅黑" panose="020B0503020204020204" charset="-122"/>
              <a:cs typeface="微软雅黑" panose="020B0503020204020204" charset="-122"/>
              <a:sym typeface="+mn-ea"/>
            </a:endParaRPr>
          </a:p>
        </p:txBody>
      </p:sp>
    </p:spTree>
    <p:custDataLst>
      <p:tags r:id="rId3"/>
    </p:custDataLst>
  </p:cSld>
  <p:clrMapOvr>
    <a:masterClrMapping/>
  </p:clrMapOvr>
</p:sld>
</file>

<file path=ppt/tags/tag1.xml><?xml version="1.0" encoding="utf-8"?>
<p:tagLst xmlns:p="http://schemas.openxmlformats.org/presentationml/2006/main">
  <p:tag name="KSO_WM_UNIT_PLACING_PICTURE_USER_VIEWPORT" val="{&quot;height&quot;:10168,&quot;width&quot;:18489}"/>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wm#"/>
  <p:tag name="KSO_WM_TEMPLATE_CATEGORY" val="custom"/>
  <p:tag name="KSO_WM_TEMPLATE_INDEX" val="20205081"/>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205081"/>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wm#"/>
  <p:tag name="KSO_WM_TEMPLATE_CATEGORY" val="custom"/>
  <p:tag name="KSO_WM_TEMPLATE_INDEX" val="20205081"/>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wm#"/>
  <p:tag name="KSO_WM_TEMPLATE_CATEGORY" val="custom"/>
  <p:tag name="KSO_WM_TEMPLATE_INDEX" val="20205081"/>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wm#"/>
  <p:tag name="KSO_WM_TEMPLATE_CATEGORY" val="custom"/>
  <p:tag name="KSO_WM_TEMPLATE_INDEX" val="20205081"/>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08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wm#"/>
  <p:tag name="KSO_WM_TEMPLATE_CATEGORY" val="custom"/>
  <p:tag name="KSO_WM_TEMPLATE_INDEX" val="20205081"/>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wm#"/>
  <p:tag name="KSO_WM_TEMPLATE_CATEGORY" val="custom"/>
  <p:tag name="KSO_WM_TEMPLATE_INDEX" val="20205081"/>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wm#"/>
  <p:tag name="KSO_WM_TEMPLATE_CATEGORY" val="custom"/>
  <p:tag name="KSO_WM_TEMPLATE_INDEX" val="20205081"/>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wm#"/>
  <p:tag name="KSO_WM_TEMPLATE_CATEGORY" val="custom"/>
  <p:tag name="KSO_WM_TEMPLATE_INDEX" val="20205081"/>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wm#"/>
  <p:tag name="KSO_WM_TEMPLATE_CATEGORY" val="custom"/>
  <p:tag name="KSO_WM_TEMPLATE_INDEX" val="20205081"/>
  <p:tag name="RESOURCE_RECORD_KEY" val="{&quot;65&quot;:[20205081],&quot;70&quot;:[3320069]}"/>
  <p:tag name="KSO_WM_SLIDE_ITEM_CNT" val="4"/>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wm#"/>
  <p:tag name="KSO_WM_TEMPLATE_CATEGORY" val="custom"/>
  <p:tag name="KSO_WM_TEMPLATE_INDEX" val="20205081"/>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0.xml><?xml version="1.0" encoding="utf-8"?>
<p:tagLst xmlns:p="http://schemas.openxmlformats.org/presentationml/2006/main">
  <p:tag name="KSO_WPP_MARK_KEY" val="34a5c737-2527-451b-a6cc-313a70f4ce21"/>
  <p:tag name="COMMONDATA" val="eyJoZGlkIjoiMjUxNmU2Yzc2MjNiNjJjZGFlY2Q1MzYxMGIzYTQ4YWEifQ=="/>
  <p:tag name="resource_record_key" val="{&quot;29&quot;:[20405972,20405933,20405934,20405922,20405918,20405950,20426316,20405937,50000159,50052696],&quot;65&quot;:[20205081],&quot;70&quot;:[3312359,3314058,3312209,3320069,3314060]}"/>
  <p:tag name="commondata" val="eyJoZGlkIjoiMTE5OTlmMmY3Mzc0MTBlODE0YTNlMWY0MTJhZTZiYTY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PLACING_PICTURE_USER_VIEWPORT" val="{&quot;height&quot;:606,&quot;width&quot;:2795}"/>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1533</Words>
  <Application>WPS 演示</Application>
  <PresentationFormat>宽屏</PresentationFormat>
  <Paragraphs>130</Paragraphs>
  <Slides>20</Slides>
  <Notes>4</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20</vt:i4>
      </vt:variant>
    </vt:vector>
  </HeadingPairs>
  <TitlesOfParts>
    <vt:vector size="39" baseType="lpstr">
      <vt:lpstr>Arial</vt:lpstr>
      <vt:lpstr>宋体</vt:lpstr>
      <vt:lpstr>Wingdings</vt:lpstr>
      <vt:lpstr>Wingdings</vt:lpstr>
      <vt:lpstr>Roboto</vt:lpstr>
      <vt:lpstr>汉仪旗黑-55简</vt:lpstr>
      <vt:lpstr>Calibri</vt:lpstr>
      <vt:lpstr>Arial</vt:lpstr>
      <vt:lpstr>微软雅黑</vt:lpstr>
      <vt:lpstr>Source Sans Pro Black</vt:lpstr>
      <vt:lpstr>思源黑体 CN Medium</vt:lpstr>
      <vt:lpstr>黑体</vt:lpstr>
      <vt:lpstr>思源黑体 Normal</vt:lpstr>
      <vt:lpstr>阿里巴巴普惠体 Light</vt:lpstr>
      <vt:lpstr>华文细黑</vt:lpstr>
      <vt:lpstr>Calibri</vt:lpstr>
      <vt:lpstr>Arial Unicode MS</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A陈小渊</cp:lastModifiedBy>
  <cp:revision>1952</cp:revision>
  <dcterms:created xsi:type="dcterms:W3CDTF">2019-06-19T02:08:00Z</dcterms:created>
  <dcterms:modified xsi:type="dcterms:W3CDTF">2025-02-19T02:23:46Z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67F8E99CA25843CDBAFD0150A9FB820A</vt:lpwstr>
  </property>
</Properties>
</file>