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3" r:id="rId3"/>
  </p:sldMasterIdLst>
  <p:notesMasterIdLst>
    <p:notesMasterId r:id="rId5"/>
  </p:notesMasterIdLst>
  <p:sldIdLst>
    <p:sldId id="370" r:id="rId4"/>
    <p:sldId id="505" r:id="rId6"/>
    <p:sldId id="2383" r:id="rId7"/>
    <p:sldId id="2343" r:id="rId8"/>
    <p:sldId id="2368" r:id="rId9"/>
    <p:sldId id="2447" r:id="rId10"/>
    <p:sldId id="2236" r:id="rId11"/>
    <p:sldId id="2346" r:id="rId12"/>
    <p:sldId id="2153" r:id="rId13"/>
    <p:sldId id="2277" r:id="rId14"/>
    <p:sldId id="2187" r:id="rId15"/>
    <p:sldId id="2188" r:id="rId16"/>
    <p:sldId id="2253" r:id="rId17"/>
    <p:sldId id="509" r:id="rId18"/>
    <p:sldId id="1909" r:id="rId19"/>
    <p:sldId id="2164" r:id="rId20"/>
    <p:sldId id="1908" r:id="rId21"/>
    <p:sldId id="1481" r:id="rId22"/>
    <p:sldId id="372" r:id="rId23"/>
  </p:sldIdLst>
  <p:sldSz cx="12192000" cy="6858000"/>
  <p:notesSz cx="6858000" cy="9144000"/>
  <p:custDataLst>
    <p:tags r:id="rId2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749" userDrawn="1">
          <p15:clr>
            <a:srgbClr val="A4A3A4"/>
          </p15:clr>
        </p15:guide>
        <p15:guide id="2" pos="3633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2" clrIdx="0"/>
  <p:cmAuthor id="7" name="熊仪_aYju7RJj" initials="熊" lastIdx="0" clrIdx="0"/>
  <p:cmAuthor id="8" name="yifei" initials="y" lastIdx="1" clrIdx="7"/>
  <p:cmAuthor id="2" name="kingsoft" initials="k" lastIdx="1" clrIdx="1"/>
  <p:cmAuthor id="9" name="ADMIN" initials="A" lastIdx="1" clrIdx="8"/>
  <p:cmAuthor id="3" name="zhouzean" initials="z" lastIdx="1" clrIdx="2"/>
  <p:cmAuthor id="4" name="李鹏飞_6bQfzI3a" initials="李" lastIdx="0" clrIdx="0"/>
  <p:cmAuthor id="5" name="李晓菲_MZFnUzi6" initials="李" lastIdx="0" clrIdx="0"/>
  <p:cmAuthor id="6" name="小珞_QjMfU7FR" initials="小" lastIdx="0" clrIdx="0"/>
  <p:cmAuthor id="2001" name="骆倩怡_Znauj26B" initials="authorId_382814100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324F3"/>
    <a:srgbClr val="6096E6"/>
    <a:srgbClr val="FFF6CD"/>
    <a:srgbClr val="FFFDF5"/>
    <a:srgbClr val="FFDFDF"/>
    <a:srgbClr val="D16664"/>
    <a:srgbClr val="FFFC91"/>
    <a:srgbClr val="DCDCDC"/>
    <a:srgbClr val="F0F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1749"/>
        <p:guide pos="3633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8" Type="http://schemas.openxmlformats.org/officeDocument/2006/relationships/tags" Target="tags/tag148.xml"/><Relationship Id="rId27" Type="http://schemas.openxmlformats.org/officeDocument/2006/relationships/commentAuthors" Target="commentAuthors.xml"/><Relationship Id="rId26" Type="http://schemas.openxmlformats.org/officeDocument/2006/relationships/tableStyles" Target="tableStyles.xml"/><Relationship Id="rId25" Type="http://schemas.openxmlformats.org/officeDocument/2006/relationships/viewProps" Target="viewProps.xml"/><Relationship Id="rId24" Type="http://schemas.openxmlformats.org/officeDocument/2006/relationships/presProps" Target="presProps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静待拐点</a:t>
            </a:r>
            <a:endParaRPr lang="zh-CN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31.xml"/><Relationship Id="rId4" Type="http://schemas.openxmlformats.org/officeDocument/2006/relationships/tags" Target="../tags/tag30.xml"/><Relationship Id="rId3" Type="http://schemas.openxmlformats.org/officeDocument/2006/relationships/tags" Target="../tags/tag29.xml"/><Relationship Id="rId2" Type="http://schemas.openxmlformats.org/officeDocument/2006/relationships/tags" Target="../tags/tag2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36.xml"/><Relationship Id="rId5" Type="http://schemas.openxmlformats.org/officeDocument/2006/relationships/tags" Target="../tags/tag35.xml"/><Relationship Id="rId4" Type="http://schemas.openxmlformats.org/officeDocument/2006/relationships/tags" Target="../tags/tag34.xml"/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6" Type="http://schemas.openxmlformats.org/officeDocument/2006/relationships/tags" Target="../tags/tag46.xml"/><Relationship Id="rId5" Type="http://schemas.openxmlformats.org/officeDocument/2006/relationships/tags" Target="../tags/tag45.xml"/><Relationship Id="rId4" Type="http://schemas.openxmlformats.org/officeDocument/2006/relationships/tags" Target="../tags/tag44.xml"/><Relationship Id="rId3" Type="http://schemas.openxmlformats.org/officeDocument/2006/relationships/tags" Target="../tags/tag43.xml"/><Relationship Id="rId2" Type="http://schemas.openxmlformats.org/officeDocument/2006/relationships/tags" Target="../tags/tag42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6" Type="http://schemas.openxmlformats.org/officeDocument/2006/relationships/tags" Target="../tags/tag51.xml"/><Relationship Id="rId5" Type="http://schemas.openxmlformats.org/officeDocument/2006/relationships/tags" Target="../tags/tag50.xml"/><Relationship Id="rId4" Type="http://schemas.openxmlformats.org/officeDocument/2006/relationships/tags" Target="../tags/tag49.xml"/><Relationship Id="rId3" Type="http://schemas.openxmlformats.org/officeDocument/2006/relationships/tags" Target="../tags/tag48.xml"/><Relationship Id="rId2" Type="http://schemas.openxmlformats.org/officeDocument/2006/relationships/tags" Target="../tags/tag47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7" Type="http://schemas.openxmlformats.org/officeDocument/2006/relationships/tags" Target="../tags/tag57.xml"/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9" Type="http://schemas.openxmlformats.org/officeDocument/2006/relationships/tags" Target="../tags/tag65.xml"/><Relationship Id="rId8" Type="http://schemas.openxmlformats.org/officeDocument/2006/relationships/tags" Target="../tags/tag64.xml"/><Relationship Id="rId7" Type="http://schemas.openxmlformats.org/officeDocument/2006/relationships/tags" Target="../tags/tag63.xml"/><Relationship Id="rId6" Type="http://schemas.openxmlformats.org/officeDocument/2006/relationships/tags" Target="../tags/tag62.xml"/><Relationship Id="rId5" Type="http://schemas.openxmlformats.org/officeDocument/2006/relationships/tags" Target="../tags/tag61.xml"/><Relationship Id="rId4" Type="http://schemas.openxmlformats.org/officeDocument/2006/relationships/tags" Target="../tags/tag60.xml"/><Relationship Id="rId3" Type="http://schemas.openxmlformats.org/officeDocument/2006/relationships/tags" Target="../tags/tag59.xml"/><Relationship Id="rId2" Type="http://schemas.openxmlformats.org/officeDocument/2006/relationships/tags" Target="../tags/tag58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tags" Target="../tags/tag1.xm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5" Type="http://schemas.openxmlformats.org/officeDocument/2006/relationships/tags" Target="../tags/tag69.xml"/><Relationship Id="rId4" Type="http://schemas.openxmlformats.org/officeDocument/2006/relationships/tags" Target="../tags/tag68.xml"/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4" Type="http://schemas.openxmlformats.org/officeDocument/2006/relationships/tags" Target="../tags/tag72.xml"/><Relationship Id="rId3" Type="http://schemas.openxmlformats.org/officeDocument/2006/relationships/tags" Target="../tags/tag71.xml"/><Relationship Id="rId2" Type="http://schemas.openxmlformats.org/officeDocument/2006/relationships/tags" Target="../tags/tag70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7" Type="http://schemas.openxmlformats.org/officeDocument/2006/relationships/tags" Target="../tags/tag78.xml"/><Relationship Id="rId6" Type="http://schemas.openxmlformats.org/officeDocument/2006/relationships/tags" Target="../tags/tag77.xml"/><Relationship Id="rId5" Type="http://schemas.openxmlformats.org/officeDocument/2006/relationships/tags" Target="../tags/tag76.xml"/><Relationship Id="rId4" Type="http://schemas.openxmlformats.org/officeDocument/2006/relationships/tags" Target="../tags/tag75.xml"/><Relationship Id="rId3" Type="http://schemas.openxmlformats.org/officeDocument/2006/relationships/tags" Target="../tags/tag74.xml"/><Relationship Id="rId2" Type="http://schemas.openxmlformats.org/officeDocument/2006/relationships/tags" Target="../tags/tag73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6" Type="http://schemas.openxmlformats.org/officeDocument/2006/relationships/tags" Target="../tags/tag83.xml"/><Relationship Id="rId5" Type="http://schemas.openxmlformats.org/officeDocument/2006/relationships/tags" Target="../tags/tag82.xml"/><Relationship Id="rId4" Type="http://schemas.openxmlformats.org/officeDocument/2006/relationships/tags" Target="../tags/tag81.xml"/><Relationship Id="rId3" Type="http://schemas.openxmlformats.org/officeDocument/2006/relationships/tags" Target="../tags/tag80.xml"/><Relationship Id="rId2" Type="http://schemas.openxmlformats.org/officeDocument/2006/relationships/tags" Target="../tags/tag79.xml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5" Type="http://schemas.openxmlformats.org/officeDocument/2006/relationships/tags" Target="../tags/tag87.xml"/><Relationship Id="rId4" Type="http://schemas.openxmlformats.org/officeDocument/2006/relationships/tags" Target="../tags/tag86.xml"/><Relationship Id="rId3" Type="http://schemas.openxmlformats.org/officeDocument/2006/relationships/tags" Target="../tags/tag85.xml"/><Relationship Id="rId2" Type="http://schemas.openxmlformats.org/officeDocument/2006/relationships/tags" Target="../tags/tag84.xml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6" Type="http://schemas.openxmlformats.org/officeDocument/2006/relationships/tags" Target="../tags/tag92.xml"/><Relationship Id="rId5" Type="http://schemas.openxmlformats.org/officeDocument/2006/relationships/tags" Target="../tags/tag91.xml"/><Relationship Id="rId4" Type="http://schemas.openxmlformats.org/officeDocument/2006/relationships/tags" Target="../tags/tag90.xml"/><Relationship Id="rId3" Type="http://schemas.openxmlformats.org/officeDocument/2006/relationships/tags" Target="../tags/tag89.xml"/><Relationship Id="rId2" Type="http://schemas.openxmlformats.org/officeDocument/2006/relationships/tags" Target="../tags/tag88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16.xml"/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22.xml"/><Relationship Id="rId6" Type="http://schemas.openxmlformats.org/officeDocument/2006/relationships/tags" Target="../tags/tag21.xml"/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 descr="组 2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3200" y="335280"/>
            <a:ext cx="1492885" cy="6202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_正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1"/>
          <p:cNvGrpSpPr/>
          <p:nvPr userDrawn="1"/>
        </p:nvGrpSpPr>
        <p:grpSpPr bwMode="auto">
          <a:xfrm>
            <a:off x="220068" y="347979"/>
            <a:ext cx="507955" cy="445077"/>
            <a:chOff x="0" y="0"/>
            <a:chExt cx="3252297" cy="2844316"/>
          </a:xfrm>
        </p:grpSpPr>
        <p:sp>
          <p:nvSpPr>
            <p:cNvPr id="9" name="椭圆 13"/>
            <p:cNvSpPr>
              <a:spLocks noChangeArrowheads="1"/>
            </p:cNvSpPr>
            <p:nvPr/>
          </p:nvSpPr>
          <p:spPr bwMode="auto">
            <a:xfrm>
              <a:off x="588001" y="180020"/>
              <a:ext cx="2664296" cy="2664296"/>
            </a:xfrm>
            <a:prstGeom prst="ellipse">
              <a:avLst/>
            </a:prstGeom>
            <a:solidFill>
              <a:schemeClr val="bg1">
                <a:alpha val="2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180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10" name="椭圆 29"/>
            <p:cNvSpPr>
              <a:spLocks noChangeArrowheads="1"/>
            </p:cNvSpPr>
            <p:nvPr/>
          </p:nvSpPr>
          <p:spPr bwMode="auto">
            <a:xfrm>
              <a:off x="0" y="0"/>
              <a:ext cx="1224136" cy="1224136"/>
            </a:xfrm>
            <a:prstGeom prst="ellipse">
              <a:avLst/>
            </a:prstGeom>
            <a:solidFill>
              <a:schemeClr val="bg1">
                <a:alpha val="2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180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</p:grpSp>
      <p:pic>
        <p:nvPicPr>
          <p:cNvPr id="11" name="图片 10" descr="经传多赢01-白色"/>
          <p:cNvPicPr>
            <a:picLocks noChangeAspect="1"/>
          </p:cNvPicPr>
          <p:nvPr userDrawn="1"/>
        </p:nvPicPr>
        <p:blipFill rotWithShape="1">
          <a:blip r:embed="rId3" cstate="print"/>
          <a:srcRect r="75149"/>
          <a:stretch>
            <a:fillRect/>
          </a:stretch>
        </p:blipFill>
        <p:spPr>
          <a:xfrm>
            <a:off x="843011" y="339421"/>
            <a:ext cx="500367" cy="453636"/>
          </a:xfrm>
          <a:prstGeom prst="rect">
            <a:avLst/>
          </a:prstGeom>
        </p:spPr>
      </p:pic>
      <p:cxnSp>
        <p:nvCxnSpPr>
          <p:cNvPr id="12" name="直接连接符 11"/>
          <p:cNvCxnSpPr/>
          <p:nvPr userDrawn="1"/>
        </p:nvCxnSpPr>
        <p:spPr>
          <a:xfrm>
            <a:off x="0" y="901700"/>
            <a:ext cx="123571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占位符 11"/>
          <p:cNvSpPr>
            <a:spLocks noGrp="1"/>
          </p:cNvSpPr>
          <p:nvPr>
            <p:ph type="body" sz="quarter" idx="10"/>
          </p:nvPr>
        </p:nvSpPr>
        <p:spPr>
          <a:xfrm>
            <a:off x="1557868" y="290740"/>
            <a:ext cx="8286044" cy="569037"/>
          </a:xfrm>
        </p:spPr>
        <p:txBody>
          <a:bodyPr>
            <a:normAutofit/>
          </a:bodyPr>
          <a:lstStyle>
            <a:lvl1pPr marL="0" indent="0" algn="ctr">
              <a:buNone/>
              <a:defRPr lang="zh-CN" altLang="en-US" sz="3600" b="1" kern="1200" dirty="0">
                <a:solidFill>
                  <a:srgbClr val="FFC000"/>
                </a:solidFill>
                <a:latin typeface="Source Sans Pro Black" panose="020B0803030403020204" pitchFamily="34" charset="0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4" name="文本占位符 17"/>
          <p:cNvSpPr>
            <a:spLocks noGrp="1"/>
          </p:cNvSpPr>
          <p:nvPr>
            <p:ph type="body" sz="quarter" idx="11"/>
          </p:nvPr>
        </p:nvSpPr>
        <p:spPr>
          <a:xfrm>
            <a:off x="843012" y="2101541"/>
            <a:ext cx="10505977" cy="3517323"/>
          </a:xfrm>
        </p:spPr>
        <p:txBody>
          <a:bodyPr>
            <a:normAutofit/>
          </a:bodyPr>
          <a:lstStyle>
            <a:lvl1pPr marL="0" indent="0" algn="just">
              <a:lnSpc>
                <a:spcPct val="130000"/>
              </a:lnSpc>
              <a:buNone/>
              <a:defRPr kumimoji="0" lang="zh-CN" altLang="en-US" sz="28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ource Sans Pro Black" panose="020B0803030403020204" pitchFamily="34" charset="0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pic>
        <p:nvPicPr>
          <p:cNvPr id="15" name="图片 14" descr="经传多赢01-白色"/>
          <p:cNvPicPr>
            <a:picLocks noChangeAspect="1"/>
          </p:cNvPicPr>
          <p:nvPr userDrawn="1"/>
        </p:nvPicPr>
        <p:blipFill rotWithShape="1">
          <a:blip r:embed="rId3" cstate="print"/>
          <a:srcRect l="25381"/>
          <a:stretch>
            <a:fillRect/>
          </a:stretch>
        </p:blipFill>
        <p:spPr>
          <a:xfrm>
            <a:off x="10103556" y="417023"/>
            <a:ext cx="1245433" cy="37603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 descr="组 22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39395" y="271780"/>
            <a:ext cx="11740515" cy="6456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5" Type="http://schemas.openxmlformats.org/officeDocument/2006/relationships/theme" Target="../theme/theme1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3.xml"/><Relationship Id="rId8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8" Type="http://schemas.openxmlformats.org/officeDocument/2006/relationships/theme" Target="../theme/theme2.xml"/><Relationship Id="rId17" Type="http://schemas.openxmlformats.org/officeDocument/2006/relationships/image" Target="../media/image8.png"/><Relationship Id="rId16" Type="http://schemas.openxmlformats.org/officeDocument/2006/relationships/tags" Target="../tags/tag97.xml"/><Relationship Id="rId15" Type="http://schemas.openxmlformats.org/officeDocument/2006/relationships/tags" Target="../tags/tag96.xml"/><Relationship Id="rId14" Type="http://schemas.openxmlformats.org/officeDocument/2006/relationships/tags" Target="../tags/tag95.xml"/><Relationship Id="rId13" Type="http://schemas.openxmlformats.org/officeDocument/2006/relationships/tags" Target="../tags/tag94.xml"/><Relationship Id="rId12" Type="http://schemas.openxmlformats.org/officeDocument/2006/relationships/tags" Target="../tags/tag93.xml"/><Relationship Id="rId11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24.xml"/><Relationship Id="rId1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 descr="组 2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105.xml"/><Relationship Id="rId8" Type="http://schemas.openxmlformats.org/officeDocument/2006/relationships/tags" Target="../tags/tag104.xml"/><Relationship Id="rId7" Type="http://schemas.openxmlformats.org/officeDocument/2006/relationships/tags" Target="../tags/tag103.xml"/><Relationship Id="rId6" Type="http://schemas.openxmlformats.org/officeDocument/2006/relationships/tags" Target="../tags/tag102.xml"/><Relationship Id="rId5" Type="http://schemas.openxmlformats.org/officeDocument/2006/relationships/tags" Target="../tags/tag101.xml"/><Relationship Id="rId4" Type="http://schemas.openxmlformats.org/officeDocument/2006/relationships/tags" Target="../tags/tag100.xml"/><Relationship Id="rId3" Type="http://schemas.openxmlformats.org/officeDocument/2006/relationships/tags" Target="../tags/tag99.xml"/><Relationship Id="rId2" Type="http://schemas.openxmlformats.org/officeDocument/2006/relationships/image" Target="../media/image9.png"/><Relationship Id="rId14" Type="http://schemas.openxmlformats.org/officeDocument/2006/relationships/notesSlide" Target="../notesSlides/notesSlide1.xml"/><Relationship Id="rId13" Type="http://schemas.openxmlformats.org/officeDocument/2006/relationships/slideLayout" Target="../slideLayouts/slideLayout3.xml"/><Relationship Id="rId12" Type="http://schemas.openxmlformats.org/officeDocument/2006/relationships/tags" Target="../tags/tag108.xml"/><Relationship Id="rId11" Type="http://schemas.openxmlformats.org/officeDocument/2006/relationships/tags" Target="../tags/tag107.xml"/><Relationship Id="rId10" Type="http://schemas.openxmlformats.org/officeDocument/2006/relationships/tags" Target="../tags/tag106.xml"/><Relationship Id="rId1" Type="http://schemas.openxmlformats.org/officeDocument/2006/relationships/tags" Target="../tags/tag98.xml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24.xml"/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tags" Target="../tags/tag123.xml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6.xml"/><Relationship Id="rId2" Type="http://schemas.openxmlformats.org/officeDocument/2006/relationships/image" Target="../media/image19.png"/><Relationship Id="rId1" Type="http://schemas.openxmlformats.org/officeDocument/2006/relationships/tags" Target="../tags/tag125.xml"/></Relationships>
</file>

<file path=ppt/slides/_rels/slide12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1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28.xml"/><Relationship Id="rId4" Type="http://schemas.openxmlformats.org/officeDocument/2006/relationships/image" Target="../media/image21.png"/><Relationship Id="rId3" Type="http://schemas.openxmlformats.org/officeDocument/2006/relationships/hyperlink" Target="https://toujiao.n8n8.cn/introduce/136" TargetMode="External"/><Relationship Id="rId2" Type="http://schemas.openxmlformats.org/officeDocument/2006/relationships/image" Target="../media/image20.png"/><Relationship Id="rId1" Type="http://schemas.openxmlformats.org/officeDocument/2006/relationships/tags" Target="../tags/tag127.xml"/></Relationships>
</file>

<file path=ppt/slides/_rels/slide13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2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30.xml"/><Relationship Id="rId4" Type="http://schemas.openxmlformats.org/officeDocument/2006/relationships/image" Target="../media/image24.png"/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tags" Target="../tags/tag12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3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32.xml"/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tags" Target="../tags/tag131.xml"/></Relationships>
</file>

<file path=ppt/slides/_rels/slide16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4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34.xml"/><Relationship Id="rId4" Type="http://schemas.openxmlformats.org/officeDocument/2006/relationships/image" Target="../media/image29.png"/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tags" Target="../tags/tag133.xml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36.xml"/><Relationship Id="rId2" Type="http://schemas.openxmlformats.org/officeDocument/2006/relationships/image" Target="../media/image30.png"/><Relationship Id="rId1" Type="http://schemas.openxmlformats.org/officeDocument/2006/relationships/tags" Target="../tags/tag135.xml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tags" Target="../tags/tag144.xml"/><Relationship Id="rId8" Type="http://schemas.openxmlformats.org/officeDocument/2006/relationships/tags" Target="../tags/tag143.xml"/><Relationship Id="rId7" Type="http://schemas.openxmlformats.org/officeDocument/2006/relationships/tags" Target="../tags/tag142.xml"/><Relationship Id="rId6" Type="http://schemas.openxmlformats.org/officeDocument/2006/relationships/tags" Target="../tags/tag141.xml"/><Relationship Id="rId5" Type="http://schemas.openxmlformats.org/officeDocument/2006/relationships/tags" Target="../tags/tag140.xml"/><Relationship Id="rId4" Type="http://schemas.openxmlformats.org/officeDocument/2006/relationships/tags" Target="../tags/tag139.xml"/><Relationship Id="rId3" Type="http://schemas.openxmlformats.org/officeDocument/2006/relationships/image" Target="../media/image31.png"/><Relationship Id="rId2" Type="http://schemas.openxmlformats.org/officeDocument/2006/relationships/tags" Target="../tags/tag138.xml"/><Relationship Id="rId13" Type="http://schemas.openxmlformats.org/officeDocument/2006/relationships/notesSlide" Target="../notesSlides/notesSlide16.xml"/><Relationship Id="rId12" Type="http://schemas.openxmlformats.org/officeDocument/2006/relationships/slideLayout" Target="../slideLayouts/slideLayout2.xml"/><Relationship Id="rId11" Type="http://schemas.openxmlformats.org/officeDocument/2006/relationships/tags" Target="../tags/tag145.xml"/><Relationship Id="rId10" Type="http://schemas.openxmlformats.org/officeDocument/2006/relationships/image" Target="../media/image32.png"/><Relationship Id="rId1" Type="http://schemas.openxmlformats.org/officeDocument/2006/relationships/tags" Target="../tags/tag137.xml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47.xml"/><Relationship Id="rId2" Type="http://schemas.openxmlformats.org/officeDocument/2006/relationships/image" Target="../media/image33.png"/><Relationship Id="rId1" Type="http://schemas.openxmlformats.org/officeDocument/2006/relationships/tags" Target="../tags/tag14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0.xml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tags" Target="../tags/tag109.xml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2.xml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tags" Target="../tags/tag111.xml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114.xml"/><Relationship Id="rId1" Type="http://schemas.openxmlformats.org/officeDocument/2006/relationships/tags" Target="../tags/tag113.xml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116.xml"/><Relationship Id="rId1" Type="http://schemas.openxmlformats.org/officeDocument/2006/relationships/tags" Target="../tags/tag115.xml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18.xml"/><Relationship Id="rId2" Type="http://schemas.openxmlformats.org/officeDocument/2006/relationships/image" Target="../media/image14.png"/><Relationship Id="rId1" Type="http://schemas.openxmlformats.org/officeDocument/2006/relationships/tags" Target="../tags/tag117.xml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0.xml"/><Relationship Id="rId2" Type="http://schemas.openxmlformats.org/officeDocument/2006/relationships/image" Target="../media/image15.png"/><Relationship Id="rId1" Type="http://schemas.openxmlformats.org/officeDocument/2006/relationships/tags" Target="../tags/tag119.xml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2.xml"/><Relationship Id="rId2" Type="http://schemas.openxmlformats.org/officeDocument/2006/relationships/image" Target="../media/image16.png"/><Relationship Id="rId1" Type="http://schemas.openxmlformats.org/officeDocument/2006/relationships/tags" Target="../tags/tag1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 descr="矢量智能对象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9852025" y="194945"/>
            <a:ext cx="1774825" cy="38481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3150870" y="5130165"/>
            <a:ext cx="2173605" cy="35687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矩形 10"/>
          <p:cNvSpPr/>
          <p:nvPr>
            <p:custDataLst>
              <p:tags r:id="rId3"/>
            </p:custDataLst>
          </p:nvPr>
        </p:nvSpPr>
        <p:spPr>
          <a:xfrm>
            <a:off x="3157220" y="5130165"/>
            <a:ext cx="995680" cy="3568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>
            <p:custDataLst>
              <p:tags r:id="rId4"/>
            </p:custDataLst>
          </p:nvPr>
        </p:nvSpPr>
        <p:spPr>
          <a:xfrm>
            <a:off x="3112770" y="5137150"/>
            <a:ext cx="1143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主讲</a:t>
            </a:r>
            <a:r>
              <a: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老师</a:t>
            </a:r>
            <a:endParaRPr lang="zh-CN" altLang="en-US">
              <a:solidFill>
                <a:srgbClr val="C00000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15" name="文本框 14"/>
          <p:cNvSpPr txBox="1"/>
          <p:nvPr>
            <p:custDataLst>
              <p:tags r:id="rId5"/>
            </p:custDataLst>
          </p:nvPr>
        </p:nvSpPr>
        <p:spPr>
          <a:xfrm>
            <a:off x="4152900" y="5118735"/>
            <a:ext cx="11620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梁洁云</a:t>
            </a:r>
            <a:endParaRPr lang="zh-CN" altLang="en-US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grpSp>
        <p:nvGrpSpPr>
          <p:cNvPr id="33" name="组合 32"/>
          <p:cNvGrpSpPr/>
          <p:nvPr/>
        </p:nvGrpSpPr>
        <p:grpSpPr>
          <a:xfrm rot="0">
            <a:off x="5587365" y="5137150"/>
            <a:ext cx="3528060" cy="374650"/>
            <a:chOff x="7093" y="6616"/>
            <a:chExt cx="5888" cy="656"/>
          </a:xfrm>
        </p:grpSpPr>
        <p:sp>
          <p:nvSpPr>
            <p:cNvPr id="18" name="矩形 17"/>
            <p:cNvSpPr/>
            <p:nvPr>
              <p:custDataLst>
                <p:tags r:id="rId6"/>
              </p:custDataLst>
            </p:nvPr>
          </p:nvSpPr>
          <p:spPr>
            <a:xfrm>
              <a:off x="7093" y="6626"/>
              <a:ext cx="5888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9" name="矩形 18"/>
            <p:cNvSpPr/>
            <p:nvPr>
              <p:custDataLst>
                <p:tags r:id="rId7"/>
              </p:custDataLst>
            </p:nvPr>
          </p:nvSpPr>
          <p:spPr>
            <a:xfrm>
              <a:off x="7105" y="6626"/>
              <a:ext cx="2321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0" name="文本框 19"/>
            <p:cNvSpPr txBox="1"/>
            <p:nvPr>
              <p:custDataLst>
                <p:tags r:id="rId8"/>
              </p:custDataLst>
            </p:nvPr>
          </p:nvSpPr>
          <p:spPr>
            <a:xfrm>
              <a:off x="7261" y="6627"/>
              <a:ext cx="2009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执业编号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21" name="文本框 20"/>
            <p:cNvSpPr txBox="1"/>
            <p:nvPr>
              <p:custDataLst>
                <p:tags r:id="rId9"/>
              </p:custDataLst>
            </p:nvPr>
          </p:nvSpPr>
          <p:spPr>
            <a:xfrm>
              <a:off x="9470" y="6616"/>
              <a:ext cx="3511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/>
              <a:r>
                <a:rPr lang="zh-CN" altLang="en-US">
                  <a:solidFill>
                    <a:schemeClr val="bg1"/>
                  </a:solidFill>
                  <a:latin typeface="思源黑体 Normal" panose="020B0400000000000000" charset="-122"/>
                  <a:ea typeface="思源黑体 Normal" panose="020B0400000000000000" charset="-122"/>
                  <a:cs typeface="思源黑体 Normal" panose="020B0400000000000000" charset="-122"/>
                  <a:sym typeface="+mn-ea"/>
                </a:rPr>
                <a:t>A1120619060027</a:t>
              </a:r>
              <a:endPara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  <a:sym typeface="+mn-ea"/>
              </a:endParaRPr>
            </a:p>
          </p:txBody>
        </p:sp>
      </p:grpSp>
      <p:sp>
        <p:nvSpPr>
          <p:cNvPr id="12" name="文本框 11"/>
          <p:cNvSpPr txBox="1"/>
          <p:nvPr userDrawn="1">
            <p:custDataLst>
              <p:tags r:id="rId10"/>
            </p:custDataLst>
          </p:nvPr>
        </p:nvSpPr>
        <p:spPr>
          <a:xfrm>
            <a:off x="1772920" y="2145665"/>
            <a:ext cx="8777605" cy="183578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ct val="120000"/>
              </a:lnSpc>
            </a:pPr>
            <a:r>
              <a:rPr lang="zh-CN" sz="240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       </a:t>
            </a:r>
            <a:endParaRPr lang="zh-CN" sz="240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algn="ctr">
              <a:lnSpc>
                <a:spcPct val="120000"/>
              </a:lnSpc>
            </a:pPr>
            <a:r>
              <a:rPr lang="zh-CN" altLang="en-US" sz="360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</a:t>
            </a:r>
            <a:r>
              <a:rPr lang="zh-CN" sz="240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（紧跟资金脉搏，捕捉短线机会）</a:t>
            </a:r>
            <a:endParaRPr lang="zh-CN" sz="240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4" name="文本框 3"/>
          <p:cNvSpPr txBox="1"/>
          <p:nvPr>
            <p:custDataLst>
              <p:tags r:id="rId11"/>
            </p:custDataLst>
          </p:nvPr>
        </p:nvSpPr>
        <p:spPr>
          <a:xfrm>
            <a:off x="408305" y="283210"/>
            <a:ext cx="3613150" cy="4197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</a:rPr>
              <a:t>资金脉搏</a:t>
            </a:r>
            <a:r>
              <a:rPr lang="en-US" altLang="zh-CN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——</a:t>
            </a:r>
            <a:endParaRPr lang="en-US" altLang="zh-CN" sz="2400" b="1" dirty="0">
              <a:solidFill>
                <a:schemeClr val="accent4"/>
              </a:solidFill>
              <a:latin typeface="阿里巴巴普惠体 Light" panose="00020600040101010101" charset="-122"/>
              <a:ea typeface="阿里巴巴普惠体 Light" panose="00020600040101010101" charset="-122"/>
              <a:cs typeface="阿里巴巴普惠体 Light" panose="00020600040101010101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196840" y="3813810"/>
            <a:ext cx="218503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 b="1" dirty="0">
                <a:solidFill>
                  <a:schemeClr val="bg1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2025 .02.20</a:t>
            </a:r>
            <a:endParaRPr lang="en-US" sz="2400" b="1" dirty="0">
              <a:solidFill>
                <a:schemeClr val="bg1"/>
              </a:solidFill>
              <a:latin typeface="阿里巴巴普惠体 Light" panose="00020600040101010101" charset="-122"/>
              <a:ea typeface="阿里巴巴普惠体 Light" panose="00020600040101010101" charset="-122"/>
              <a:cs typeface="阿里巴巴普惠体 Light" panose="00020600040101010101" charset="-122"/>
              <a:sym typeface="+mn-ea"/>
            </a:endParaRPr>
          </a:p>
        </p:txBody>
      </p:sp>
      <p:sp>
        <p:nvSpPr>
          <p:cNvPr id="3" name="文本占位符 3"/>
          <p:cNvSpPr>
            <a:spLocks noGrp="1"/>
          </p:cNvSpPr>
          <p:nvPr/>
        </p:nvSpPr>
        <p:spPr>
          <a:xfrm>
            <a:off x="2513965" y="1485583"/>
            <a:ext cx="7054850" cy="811530"/>
          </a:xfrm>
          <a:prstGeom prst="rect">
            <a:avLst/>
          </a:prstGeom>
        </p:spPr>
        <p:txBody>
          <a:bodyPr wrap="square" anchor="ctr" anchorCtr="1">
            <a:spAutoFit/>
          </a:bodyPr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defRPr lang="zh-CN" altLang="en-US" sz="4800" b="1" u="sng" strike="noStrike" kern="1200" cap="none" spc="150" normalizeH="0" baseline="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uFillTx/>
                <a:latin typeface="+mn-ea"/>
                <a:ea typeface="+mn-ea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600" b="0" u="none" spc="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</a:t>
            </a:r>
            <a:r>
              <a:rPr sz="3600" b="0" u="none" spc="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分化震荡</a:t>
            </a:r>
            <a:r>
              <a:rPr lang="en-US" altLang="zh-CN" sz="3600" b="0" u="none" spc="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</a:t>
            </a:r>
            <a:r>
              <a:rPr sz="3600" b="0" u="none" spc="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轮动反弹</a:t>
            </a:r>
            <a:r>
              <a:rPr lang="en-US" altLang="zh-CN" sz="3600" b="0" u="none" spc="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</a:t>
            </a:r>
            <a:endParaRPr sz="3600" b="0" u="none" spc="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</p:spTree>
    <p:custDataLst>
      <p:tags r:id="rId12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1932305" y="81280"/>
            <a:ext cx="84696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《好股研选》手机版查看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rcRect t="5661"/>
          <a:stretch>
            <a:fillRect/>
          </a:stretch>
        </p:blipFill>
        <p:spPr>
          <a:xfrm>
            <a:off x="5904230" y="857250"/>
            <a:ext cx="3166110" cy="537210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rcRect t="3394"/>
          <a:stretch>
            <a:fillRect/>
          </a:stretch>
        </p:blipFill>
        <p:spPr>
          <a:xfrm>
            <a:off x="2155190" y="822325"/>
            <a:ext cx="3227705" cy="540766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sp>
        <p:nvSpPr>
          <p:cNvPr id="10" name="椭圆 9"/>
          <p:cNvSpPr/>
          <p:nvPr/>
        </p:nvSpPr>
        <p:spPr>
          <a:xfrm>
            <a:off x="4777105" y="5436870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椭圆 10"/>
          <p:cNvSpPr/>
          <p:nvPr/>
        </p:nvSpPr>
        <p:spPr>
          <a:xfrm>
            <a:off x="8464550" y="5506085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椭圆 11"/>
          <p:cNvSpPr/>
          <p:nvPr/>
        </p:nvSpPr>
        <p:spPr>
          <a:xfrm>
            <a:off x="6927215" y="821690"/>
            <a:ext cx="734695" cy="40132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下箭头 13"/>
          <p:cNvSpPr/>
          <p:nvPr/>
        </p:nvSpPr>
        <p:spPr>
          <a:xfrm rot="18960000">
            <a:off x="4358640" y="4491355"/>
            <a:ext cx="154305" cy="103759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下箭头 15"/>
          <p:cNvSpPr/>
          <p:nvPr/>
        </p:nvSpPr>
        <p:spPr>
          <a:xfrm rot="9840000" flipH="1">
            <a:off x="8001000" y="1155065"/>
            <a:ext cx="104775" cy="424053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下箭头 16"/>
          <p:cNvSpPr/>
          <p:nvPr/>
        </p:nvSpPr>
        <p:spPr>
          <a:xfrm rot="2400000">
            <a:off x="6561455" y="1067435"/>
            <a:ext cx="154305" cy="945515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4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1932305" y="81280"/>
            <a:ext cx="84696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《选股体系》陪跑营正式招募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78751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1932305" y="81280"/>
            <a:ext cx="84696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《选股体系》陪跑营正式招募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500" y="1156970"/>
            <a:ext cx="6825615" cy="481520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7755890" y="5259070"/>
            <a:ext cx="4127500" cy="58229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l">
              <a:lnSpc>
                <a:spcPts val="1915"/>
              </a:lnSpc>
            </a:pPr>
            <a:r>
              <a:rPr lang="en-US" altLang="zh-CN" sz="1600" b="0" i="0">
                <a:solidFill>
                  <a:srgbClr val="1D1D1D"/>
                </a:solidFill>
                <a:latin typeface="微软雅黑" panose="020B0503020204020204" charset="-122"/>
                <a:ea typeface="微软雅黑" panose="020B0503020204020204" charset="-122"/>
              </a:rPr>
              <a:t>《</a:t>
            </a:r>
            <a:r>
              <a:rPr lang="zh-CN" altLang="en-US" sz="1600" b="0" i="0">
                <a:solidFill>
                  <a:srgbClr val="1D1D1D"/>
                </a:solidFill>
                <a:latin typeface="微软雅黑" panose="020B0503020204020204" charset="-122"/>
                <a:ea typeface="微软雅黑" panose="020B0503020204020204" charset="-122"/>
              </a:rPr>
              <a:t>选股体系陪跑营</a:t>
            </a:r>
            <a:r>
              <a:rPr lang="en-US" altLang="zh-CN" sz="1600" b="0" i="0">
                <a:solidFill>
                  <a:srgbClr val="1D1D1D"/>
                </a:solidFill>
                <a:latin typeface="微软雅黑" panose="020B0503020204020204" charset="-122"/>
                <a:ea typeface="微软雅黑" panose="020B0503020204020204" charset="-122"/>
              </a:rPr>
              <a:t>》 </a:t>
            </a:r>
            <a:r>
              <a:rPr lang="en-US" altLang="zh-CN" sz="1600" b="0" i="0">
                <a:solidFill>
                  <a:srgbClr val="3975F9"/>
                </a:solidFill>
                <a:latin typeface="微软雅黑" panose="020B0503020204020204" charset="-122"/>
                <a:ea typeface="微软雅黑" panose="020B0503020204020204" charset="-122"/>
                <a:hlinkClick r:id="rId3"/>
              </a:rPr>
              <a:t>https://toujiao.n8n8.cn/introduce/136</a:t>
            </a:r>
            <a:endParaRPr lang="en-US" altLang="zh-CN" sz="1600" b="0" i="0">
              <a:solidFill>
                <a:srgbClr val="3975F9"/>
              </a:solidFill>
              <a:latin typeface="微软雅黑" panose="020B0503020204020204" charset="-122"/>
              <a:ea typeface="微软雅黑" panose="020B0503020204020204" charset="-122"/>
              <a:hlinkClick r:id="rId3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91145" y="1033780"/>
            <a:ext cx="3777615" cy="391795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1932305" y="81280"/>
            <a:ext cx="84696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《选股体系》陪跑营正式招募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7" name="图片 6"/>
          <p:cNvPicPr/>
          <p:nvPr/>
        </p:nvPicPr>
        <p:blipFill>
          <a:blip r:embed="rId2"/>
          <a:stretch>
            <a:fillRect/>
          </a:stretch>
        </p:blipFill>
        <p:spPr>
          <a:xfrm>
            <a:off x="511810" y="891540"/>
            <a:ext cx="5397500" cy="310070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5810" y="1057275"/>
            <a:ext cx="5994400" cy="474281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5970" y="3992245"/>
            <a:ext cx="4634865" cy="222313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4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操作演示</a:t>
            </a:r>
            <a:endParaRPr lang="zh-CN" altLang="en-US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173730" y="102235"/>
            <a:ext cx="631698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风口</a:t>
            </a:r>
            <a:r>
              <a:rPr lang="zh-CN" altLang="en-US" sz="3600" b="1">
                <a:solidFill>
                  <a:schemeClr val="bg1"/>
                </a:solidFill>
                <a:sym typeface="+mn-ea"/>
              </a:rPr>
              <a:t>分时异动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选股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2" name="图片 1"/>
          <p:cNvPicPr/>
          <p:nvPr/>
        </p:nvPicPr>
        <p:blipFill>
          <a:blip r:embed="rId2"/>
          <a:stretch>
            <a:fillRect/>
          </a:stretch>
        </p:blipFill>
        <p:spPr>
          <a:xfrm>
            <a:off x="4508500" y="852805"/>
            <a:ext cx="7035800" cy="5153025"/>
          </a:xfrm>
          <a:prstGeom prst="rect">
            <a:avLst/>
          </a:prstGeom>
        </p:spPr>
      </p:pic>
      <p:pic>
        <p:nvPicPr>
          <p:cNvPr id="5" name="图片 4"/>
          <p:cNvPicPr/>
          <p:nvPr/>
        </p:nvPicPr>
        <p:blipFill>
          <a:blip r:embed="rId3"/>
          <a:stretch>
            <a:fillRect/>
          </a:stretch>
        </p:blipFill>
        <p:spPr>
          <a:xfrm>
            <a:off x="609601" y="1385888"/>
            <a:ext cx="3733799" cy="423862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062605" y="0"/>
            <a:ext cx="5647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猎手风口回档选股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421640" y="772160"/>
            <a:ext cx="6572885" cy="5314315"/>
          </a:xfrm>
          <a:prstGeom prst="rect">
            <a:avLst/>
          </a:prstGeom>
        </p:spPr>
      </p:pic>
      <p:pic>
        <p:nvPicPr>
          <p:cNvPr id="5" name="图片 4"/>
          <p:cNvPicPr/>
          <p:nvPr/>
        </p:nvPicPr>
        <p:blipFill>
          <a:blip r:embed="rId3"/>
          <a:stretch>
            <a:fillRect/>
          </a:stretch>
        </p:blipFill>
        <p:spPr>
          <a:xfrm>
            <a:off x="7230745" y="1019175"/>
            <a:ext cx="4486910" cy="2317750"/>
          </a:xfrm>
          <a:prstGeom prst="rect">
            <a:avLst/>
          </a:prstGeom>
        </p:spPr>
      </p:pic>
      <p:pic>
        <p:nvPicPr>
          <p:cNvPr id="6" name="图片 5"/>
          <p:cNvPicPr/>
          <p:nvPr/>
        </p:nvPicPr>
        <p:blipFill>
          <a:blip r:embed="rId4"/>
          <a:stretch>
            <a:fillRect/>
          </a:stretch>
        </p:blipFill>
        <p:spPr>
          <a:xfrm>
            <a:off x="7369810" y="3429000"/>
            <a:ext cx="4209415" cy="240030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810000" y="102235"/>
            <a:ext cx="518096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盘中风口倍量选股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5" name="图片 4"/>
          <p:cNvPicPr/>
          <p:nvPr/>
        </p:nvPicPr>
        <p:blipFill>
          <a:blip r:embed="rId2"/>
          <a:stretch>
            <a:fillRect/>
          </a:stretch>
        </p:blipFill>
        <p:spPr>
          <a:xfrm>
            <a:off x="300355" y="890270"/>
            <a:ext cx="6884670" cy="487934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844290" y="13970"/>
            <a:ext cx="479552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日</a:t>
            </a: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k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涨停复制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选股</a:t>
            </a:r>
            <a:endParaRPr kumimoji="0" lang="zh-CN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10" name="图片 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697865" y="1546225"/>
            <a:ext cx="6736080" cy="4493895"/>
          </a:xfrm>
          <a:prstGeom prst="rect">
            <a:avLst/>
          </a:prstGeom>
          <a:ln>
            <a:solidFill>
              <a:schemeClr val="accent4">
                <a:lumMod val="75000"/>
              </a:schemeClr>
            </a:solidFill>
          </a:ln>
        </p:spPr>
      </p:pic>
      <p:sp>
        <p:nvSpPr>
          <p:cNvPr id="3" name="文本框 2"/>
          <p:cNvSpPr txBox="1"/>
          <p:nvPr/>
        </p:nvSpPr>
        <p:spPr>
          <a:xfrm>
            <a:off x="697865" y="986790"/>
            <a:ext cx="10805160" cy="4235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0" algn="l">
              <a:lnSpc>
                <a:spcPct val="120000"/>
              </a:lnSpc>
            </a:pPr>
            <a:r>
              <a:rPr lang="zh-CN">
                <a:latin typeface="微软雅黑" panose="020B0503020204020204" charset="-122"/>
                <a:ea typeface="微软雅黑" panose="020B0503020204020204" charset="-122"/>
                <a:sym typeface="+mn-ea"/>
              </a:rPr>
              <a:t>《涨停复制》是上升回档的升级版，主要针对近期有过涨停板的个股去捕捉</a:t>
            </a:r>
            <a:r>
              <a:rPr lang="zh-CN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再次涨停拉升</a:t>
            </a:r>
            <a:r>
              <a:rPr lang="zh-CN">
                <a:latin typeface="微软雅黑" panose="020B0503020204020204" charset="-122"/>
                <a:ea typeface="微软雅黑" panose="020B0503020204020204" charset="-122"/>
                <a:sym typeface="+mn-ea"/>
              </a:rPr>
              <a:t>的短线爆发机会。</a:t>
            </a:r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" name="文本框 7"/>
          <p:cNvSpPr txBox="1"/>
          <p:nvPr>
            <p:custDataLst>
              <p:tags r:id="rId4"/>
            </p:custDataLst>
          </p:nvPr>
        </p:nvSpPr>
        <p:spPr>
          <a:xfrm>
            <a:off x="5928995" y="2281555"/>
            <a:ext cx="1242060" cy="68008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p>
            <a:pPr indent="0">
              <a:lnSpc>
                <a:spcPct val="180000"/>
              </a:lnSpc>
            </a:pPr>
            <a:r>
              <a:rPr lang="zh-CN" sz="2000" b="1">
                <a:solidFill>
                  <a:srgbClr val="FF0000"/>
                </a:solidFill>
                <a:latin typeface="Calibri" panose="020F0502020204030204" charset="0"/>
                <a:ea typeface="宋体" panose="02010600030101010101" pitchFamily="2" charset="-122"/>
              </a:rPr>
              <a:t>复制涨停</a:t>
            </a:r>
            <a:endParaRPr lang="zh-CN" sz="2000" b="1">
              <a:solidFill>
                <a:srgbClr val="FF0000"/>
              </a:solidFill>
              <a:latin typeface="Calibri" panose="020F0502020204030204" charset="0"/>
              <a:ea typeface="宋体" panose="02010600030101010101" pitchFamily="2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5"/>
            </p:custDataLst>
          </p:nvPr>
        </p:nvSpPr>
        <p:spPr>
          <a:xfrm>
            <a:off x="4429760" y="2077085"/>
            <a:ext cx="1240155" cy="4000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p>
            <a:pPr indent="0">
              <a:lnSpc>
                <a:spcPct val="100000"/>
              </a:lnSpc>
            </a:pPr>
            <a:r>
              <a:rPr lang="zh-CN" sz="2000" b="1">
                <a:solidFill>
                  <a:srgbClr val="FF0000"/>
                </a:solidFill>
                <a:latin typeface="Calibri" panose="020F0502020204030204" charset="0"/>
                <a:ea typeface="宋体" panose="02010600030101010101" pitchFamily="2" charset="-122"/>
              </a:rPr>
              <a:t>回档调整</a:t>
            </a:r>
            <a:endParaRPr lang="zh-CN" sz="2000" b="1">
              <a:solidFill>
                <a:srgbClr val="FF0000"/>
              </a:solidFill>
              <a:latin typeface="Calibri" panose="020F0502020204030204" charset="0"/>
              <a:ea typeface="宋体" panose="02010600030101010101" pitchFamily="2" charset="-122"/>
            </a:endParaRPr>
          </a:p>
        </p:txBody>
      </p:sp>
      <p:sp>
        <p:nvSpPr>
          <p:cNvPr id="9" name="文本框 8"/>
          <p:cNvSpPr txBox="1"/>
          <p:nvPr>
            <p:custDataLst>
              <p:tags r:id="rId6"/>
            </p:custDataLst>
          </p:nvPr>
        </p:nvSpPr>
        <p:spPr>
          <a:xfrm>
            <a:off x="3583305" y="2892425"/>
            <a:ext cx="1402080" cy="3638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p>
            <a:pPr indent="0">
              <a:lnSpc>
                <a:spcPct val="90000"/>
              </a:lnSpc>
            </a:pPr>
            <a:r>
              <a:rPr lang="zh-CN" sz="2000" b="1">
                <a:solidFill>
                  <a:srgbClr val="FF0000"/>
                </a:solidFill>
                <a:latin typeface="Calibri" panose="020F0502020204030204" charset="0"/>
                <a:ea typeface="宋体" panose="02010600030101010101" pitchFamily="2" charset="-122"/>
              </a:rPr>
              <a:t>涨停突破</a:t>
            </a:r>
            <a:endParaRPr lang="zh-CN" sz="2000" b="1">
              <a:solidFill>
                <a:srgbClr val="FF0000"/>
              </a:solidFill>
              <a:latin typeface="Calibri" panose="020F0502020204030204" charset="0"/>
              <a:ea typeface="宋体" panose="02010600030101010101" pitchFamily="2" charset="-122"/>
            </a:endParaRPr>
          </a:p>
        </p:txBody>
      </p:sp>
      <p:sp>
        <p:nvSpPr>
          <p:cNvPr id="11" name="椭圆 10"/>
          <p:cNvSpPr/>
          <p:nvPr/>
        </p:nvSpPr>
        <p:spPr>
          <a:xfrm>
            <a:off x="5551170" y="5641340"/>
            <a:ext cx="436880" cy="398780"/>
          </a:xfrm>
          <a:prstGeom prst="ellipse">
            <a:avLst/>
          </a:prstGeom>
          <a:solidFill>
            <a:schemeClr val="accent6">
              <a:lumMod val="75000"/>
              <a:alpha val="0"/>
            </a:schemeClr>
          </a:solidFill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椭圆 11"/>
          <p:cNvSpPr/>
          <p:nvPr>
            <p:custDataLst>
              <p:tags r:id="rId7"/>
            </p:custDataLst>
          </p:nvPr>
        </p:nvSpPr>
        <p:spPr>
          <a:xfrm>
            <a:off x="5669280" y="3101340"/>
            <a:ext cx="318770" cy="309880"/>
          </a:xfrm>
          <a:prstGeom prst="ellipse">
            <a:avLst/>
          </a:prstGeom>
          <a:solidFill>
            <a:schemeClr val="accent6">
              <a:lumMod val="75000"/>
              <a:alpha val="0"/>
            </a:schemeClr>
          </a:solidFill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文本框 12"/>
          <p:cNvSpPr txBox="1"/>
          <p:nvPr>
            <p:custDataLst>
              <p:tags r:id="rId8"/>
            </p:custDataLst>
          </p:nvPr>
        </p:nvSpPr>
        <p:spPr>
          <a:xfrm>
            <a:off x="688975" y="1546225"/>
            <a:ext cx="2258060" cy="2884805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noAutofit/>
          </a:bodyPr>
          <a:p>
            <a:pPr indent="0">
              <a:lnSpc>
                <a:spcPct val="140000"/>
              </a:lnSpc>
            </a:pPr>
            <a:r>
              <a:rPr lang="zh-CN" sz="1400" b="0"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操作要点</a:t>
            </a:r>
            <a:endParaRPr lang="zh-CN" sz="1400" b="0">
              <a:latin typeface="华文细黑" panose="02010600040101010101" charset="-122"/>
              <a:ea typeface="华文细黑" panose="02010600040101010101" charset="-122"/>
              <a:cs typeface="华文细黑" panose="02010600040101010101" charset="-122"/>
            </a:endParaRPr>
          </a:p>
          <a:p>
            <a:pPr indent="0">
              <a:lnSpc>
                <a:spcPct val="140000"/>
              </a:lnSpc>
            </a:pPr>
            <a:endParaRPr lang="zh-CN" sz="1400" b="0">
              <a:latin typeface="华文细黑" panose="02010600040101010101" charset="-122"/>
              <a:ea typeface="华文细黑" panose="02010600040101010101" charset="-122"/>
              <a:cs typeface="华文细黑" panose="02010600040101010101" charset="-122"/>
            </a:endParaRPr>
          </a:p>
          <a:p>
            <a:pPr indent="0">
              <a:lnSpc>
                <a:spcPct val="140000"/>
              </a:lnSpc>
            </a:pPr>
            <a:r>
              <a:rPr lang="zh-CN" sz="1400" b="0"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1、涨停突破</a:t>
            </a:r>
            <a:r>
              <a:rPr lang="zh-CN" altLang="en-US" sz="1400" b="0"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：</a:t>
            </a:r>
            <a:r>
              <a:rPr lang="zh-CN" sz="1400" b="0"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寻找在技术形态上有突破性的涨停板</a:t>
            </a:r>
            <a:endParaRPr lang="zh-CN" sz="1400" b="0">
              <a:latin typeface="华文细黑" panose="02010600040101010101" charset="-122"/>
              <a:ea typeface="华文细黑" panose="02010600040101010101" charset="-122"/>
              <a:cs typeface="华文细黑" panose="02010600040101010101" charset="-122"/>
            </a:endParaRPr>
          </a:p>
          <a:p>
            <a:pPr indent="0">
              <a:lnSpc>
                <a:spcPct val="140000"/>
              </a:lnSpc>
            </a:pPr>
            <a:endParaRPr lang="zh-CN" sz="1400" b="0">
              <a:latin typeface="华文细黑" panose="02010600040101010101" charset="-122"/>
              <a:ea typeface="华文细黑" panose="02010600040101010101" charset="-122"/>
              <a:cs typeface="华文细黑" panose="02010600040101010101" charset="-122"/>
            </a:endParaRPr>
          </a:p>
          <a:p>
            <a:pPr indent="0">
              <a:lnSpc>
                <a:spcPct val="110000"/>
              </a:lnSpc>
            </a:pPr>
            <a:r>
              <a:rPr lang="zh-CN" sz="1400" b="0"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2、回档确认：对涨停之后的回档过程做量价确认</a:t>
            </a:r>
            <a:endParaRPr lang="zh-CN" sz="1400" b="0">
              <a:latin typeface="华文细黑" panose="02010600040101010101" charset="-122"/>
              <a:ea typeface="华文细黑" panose="02010600040101010101" charset="-122"/>
              <a:cs typeface="华文细黑" panose="02010600040101010101" charset="-122"/>
            </a:endParaRPr>
          </a:p>
          <a:p>
            <a:pPr indent="0">
              <a:lnSpc>
                <a:spcPct val="110000"/>
              </a:lnSpc>
            </a:pPr>
            <a:r>
              <a:rPr lang="zh-CN" sz="1400" b="0"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3、复制涨停：关注回档调整后</a:t>
            </a:r>
            <a:r>
              <a:rPr lang="zh-CN" sz="1400">
                <a:solidFill>
                  <a:schemeClr val="tx1"/>
                </a:solidFill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的再次启动最佳买点</a:t>
            </a:r>
            <a:endParaRPr lang="zh-CN" sz="1400">
              <a:solidFill>
                <a:schemeClr val="tx1"/>
              </a:solidFill>
              <a:latin typeface="华文细黑" panose="02010600040101010101" charset="-122"/>
              <a:ea typeface="华文细黑" panose="02010600040101010101" charset="-122"/>
              <a:cs typeface="华文细黑" panose="02010600040101010101" charset="-122"/>
            </a:endParaRPr>
          </a:p>
        </p:txBody>
      </p:sp>
      <p:sp>
        <p:nvSpPr>
          <p:cNvPr id="2" name="文本框 1"/>
          <p:cNvSpPr txBox="1"/>
          <p:nvPr>
            <p:custDataLst>
              <p:tags r:id="rId9"/>
            </p:custDataLst>
          </p:nvPr>
        </p:nvSpPr>
        <p:spPr>
          <a:xfrm>
            <a:off x="7597775" y="4604385"/>
            <a:ext cx="4025900" cy="142621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6350" cap="flat" cmpd="sng" algn="ctr">
            <a:solidFill>
              <a:schemeClr val="accent4"/>
            </a:solidFill>
            <a:prstDash val="dash"/>
            <a:miter lim="800000"/>
          </a:ln>
        </p:spPr>
        <p:style>
          <a:lnRef idx="0">
            <a:schemeClr val="accent6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wrap="square" rtlCol="0" anchor="t">
            <a:noAutofit/>
          </a:bodyPr>
          <a:p>
            <a:pPr>
              <a:lnSpc>
                <a:spcPct val="120000"/>
              </a:lnSpc>
            </a:pPr>
            <a:r>
              <a:rPr lang="zh-CN" altLang="en-US" sz="1200">
                <a:sym typeface="+mn-ea"/>
              </a:rPr>
              <a:t>第一步：</a:t>
            </a:r>
            <a:r>
              <a:rPr lang="zh-CN" sz="1200">
                <a:sym typeface="+mn-ea"/>
              </a:rPr>
              <a:t>一键选出符合三板斧且近期有涨停基因个股</a:t>
            </a:r>
            <a:endParaRPr lang="zh-CN" sz="1200">
              <a:sym typeface="+mn-ea"/>
            </a:endParaRPr>
          </a:p>
          <a:p>
            <a:pPr>
              <a:lnSpc>
                <a:spcPct val="120000"/>
              </a:lnSpc>
            </a:pPr>
            <a:r>
              <a:rPr lang="zh-CN" altLang="en-US" sz="1200">
                <a:sym typeface="+mn-ea"/>
              </a:rPr>
              <a:t>第二步：选出涨停板具备突破性质的个股</a:t>
            </a:r>
            <a:endParaRPr lang="zh-CN" altLang="en-US" sz="1200">
              <a:sym typeface="+mn-ea"/>
            </a:endParaRPr>
          </a:p>
          <a:p>
            <a:pPr>
              <a:lnSpc>
                <a:spcPct val="120000"/>
              </a:lnSpc>
            </a:pPr>
            <a:r>
              <a:rPr lang="zh-CN" altLang="en-US" sz="1200">
                <a:sym typeface="+mn-ea"/>
              </a:rPr>
              <a:t>第三步：优选涨跌幅±</a:t>
            </a:r>
            <a:r>
              <a:rPr lang="en-US" altLang="zh-CN" sz="1200">
                <a:sym typeface="+mn-ea"/>
              </a:rPr>
              <a:t>4</a:t>
            </a:r>
            <a:r>
              <a:rPr lang="zh-CN" altLang="en-US" sz="1200">
                <a:sym typeface="+mn-ea"/>
              </a:rPr>
              <a:t>，正在回档末段或金叉初期个股</a:t>
            </a:r>
            <a:endParaRPr lang="zh-CN" altLang="en-US" sz="1200">
              <a:sym typeface="+mn-ea"/>
            </a:endParaRPr>
          </a:p>
          <a:p>
            <a:pPr>
              <a:lnSpc>
                <a:spcPct val="120000"/>
              </a:lnSpc>
            </a:pPr>
            <a:r>
              <a:rPr lang="zh-CN" altLang="en-US" sz="1200">
                <a:sym typeface="+mn-ea"/>
              </a:rPr>
              <a:t>（回档的</a:t>
            </a:r>
            <a:r>
              <a:rPr lang="en-US" altLang="zh-CN" sz="1200">
                <a:sym typeface="+mn-ea"/>
              </a:rPr>
              <a:t>2</a:t>
            </a:r>
            <a:r>
              <a:rPr lang="zh-CN" altLang="en-US" sz="1200">
                <a:sym typeface="+mn-ea"/>
              </a:rPr>
              <a:t>个买点：</a:t>
            </a:r>
            <a:r>
              <a:rPr lang="en-US" altLang="zh-CN" sz="1200">
                <a:sym typeface="+mn-ea"/>
              </a:rPr>
              <a:t>60</a:t>
            </a:r>
            <a:r>
              <a:rPr lang="zh-CN" altLang="en-US" sz="1200">
                <a:sym typeface="+mn-ea"/>
              </a:rPr>
              <a:t>分钟首个金叉、日</a:t>
            </a:r>
            <a:r>
              <a:rPr lang="en-US" altLang="zh-CN" sz="1200">
                <a:sym typeface="+mn-ea"/>
              </a:rPr>
              <a:t>k</a:t>
            </a:r>
            <a:r>
              <a:rPr lang="zh-CN" altLang="en-US" sz="1200">
                <a:sym typeface="+mn-ea"/>
              </a:rPr>
              <a:t>的首个金叉）</a:t>
            </a:r>
            <a:endParaRPr lang="zh-CN" altLang="en-US" sz="1200">
              <a:sym typeface="+mn-ea"/>
            </a:endParaRPr>
          </a:p>
          <a:p>
            <a:pPr>
              <a:lnSpc>
                <a:spcPct val="150000"/>
              </a:lnSpc>
            </a:pPr>
            <a:endParaRPr lang="zh-CN" altLang="en-US" sz="1200"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0"/>
          <a:srcRect b="32504"/>
          <a:stretch>
            <a:fillRect/>
          </a:stretch>
        </p:blipFill>
        <p:spPr>
          <a:xfrm>
            <a:off x="7679055" y="1546225"/>
            <a:ext cx="4025900" cy="2922270"/>
          </a:xfrm>
          <a:prstGeom prst="rect">
            <a:avLst/>
          </a:prstGeom>
          <a:ln>
            <a:solidFill>
              <a:schemeClr val="accent2"/>
            </a:solidFill>
          </a:ln>
        </p:spPr>
      </p:pic>
    </p:spTree>
    <p:custDataLst>
      <p:tags r:id="rId11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大盘环境</a:t>
            </a:r>
            <a:endParaRPr lang="zh-CN" alt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57345" y="62230"/>
            <a:ext cx="44856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大盘状态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7005" y="3899535"/>
            <a:ext cx="685800" cy="4572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398145" y="1086485"/>
            <a:ext cx="4363720" cy="4403725"/>
          </a:xfrm>
          <a:prstGeom prst="rect">
            <a:avLst/>
          </a:prstGeom>
        </p:spPr>
        <p:txBody>
          <a:bodyPr wrap="square">
            <a:noAutofit/>
          </a:bodyPr>
          <a:p>
            <a:pPr marL="0" indent="0" algn="just">
              <a:lnSpc>
                <a:spcPts val="2025"/>
              </a:lnSpc>
            </a:pPr>
            <a:endParaRPr lang="zh-CN" altLang="en-US" sz="1600" b="0" i="0">
              <a:solidFill>
                <a:srgbClr val="333333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>
              <a:lnSpc>
                <a:spcPts val="2025"/>
              </a:lnSpc>
            </a:pPr>
            <a:endParaRPr lang="zh-CN" altLang="en-US" sz="1600" b="0" i="0">
              <a:solidFill>
                <a:srgbClr val="333333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>
              <a:lnSpc>
                <a:spcPts val="2025"/>
              </a:lnSpc>
            </a:pPr>
            <a:r>
              <a:rPr lang="zh-CN" altLang="en-US" sz="16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昨日市场全天震荡走升，各大指数基本强势反包，短线赚钱效应回归，机器人、芯片半导体、</a:t>
            </a:r>
            <a:r>
              <a:rPr lang="en-US" altLang="zh-CN" sz="16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Deepseek</a:t>
            </a:r>
            <a:r>
              <a:rPr lang="zh-CN" altLang="en-US" sz="16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、工业母机等硬核科技强者恒强，市场全天维持在</a:t>
            </a:r>
            <a:r>
              <a:rPr lang="en-US" altLang="zh-CN" sz="16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1.7</a:t>
            </a:r>
            <a:r>
              <a:rPr lang="zh-CN" altLang="en-US" sz="16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万亿高成交水平。昨晚盘后舆情面中性，今天</a:t>
            </a:r>
            <a:r>
              <a:rPr lang="en-US" altLang="zh-CN" sz="16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A</a:t>
            </a:r>
            <a:r>
              <a:rPr lang="zh-CN" altLang="en-US" sz="16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股市场整体大概率走自身日</a:t>
            </a:r>
            <a:r>
              <a:rPr lang="en-US" altLang="zh-CN" sz="16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k</a:t>
            </a:r>
            <a:r>
              <a:rPr lang="zh-CN" altLang="en-US" sz="16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金叉反弹节奏。</a:t>
            </a:r>
            <a:endParaRPr lang="zh-CN" altLang="en-US" sz="1600" b="0" i="0">
              <a:solidFill>
                <a:srgbClr val="333333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>
              <a:lnSpc>
                <a:spcPts val="2025"/>
              </a:lnSpc>
            </a:pPr>
            <a:endParaRPr lang="en-US" altLang="zh-CN" sz="1600" b="0" i="0">
              <a:solidFill>
                <a:srgbClr val="333333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>
              <a:lnSpc>
                <a:spcPts val="2025"/>
              </a:lnSpc>
            </a:pPr>
            <a:r>
              <a:rPr lang="zh-CN" altLang="en-US" sz="16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经过昨日的普涨式超跌反弹，今天大盘震荡分化在所难免，但资金赚钱效应爆裂，承接力度极好，继续关注智能驾驶、</a:t>
            </a:r>
            <a:r>
              <a:rPr lang="en-US" altLang="zh-CN" sz="16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AI</a:t>
            </a:r>
            <a:r>
              <a:rPr lang="zh-CN" altLang="en-US" sz="16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应用、芯片半导体等科技强势股的回档和高低切换。</a:t>
            </a:r>
            <a:endParaRPr lang="zh-CN" altLang="en-US" sz="1600" b="0" i="0">
              <a:solidFill>
                <a:srgbClr val="333333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rcRect l="3076" t="2409" r="2347" b="3402"/>
          <a:stretch>
            <a:fillRect/>
          </a:stretch>
        </p:blipFill>
        <p:spPr>
          <a:xfrm>
            <a:off x="5078730" y="1492250"/>
            <a:ext cx="6332220" cy="421640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810000" y="102235"/>
            <a:ext cx="44278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当前市场走势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720975" y="880110"/>
            <a:ext cx="7131685" cy="3619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10000"/>
              </a:lnSpc>
            </a:pPr>
            <a:r>
              <a:rPr lang="zh-CN" altLang="en-US" sz="1600">
                <a:solidFill>
                  <a:schemeClr val="tx2"/>
                </a:solidFill>
                <a:sym typeface="+mn-ea"/>
              </a:rPr>
              <a:t>早盘一小时后，全市场指数的分类表现，以及一小时后，资金和热点的情况</a:t>
            </a:r>
            <a:endParaRPr lang="zh-CN" altLang="en-US" sz="1600">
              <a:solidFill>
                <a:schemeClr val="tx2"/>
              </a:solidFill>
              <a:sym typeface="+mn-ea"/>
            </a:endParaRPr>
          </a:p>
        </p:txBody>
      </p:sp>
      <p:pic>
        <p:nvPicPr>
          <p:cNvPr id="2" name="图片 1"/>
          <p:cNvPicPr/>
          <p:nvPr/>
        </p:nvPicPr>
        <p:blipFill>
          <a:blip r:embed="rId2"/>
          <a:stretch>
            <a:fillRect/>
          </a:stretch>
        </p:blipFill>
        <p:spPr>
          <a:xfrm>
            <a:off x="1068705" y="1374775"/>
            <a:ext cx="5407025" cy="437832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图片 5"/>
          <p:cNvPicPr/>
          <p:nvPr/>
        </p:nvPicPr>
        <p:blipFill>
          <a:blip r:embed="rId3"/>
          <a:stretch>
            <a:fillRect/>
          </a:stretch>
        </p:blipFill>
        <p:spPr>
          <a:xfrm>
            <a:off x="6727190" y="1242060"/>
            <a:ext cx="5083810" cy="447738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719195" y="102235"/>
            <a:ext cx="44278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今日盘中热点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314450" y="1677035"/>
            <a:ext cx="4929505" cy="3644265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t">
            <a:noAutofit/>
          </a:bodyPr>
          <a:p>
            <a:pPr>
              <a:lnSpc>
                <a:spcPct val="130000"/>
              </a:lnSpc>
            </a:pP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资金流入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30000"/>
              </a:lnSpc>
            </a:pPr>
            <a:r>
              <a:rPr 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AI</a:t>
            </a: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眼镜、消费电子、折叠屏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en-US" alt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AI</a:t>
            </a: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医疗、机器人</a:t>
            </a:r>
            <a:endParaRPr lang="en-US" alt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资金流出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电力、</a:t>
            </a:r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保险</a:t>
            </a:r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腾讯云</a:t>
            </a:r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en-US" alt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deepseek</a:t>
            </a: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分化</a:t>
            </a:r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7071360" y="2508250"/>
            <a:ext cx="4304030" cy="2611120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 anchor="t">
            <a:noAutofit/>
          </a:bodyPr>
          <a:p>
            <a:pPr algn="l"/>
            <a:r>
              <a:rPr lang="zh-CN" sz="1600">
                <a:solidFill>
                  <a:schemeClr val="tx1"/>
                </a:solidFill>
                <a:sym typeface="+mn-ea"/>
              </a:rPr>
              <a:t>软件演示</a:t>
            </a:r>
            <a:endParaRPr lang="zh-CN" sz="1600">
              <a:solidFill>
                <a:schemeClr val="tx1"/>
              </a:solidFill>
              <a:sym typeface="+mn-ea"/>
            </a:endParaRPr>
          </a:p>
          <a:p>
            <a:pPr algn="l"/>
            <a:endParaRPr lang="zh-CN" sz="1600" b="1">
              <a:solidFill>
                <a:srgbClr val="FF0000"/>
              </a:solidFill>
              <a:sym typeface="+mn-ea"/>
            </a:endParaRPr>
          </a:p>
          <a:p>
            <a:pPr algn="l"/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①分时异动跟庄擒牛</a:t>
            </a:r>
            <a:r>
              <a:rPr lang="en-US" alt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</a:t>
            </a:r>
            <a:endParaRPr lang="en-US" alt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en-US" alt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</a:t>
            </a:r>
            <a:endParaRPr lang="en-US" alt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②风口爆量回档</a:t>
            </a:r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③主题猎手</a:t>
            </a:r>
            <a:r>
              <a:rPr lang="en-US" alt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T+3</a:t>
            </a: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回档选股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④倍量突破选股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en-US" altLang="zh-CN" sz="1400" b="1">
                <a:solidFill>
                  <a:srgbClr val="FF0000"/>
                </a:solidFill>
                <a:sym typeface="+mn-ea"/>
              </a:rPr>
              <a:t> </a:t>
            </a:r>
            <a:endParaRPr lang="zh-CN" sz="1400" b="1">
              <a:solidFill>
                <a:srgbClr val="FF0000"/>
              </a:solidFill>
              <a:sym typeface="+mn-ea"/>
            </a:endParaRPr>
          </a:p>
          <a:p>
            <a:pPr algn="l"/>
            <a:endParaRPr lang="zh-CN" sz="1400">
              <a:solidFill>
                <a:schemeClr val="tx1"/>
              </a:solidFill>
              <a:sym typeface="+mn-ea"/>
            </a:endParaRPr>
          </a:p>
          <a:p>
            <a:pPr algn="l"/>
            <a:endParaRPr lang="zh-CN" sz="1400">
              <a:solidFill>
                <a:srgbClr val="FF0000"/>
              </a:solidFill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347845" y="890905"/>
            <a:ext cx="6096000" cy="3619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10000"/>
              </a:lnSpc>
            </a:pPr>
            <a:r>
              <a:rPr lang="en-US" altLang="zh-CN" sz="1600">
                <a:solidFill>
                  <a:schemeClr val="tx2"/>
                </a:solidFill>
                <a:sym typeface="+mn-ea"/>
              </a:rPr>
              <a:t>          </a:t>
            </a:r>
            <a:r>
              <a:rPr lang="zh-CN" altLang="en-US" sz="1600">
                <a:solidFill>
                  <a:schemeClr val="tx2"/>
                </a:solidFill>
                <a:sym typeface="+mn-ea"/>
              </a:rPr>
              <a:t>盘中资金流向以及突发热点的点评</a:t>
            </a:r>
            <a:r>
              <a:rPr lang="en-US" altLang="zh-CN" sz="1600">
                <a:solidFill>
                  <a:schemeClr val="tx2"/>
                </a:solidFill>
                <a:sym typeface="+mn-ea"/>
              </a:rPr>
              <a:t> </a:t>
            </a:r>
            <a:endParaRPr lang="zh-CN" altLang="en-US" sz="1600">
              <a:solidFill>
                <a:schemeClr val="tx2"/>
              </a:solidFill>
              <a:sym typeface="+mn-ea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719195" y="102235"/>
            <a:ext cx="44278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今日盘中热点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498600" y="1543050"/>
            <a:ext cx="8204200" cy="294767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>
              <a:lnSpc>
                <a:spcPts val="2025"/>
              </a:lnSpc>
            </a:pPr>
            <a:r>
              <a:rPr lang="zh-CN" altLang="en-US" sz="16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市场监管总局等五部门印发</a:t>
            </a:r>
            <a:r>
              <a:rPr lang="en-US" altLang="zh-CN" sz="16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《</a:t>
            </a:r>
            <a:r>
              <a:rPr lang="zh-CN" altLang="en-US" sz="1600" b="0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优化消费环境三年行动方案</a:t>
            </a:r>
            <a:r>
              <a:rPr lang="zh-CN" altLang="en-US" sz="16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（</a:t>
            </a:r>
            <a:r>
              <a:rPr lang="en-US" altLang="zh-CN" sz="16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2025—2027</a:t>
            </a:r>
            <a:r>
              <a:rPr lang="zh-CN" altLang="en-US" sz="16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年）</a:t>
            </a:r>
            <a:r>
              <a:rPr lang="en-US" altLang="zh-CN" sz="16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》</a:t>
            </a:r>
            <a:r>
              <a:rPr lang="zh-CN" altLang="en-US" sz="16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。其中提出，支持</a:t>
            </a:r>
            <a:r>
              <a:rPr lang="zh-CN" altLang="en-US" sz="1600" b="0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汽车产品、电子产品、家居产品</a:t>
            </a:r>
            <a:r>
              <a:rPr lang="zh-CN" altLang="en-US" sz="16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等消费升级，促进汽车换“能”、家电换“智”、家装厨卫“焕新”</a:t>
            </a:r>
            <a:endParaRPr lang="zh-CN" altLang="en-US" sz="1600" b="0" i="0">
              <a:solidFill>
                <a:srgbClr val="333333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>
              <a:lnSpc>
                <a:spcPts val="2025"/>
              </a:lnSpc>
            </a:pPr>
            <a:endParaRPr lang="zh-CN" altLang="en-US" sz="1600" b="0" i="0">
              <a:solidFill>
                <a:srgbClr val="333333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>
              <a:lnSpc>
                <a:spcPts val="2025"/>
              </a:lnSpc>
            </a:pPr>
            <a:r>
              <a:rPr lang="zh-CN" altLang="en-US" sz="16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结束民营企业座谈会后，小米科技董事长雷军接受了专访。雷军表示，小米创业的</a:t>
            </a:r>
            <a:r>
              <a:rPr lang="en-US" altLang="zh-CN" sz="16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15</a:t>
            </a:r>
            <a:r>
              <a:rPr lang="zh-CN" altLang="en-US" sz="16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年来，一直聚焦在手机、汽车、智能家居、智能制造这些领域。要下决心把最新的，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像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AI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技术怎么能够落地到我们各个终端产品上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>
              <a:lnSpc>
                <a:spcPts val="2025"/>
              </a:lnSpc>
            </a:pPr>
            <a:endParaRPr lang="zh-CN" altLang="en-US" sz="1600" b="0" i="0">
              <a:solidFill>
                <a:srgbClr val="333333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>
              <a:lnSpc>
                <a:spcPts val="2025"/>
              </a:lnSpc>
            </a:pPr>
            <a:r>
              <a:rPr lang="en-US" altLang="zh-CN" sz="16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2</a:t>
            </a:r>
            <a:r>
              <a:rPr lang="zh-CN" altLang="en-US" sz="16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月</a:t>
            </a:r>
            <a:r>
              <a:rPr lang="en-US" altLang="zh-CN" sz="16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19</a:t>
            </a:r>
            <a:r>
              <a:rPr lang="zh-CN" altLang="en-US" sz="16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日，</a:t>
            </a:r>
            <a:r>
              <a:rPr lang="zh-CN" altLang="en-US" sz="1600" b="0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苹果官网发布了一款新的智能手机</a:t>
            </a:r>
            <a:r>
              <a:rPr lang="en-US" altLang="zh-CN" sz="1600" b="0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“iPhone 16e</a:t>
            </a:r>
            <a:r>
              <a:rPr lang="en-US" altLang="zh-CN" sz="16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”</a:t>
            </a:r>
            <a:r>
              <a:rPr lang="zh-CN" altLang="en-US" sz="16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。</a:t>
            </a:r>
            <a:r>
              <a:rPr lang="en-US" altLang="zh-CN" sz="16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iPhone 16e</a:t>
            </a:r>
            <a:r>
              <a:rPr lang="zh-CN" altLang="en-US" sz="16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的起售价为</a:t>
            </a:r>
            <a:r>
              <a:rPr lang="en-US" altLang="zh-CN" sz="16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599</a:t>
            </a:r>
            <a:r>
              <a:rPr lang="zh-CN" altLang="en-US" sz="16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美元，</a:t>
            </a:r>
            <a:r>
              <a:rPr lang="en-US" altLang="zh-CN" sz="16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2</a:t>
            </a:r>
            <a:r>
              <a:rPr lang="zh-CN" altLang="en-US" sz="16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月</a:t>
            </a:r>
            <a:r>
              <a:rPr lang="en-US" altLang="zh-CN" sz="16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21</a:t>
            </a:r>
            <a:r>
              <a:rPr lang="zh-CN" altLang="en-US" sz="16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日接受预购，</a:t>
            </a:r>
            <a:r>
              <a:rPr lang="en-US" altLang="zh-CN" sz="16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2</a:t>
            </a:r>
            <a:r>
              <a:rPr lang="zh-CN" altLang="en-US" sz="16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月</a:t>
            </a:r>
            <a:r>
              <a:rPr lang="en-US" altLang="zh-CN" sz="16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28</a:t>
            </a:r>
            <a:r>
              <a:rPr lang="zh-CN" altLang="en-US" sz="16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日发售。中国官网上的起售价为</a:t>
            </a:r>
            <a:r>
              <a:rPr lang="en-US" altLang="zh-CN" sz="16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4499</a:t>
            </a:r>
            <a:r>
              <a:rPr lang="zh-CN" altLang="en-US" sz="16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元人民币，接受预购和正式发售的日期与美国相同</a:t>
            </a:r>
            <a:endParaRPr lang="zh-CN" altLang="en-US" sz="1600" b="0" i="0">
              <a:solidFill>
                <a:srgbClr val="333333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《好股研选》回顾和选股标准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8815" y="983615"/>
            <a:ext cx="5863590" cy="499935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621665" y="2187575"/>
            <a:ext cx="5314315" cy="12414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1600" b="1">
                <a:solidFill>
                  <a:schemeClr val="tx2"/>
                </a:solidFill>
                <a:sym typeface="+mn-ea"/>
              </a:rPr>
              <a:t>1</a:t>
            </a:r>
            <a:r>
              <a:rPr lang="zh-CN" altLang="en-US" sz="1600" b="1">
                <a:solidFill>
                  <a:schemeClr val="tx2"/>
                </a:solidFill>
                <a:sym typeface="+mn-ea"/>
              </a:rPr>
              <a:t>、中线</a:t>
            </a:r>
            <a:r>
              <a:rPr lang="zh-CN" altLang="en-US" sz="1600" b="1">
                <a:sym typeface="+mn-ea"/>
              </a:rPr>
              <a:t>选股要点</a:t>
            </a:r>
            <a:r>
              <a:rPr lang="en-US" altLang="zh-CN" sz="1600" b="1">
                <a:solidFill>
                  <a:schemeClr val="tx2"/>
                </a:solidFill>
                <a:sym typeface="+mn-ea"/>
              </a:rPr>
              <a:t>-</a:t>
            </a:r>
            <a:r>
              <a:rPr lang="zh-CN" sz="1600" b="1">
                <a:solidFill>
                  <a:schemeClr val="tx2"/>
                </a:solidFill>
                <a:sym typeface="+mn-ea"/>
              </a:rPr>
              <a:t>趋势行情</a:t>
            </a:r>
            <a:endParaRPr lang="zh-CN" altLang="en-US" sz="1400"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zh-CN" altLang="en-US" sz="1400">
                <a:sym typeface="+mn-ea"/>
              </a:rPr>
              <a:t>基本面（行业景气</a:t>
            </a:r>
            <a:r>
              <a:rPr lang="en-US" altLang="zh-CN" sz="1400">
                <a:sym typeface="+mn-ea"/>
              </a:rPr>
              <a:t>+</a:t>
            </a:r>
            <a:r>
              <a:rPr lang="zh-CN" altLang="en-US" sz="1400">
                <a:sym typeface="+mn-ea"/>
              </a:rPr>
              <a:t>赛道冠军</a:t>
            </a:r>
            <a:r>
              <a:rPr lang="en-US" altLang="zh-CN" sz="1400">
                <a:sym typeface="+mn-ea"/>
              </a:rPr>
              <a:t>+</a:t>
            </a:r>
            <a:r>
              <a:rPr lang="zh-CN" altLang="en-US" sz="1400">
                <a:sym typeface="+mn-ea"/>
              </a:rPr>
              <a:t>业绩向好）</a:t>
            </a:r>
            <a:endParaRPr lang="en-US" altLang="zh-CN" sz="1400"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zh-CN" altLang="en-US" sz="1400">
                <a:sym typeface="+mn-ea"/>
              </a:rPr>
              <a:t>技术面（底部突破回档；上升中继控盘回档；上升中继蓄势末端）</a:t>
            </a:r>
            <a:endParaRPr lang="zh-CN" altLang="en-US" sz="1400"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zh-CN" altLang="en-US" sz="1400">
                <a:sym typeface="+mn-ea"/>
              </a:rPr>
              <a:t>资金面（中线新入主力控盘资金、机构重仓）</a:t>
            </a:r>
            <a:endParaRPr lang="zh-CN" altLang="en-US" sz="1400"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06425" y="3997325"/>
            <a:ext cx="5080000" cy="9398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1600" b="1">
                <a:solidFill>
                  <a:schemeClr val="tx2"/>
                </a:solidFill>
                <a:sym typeface="+mn-ea"/>
              </a:rPr>
              <a:t>2</a:t>
            </a:r>
            <a:r>
              <a:rPr lang="zh-CN" altLang="en-US" sz="1600" b="1">
                <a:solidFill>
                  <a:schemeClr val="tx2"/>
                </a:solidFill>
                <a:sym typeface="+mn-ea"/>
              </a:rPr>
              <a:t>、短线</a:t>
            </a:r>
            <a:r>
              <a:rPr lang="zh-CN" altLang="en-US" sz="1600" b="1">
                <a:sym typeface="+mn-ea"/>
              </a:rPr>
              <a:t>选股要点</a:t>
            </a:r>
            <a:r>
              <a:rPr lang="en-US" altLang="zh-CN" sz="1600" b="1">
                <a:solidFill>
                  <a:schemeClr val="tx2"/>
                </a:solidFill>
                <a:sym typeface="+mn-ea"/>
              </a:rPr>
              <a:t>-</a:t>
            </a:r>
            <a:r>
              <a:rPr lang="zh-CN" altLang="en-US" sz="1600" b="1">
                <a:solidFill>
                  <a:schemeClr val="tx2"/>
                </a:solidFill>
                <a:sym typeface="+mn-ea"/>
              </a:rPr>
              <a:t>风口博弈</a:t>
            </a:r>
            <a:endParaRPr lang="zh-CN" altLang="en-US" sz="1400"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zh-CN" altLang="en-US" sz="1400">
                <a:sym typeface="+mn-ea"/>
              </a:rPr>
              <a:t>爆量回档</a:t>
            </a:r>
            <a:r>
              <a:rPr lang="en-US" altLang="zh-CN" sz="1400">
                <a:sym typeface="+mn-ea"/>
              </a:rPr>
              <a:t>+</a:t>
            </a:r>
            <a:r>
              <a:rPr lang="zh-CN" altLang="en-US" sz="1400">
                <a:sym typeface="+mn-ea"/>
              </a:rPr>
              <a:t>低位高换手</a:t>
            </a:r>
            <a:r>
              <a:rPr lang="en-US" altLang="zh-CN" sz="1400">
                <a:sym typeface="+mn-ea"/>
              </a:rPr>
              <a:t>+</a:t>
            </a:r>
            <a:r>
              <a:rPr lang="zh-CN" altLang="en-US" sz="1400">
                <a:sym typeface="+mn-ea"/>
              </a:rPr>
              <a:t>风口题材</a:t>
            </a:r>
            <a:r>
              <a:rPr lang="zh-CN" altLang="en-US" sz="1400">
                <a:solidFill>
                  <a:schemeClr val="tx2"/>
                </a:solidFill>
                <a:sym typeface="+mn-ea"/>
              </a:rPr>
              <a:t>首次回档</a:t>
            </a:r>
            <a:endParaRPr lang="zh-CN" altLang="en-US" sz="1400">
              <a:sym typeface="+mn-ea"/>
            </a:endParaRPr>
          </a:p>
          <a:p>
            <a:pPr>
              <a:lnSpc>
                <a:spcPct val="140000"/>
              </a:lnSpc>
            </a:pPr>
            <a:endParaRPr lang="zh-CN" altLang="en-US" sz="1400">
              <a:sym typeface="+mn-ea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震仓倍量突破战法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58140" y="1113155"/>
            <a:ext cx="11189335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600" b="1"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  <a:sym typeface="+mn-ea"/>
              </a:rPr>
              <a:t>震仓倍量突破战法：在低位主力经过连续2次以上的建仓、震仓、洗盘后，尝试买在</a:t>
            </a:r>
            <a:r>
              <a:rPr lang="en-US" altLang="zh-CN" sz="1600" b="1"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  <a:sym typeface="+mn-ea"/>
              </a:rPr>
              <a:t>“</a:t>
            </a:r>
            <a:r>
              <a:rPr lang="zh-CN" altLang="en-US" sz="1600" b="1"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  <a:sym typeface="+mn-ea"/>
              </a:rPr>
              <a:t>放量过头</a:t>
            </a:r>
            <a:r>
              <a:rPr lang="en-US" altLang="zh-CN" sz="1600" b="1"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  <a:sym typeface="+mn-ea"/>
              </a:rPr>
              <a:t>”</a:t>
            </a:r>
            <a:r>
              <a:rPr lang="zh-CN" altLang="en-US" sz="1600" b="1"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  <a:sym typeface="+mn-ea"/>
              </a:rPr>
              <a:t>之后的回档起爆附近。</a:t>
            </a:r>
            <a:endParaRPr lang="zh-CN" altLang="en-US" sz="1600" b="1">
              <a:latin typeface="华文细黑" panose="02010600040101010101" charset="-122"/>
              <a:ea typeface="华文细黑" panose="02010600040101010101" charset="-122"/>
              <a:cs typeface="华文细黑" panose="02010600040101010101" charset="-122"/>
              <a:sym typeface="+mn-ea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rcRect l="2978" t="11234" r="4627"/>
          <a:stretch>
            <a:fillRect/>
          </a:stretch>
        </p:blipFill>
        <p:spPr>
          <a:xfrm>
            <a:off x="5843905" y="2072005"/>
            <a:ext cx="6005195" cy="335661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358140" y="2065020"/>
            <a:ext cx="5276850" cy="3363595"/>
          </a:xfrm>
          <a:prstGeom prst="rect">
            <a:avLst/>
          </a:prstGeom>
          <a:ln w="12700" cap="flat" cmpd="sng" algn="ctr">
            <a:solidFill>
              <a:schemeClr val="accent6"/>
            </a:solidFill>
            <a:prstDash val="dash"/>
            <a:miter lim="800000"/>
          </a:ln>
        </p:spPr>
        <p:style>
          <a:lnRef idx="0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wrap="square" rtlCol="0" anchor="t">
            <a:spAutoFit/>
          </a:bodyPr>
          <a:p>
            <a:pPr marL="0" indent="0" algn="just" defTabSz="266700">
              <a:lnSpc>
                <a:spcPct val="19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 b="1">
                <a:latin typeface="Calibri" panose="020F0502020204030204"/>
                <a:ea typeface="宋体" panose="02010600030101010101" pitchFamily="2" charset="-122"/>
                <a:sym typeface="+mn-ea"/>
              </a:rPr>
              <a:t>战法要点：</a:t>
            </a:r>
            <a:endParaRPr lang="en-US" altLang="zh-CN" sz="1600" b="1">
              <a:latin typeface="Calibri" panose="020F0502020204030204"/>
              <a:ea typeface="宋体" panose="02010600030101010101" pitchFamily="2" charset="-122"/>
              <a:sym typeface="+mn-ea"/>
            </a:endParaRPr>
          </a:p>
          <a:p>
            <a:pPr marL="0" indent="0" algn="just" defTabSz="266700">
              <a:lnSpc>
                <a:spcPct val="19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①低位横盘+出现连续放量（至少3天温和放量上涨）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0" algn="just" defTabSz="266700">
              <a:lnSpc>
                <a:spcPct val="19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②短期拉升+上影线震仓，随后缩量整理（第一次洗盘）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0" algn="just" defTabSz="266700">
              <a:lnSpc>
                <a:spcPct val="19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③倍量突破+收盘价站上前高（主力再度突破拉升拿筹码）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0" algn="just" defTabSz="266700">
              <a:lnSpc>
                <a:spcPct val="19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④突破次日收缩量阳线（主力做多但还不想拉升）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0" algn="just" defTabSz="266700">
              <a:lnSpc>
                <a:spcPct val="19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⑤缩量回档支撑区，甚至假跌破挖坑（主力第二次洗盘）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0" algn="just" defTabSz="266700">
              <a:lnSpc>
                <a:spcPct val="19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⑥支撑区+放量反包，买点出现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1932305" y="81280"/>
            <a:ext cx="84696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《好股研选》春节活动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0190" y="815340"/>
            <a:ext cx="9293225" cy="522795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BEAUTIFY_FLAG" val="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BEAUTIFY_FLAG" val=""/>
</p:tagLst>
</file>

<file path=ppt/tags/tag106.xml><?xml version="1.0" encoding="utf-8"?>
<p:tagLst xmlns:p="http://schemas.openxmlformats.org/presentationml/2006/main">
  <p:tag name="KSO_WM_BEAUTIFY_FLAG" val="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3.xml><?xml version="1.0" encoding="utf-8"?>
<p:tagLst xmlns:p="http://schemas.openxmlformats.org/presentationml/2006/main">
  <p:tag name="KSO_WM_BEAUTIFY_FLAG" val=""/>
</p:tagLst>
</file>

<file path=ppt/tags/tag11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5.xml><?xml version="1.0" encoding="utf-8"?>
<p:tagLst xmlns:p="http://schemas.openxmlformats.org/presentationml/2006/main">
  <p:tag name="KSO_WM_BEAUTIFY_FLAG" val=""/>
</p:tagLst>
</file>

<file path=ppt/tags/tag11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7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9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1.xml><?xml version="1.0" encoding="utf-8"?>
<p:tagLst xmlns:p="http://schemas.openxmlformats.org/presentationml/2006/main">
  <p:tag name="KSO_WM_BEAUTIFY_FLAG" val=""/>
</p:tagLst>
</file>

<file path=ppt/tags/tag12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3.xml><?xml version="1.0" encoding="utf-8"?>
<p:tagLst xmlns:p="http://schemas.openxmlformats.org/presentationml/2006/main">
  <p:tag name="KSO_WM_BEAUTIFY_FLAG" val=""/>
</p:tagLst>
</file>

<file path=ppt/tags/tag12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5.xml><?xml version="1.0" encoding="utf-8"?>
<p:tagLst xmlns:p="http://schemas.openxmlformats.org/presentationml/2006/main">
  <p:tag name="KSO_WM_BEAUTIFY_FLAG" val=""/>
</p:tagLst>
</file>

<file path=ppt/tags/tag12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7.xml><?xml version="1.0" encoding="utf-8"?>
<p:tagLst xmlns:p="http://schemas.openxmlformats.org/presentationml/2006/main">
  <p:tag name="KSO_WM_BEAUTIFY_FLAG" val=""/>
</p:tagLst>
</file>

<file path=ppt/tags/tag12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9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1.xml><?xml version="1.0" encoding="utf-8"?>
<p:tagLst xmlns:p="http://schemas.openxmlformats.org/presentationml/2006/main">
  <p:tag name="KSO_WM_BEAUTIFY_FLAG" val=""/>
</p:tagLst>
</file>

<file path=ppt/tags/tag13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3.xml><?xml version="1.0" encoding="utf-8"?>
<p:tagLst xmlns:p="http://schemas.openxmlformats.org/presentationml/2006/main">
  <p:tag name="KSO_WM_BEAUTIFY_FLAG" val=""/>
</p:tagLst>
</file>

<file path=ppt/tags/tag13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5.xml><?xml version="1.0" encoding="utf-8"?>
<p:tagLst xmlns:p="http://schemas.openxmlformats.org/presentationml/2006/main">
  <p:tag name="KSO_WM_BEAUTIFY_FLAG" val=""/>
</p:tagLst>
</file>

<file path=ppt/tags/tag13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7.xml><?xml version="1.0" encoding="utf-8"?>
<p:tagLst xmlns:p="http://schemas.openxmlformats.org/presentationml/2006/main">
  <p:tag name="KSO_WM_BEAUTIFY_FLAG" val=""/>
</p:tagLst>
</file>

<file path=ppt/tags/tag138.xml><?xml version="1.0" encoding="utf-8"?>
<p:tagLst xmlns:p="http://schemas.openxmlformats.org/presentationml/2006/main">
  <p:tag name="KSO_WM_BEAUTIFY_FLAG" val=""/>
</p:tagLst>
</file>

<file path=ppt/tags/tag139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BEAUTIFY_FLAG" val=""/>
</p:tagLst>
</file>

<file path=ppt/tags/tag141.xml><?xml version="1.0" encoding="utf-8"?>
<p:tagLst xmlns:p="http://schemas.openxmlformats.org/presentationml/2006/main">
  <p:tag name="KSO_WM_BEAUTIFY_FLAG" val=""/>
</p:tagLst>
</file>

<file path=ppt/tags/tag142.xml><?xml version="1.0" encoding="utf-8"?>
<p:tagLst xmlns:p="http://schemas.openxmlformats.org/presentationml/2006/main">
  <p:tag name="KSO_WM_BEAUTIFY_FLAG" val=""/>
</p:tagLst>
</file>

<file path=ppt/tags/tag143.xml><?xml version="1.0" encoding="utf-8"?>
<p:tagLst xmlns:p="http://schemas.openxmlformats.org/presentationml/2006/main">
  <p:tag name="KSO_WM_BEAUTIFY_FLAG" val=""/>
</p:tagLst>
</file>

<file path=ppt/tags/tag144.xml><?xml version="1.0" encoding="utf-8"?>
<p:tagLst xmlns:p="http://schemas.openxmlformats.org/presentationml/2006/main">
  <p:tag name="KSO_WM_BEAUTIFY_FLAG" val=""/>
</p:tagLst>
</file>

<file path=ppt/tags/tag14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RESOURCE_RECORD_KEY" val="{&quot;65&quot;:[20205081],&quot;70&quot;:[3320069]}"/>
  <p:tag name="KSO_WM_SLIDE_ITEM_CNT" val="4"/>
</p:tagLst>
</file>

<file path=ppt/tags/tag146.xml><?xml version="1.0" encoding="utf-8"?>
<p:tagLst xmlns:p="http://schemas.openxmlformats.org/presentationml/2006/main">
  <p:tag name="KSO_WM_BEAUTIFY_FLAG" val=""/>
</p:tagLst>
</file>

<file path=ppt/tags/tag14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8.xml><?xml version="1.0" encoding="utf-8"?>
<p:tagLst xmlns:p="http://schemas.openxmlformats.org/presentationml/2006/main">
  <p:tag name="KSO_WPP_MARK_KEY" val="34a5c737-2527-451b-a6cc-313a70f4ce21"/>
  <p:tag name="COMMONDATA" val="eyJoZGlkIjoiMjUxNmU2Yzc2MjNiNjJjZGFlY2Q1MzYxMGIzYTQ4YWEifQ=="/>
  <p:tag name="resource_record_key" val="{&quot;29&quot;:[20405972,20405933,20405934,20405922,20405918,20405950,20426316,20405937,50000159,50052696],&quot;65&quot;:[20205081],&quot;70&quot;:[3312359,3314058,3312209,3320069,3314060]}"/>
  <p:tag name="commondata" val="eyJoZGlkIjoiMTE5OTlmMmY3Mzc0MTBlODE0YTNlMWY0MTJhZTZiYTYifQ==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PLACING_PICTURE_USER_VIEWPORT" val="{&quot;height&quot;:606,&quot;width&quot;:2795}"/>
</p:tagLst>
</file>

<file path=ppt/tags/tag9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1616</Words>
  <Application>WPS 演示</Application>
  <PresentationFormat>宽屏</PresentationFormat>
  <Paragraphs>133</Paragraphs>
  <Slides>19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19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19</vt:i4>
      </vt:variant>
    </vt:vector>
  </HeadingPairs>
  <TitlesOfParts>
    <vt:vector size="40" baseType="lpstr">
      <vt:lpstr>Arial</vt:lpstr>
      <vt:lpstr>宋体</vt:lpstr>
      <vt:lpstr>Wingdings</vt:lpstr>
      <vt:lpstr>Wingdings</vt:lpstr>
      <vt:lpstr>Roboto</vt:lpstr>
      <vt:lpstr>汉仪旗黑-55简</vt:lpstr>
      <vt:lpstr>Calibri</vt:lpstr>
      <vt:lpstr>Arial</vt:lpstr>
      <vt:lpstr>微软雅黑</vt:lpstr>
      <vt:lpstr>Source Sans Pro Black</vt:lpstr>
      <vt:lpstr>Yu Gothic UI Semibold</vt:lpstr>
      <vt:lpstr>思源黑体 CN Medium</vt:lpstr>
      <vt:lpstr>思源黑体 Normal</vt:lpstr>
      <vt:lpstr>黑体</vt:lpstr>
      <vt:lpstr>阿里巴巴普惠体 Light</vt:lpstr>
      <vt:lpstr>华文细黑</vt:lpstr>
      <vt:lpstr>Calibri</vt:lpstr>
      <vt:lpstr>Arial Unicode MS</vt:lpstr>
      <vt:lpstr>Times New Roman</vt:lpstr>
      <vt:lpstr>Office 主题​​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十二猪肠</cp:lastModifiedBy>
  <cp:revision>1957</cp:revision>
  <dcterms:created xsi:type="dcterms:W3CDTF">2019-06-19T02:08:00Z</dcterms:created>
  <dcterms:modified xsi:type="dcterms:W3CDTF">2025-02-20T02:30:51Z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2052-12.1.0.19770</vt:lpwstr>
  </property>
  <property fmtid="{D5CDD505-2E9C-101B-9397-08002B2CF9AE}" pid="3" name="ICV">
    <vt:lpwstr>67F8E99CA25843CDBAFD0150A9FB820A</vt:lpwstr>
  </property>
</Properties>
</file>