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447" r:id="rId10"/>
    <p:sldId id="2236" r:id="rId11"/>
    <p:sldId id="2461" r:id="rId12"/>
    <p:sldId id="2346" r:id="rId13"/>
    <p:sldId id="2153" r:id="rId14"/>
    <p:sldId id="2277" r:id="rId15"/>
    <p:sldId id="2187" r:id="rId16"/>
    <p:sldId id="2253" r:id="rId17"/>
    <p:sldId id="509" r:id="rId18"/>
    <p:sldId id="1909" r:id="rId19"/>
    <p:sldId id="2164" r:id="rId20"/>
    <p:sldId id="1481" r:id="rId21"/>
    <p:sldId id="372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49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49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146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5.png"/><Relationship Id="rId1" Type="http://schemas.openxmlformats.org/officeDocument/2006/relationships/tags" Target="../tags/tag1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0.xml"/><Relationship Id="rId5" Type="http://schemas.openxmlformats.org/officeDocument/2006/relationships/hyperlink" Target="https://toujiao.n8n8.cn/introduce/136" TargetMode="Externa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9.png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tags" Target="../tags/tag141.xml"/><Relationship Id="rId7" Type="http://schemas.openxmlformats.org/officeDocument/2006/relationships/tags" Target="../tags/tag140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image" Target="../media/image32.png"/><Relationship Id="rId2" Type="http://schemas.openxmlformats.org/officeDocument/2006/relationships/tags" Target="../tags/tag136.xml"/><Relationship Id="rId13" Type="http://schemas.openxmlformats.org/officeDocument/2006/relationships/notesSlide" Target="../notesSlides/notesSlide1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3.xml"/><Relationship Id="rId10" Type="http://schemas.openxmlformats.org/officeDocument/2006/relationships/image" Target="../media/image33.png"/><Relationship Id="rId1" Type="http://schemas.openxmlformats.org/officeDocument/2006/relationships/tags" Target="../tags/tag135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34.png"/><Relationship Id="rId1" Type="http://schemas.openxmlformats.org/officeDocument/2006/relationships/tags" Target="../tags/tag1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4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5.png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9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1.png"/><Relationship Id="rId1" Type="http://schemas.openxmlformats.org/officeDocument/2006/relationships/tags" Target="../tags/tag1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2025 .02.21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震荡分化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《好股研选》春节活动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90" y="815340"/>
            <a:ext cx="9293225" cy="52279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75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《选股体系》陪跑营正式招募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2"/>
          <a:stretch>
            <a:fillRect/>
          </a:stretch>
        </p:blipFill>
        <p:spPr>
          <a:xfrm>
            <a:off x="511810" y="891540"/>
            <a:ext cx="5397500" cy="31007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810" y="1057275"/>
            <a:ext cx="5994400" cy="4742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70" y="3992245"/>
            <a:ext cx="4634865" cy="2223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63690" y="5633085"/>
            <a:ext cx="4127500" cy="5822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>
              <a:lnSpc>
                <a:spcPts val="1915"/>
              </a:lnSpc>
            </a:pP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选股体系陪跑营</a:t>
            </a:r>
            <a:r>
              <a:rPr lang="en-US" altLang="zh-CN" sz="1600" b="0" i="0">
                <a:solidFill>
                  <a:srgbClr val="1D1D1D"/>
                </a:solidFill>
                <a:latin typeface="微软雅黑" panose="020B0503020204020204" charset="-122"/>
                <a:ea typeface="微软雅黑" panose="020B0503020204020204" charset="-122"/>
              </a:rPr>
              <a:t>》 </a:t>
            </a:r>
            <a:r>
              <a:rPr lang="en-US" altLang="zh-CN" sz="1600" b="0" i="0">
                <a:solidFill>
                  <a:srgbClr val="3975F9"/>
                </a:solidFill>
                <a:latin typeface="微软雅黑" panose="020B0503020204020204" charset="-122"/>
                <a:ea typeface="微软雅黑" panose="020B0503020204020204" charset="-122"/>
                <a:hlinkClick r:id="rId5"/>
              </a:rPr>
              <a:t>https://toujiao.n8n8.cn/introduce/136</a:t>
            </a:r>
            <a:endParaRPr lang="en-US" altLang="zh-CN" sz="1600" b="0" i="0">
              <a:solidFill>
                <a:srgbClr val="3975F9"/>
              </a:solidFill>
              <a:latin typeface="微软雅黑" panose="020B0503020204020204" charset="-122"/>
              <a:ea typeface="微软雅黑" panose="020B0503020204020204" charset="-122"/>
              <a:hlinkClick r:id="rId5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操作演示</a:t>
            </a:r>
            <a:endParaRPr lang="zh-CN" alt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173730" y="102235"/>
            <a:ext cx="6316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lang="zh-CN" altLang="en-US" sz="3600" b="1">
                <a:solidFill>
                  <a:schemeClr val="bg1"/>
                </a:solidFill>
                <a:sym typeface="+mn-ea"/>
              </a:rPr>
              <a:t>分时异动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590" y="946785"/>
            <a:ext cx="6525260" cy="49650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421640" y="1152525"/>
            <a:ext cx="5554345" cy="455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185" y="1152525"/>
            <a:ext cx="5632450" cy="44938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44290" y="13970"/>
            <a:ext cx="47955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日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k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涨停复制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7865" y="1546225"/>
            <a:ext cx="6736080" cy="449389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697865" y="986790"/>
            <a:ext cx="1080516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lnSpc>
                <a:spcPct val="120000"/>
              </a:lnSpc>
            </a:pP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《涨停复制》是上升回档的升级版，主要针对近期有过涨停板的个股去捕捉</a:t>
            </a:r>
            <a:r>
              <a:rPr lang="zh-CN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再次涨停拉升</a:t>
            </a:r>
            <a:r>
              <a:rPr lang="zh-CN"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的短线爆发机会。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928995" y="2281555"/>
            <a:ext cx="1242060" cy="680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8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复制涨停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429760" y="2077085"/>
            <a:ext cx="1240155" cy="4000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10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回档调整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6"/>
            </p:custDataLst>
          </p:nvPr>
        </p:nvSpPr>
        <p:spPr>
          <a:xfrm>
            <a:off x="3583305" y="2892425"/>
            <a:ext cx="1402080" cy="363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0">
              <a:lnSpc>
                <a:spcPct val="90000"/>
              </a:lnSpc>
            </a:pPr>
            <a:r>
              <a:rPr lang="zh-CN" sz="20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涨停突破</a:t>
            </a:r>
            <a:endParaRPr lang="zh-CN" sz="2000" b="1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5551170" y="5641340"/>
            <a:ext cx="436880" cy="3987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>
            <p:custDataLst>
              <p:tags r:id="rId7"/>
            </p:custDataLst>
          </p:nvPr>
        </p:nvSpPr>
        <p:spPr>
          <a:xfrm>
            <a:off x="5669280" y="3101340"/>
            <a:ext cx="318770" cy="309880"/>
          </a:xfrm>
          <a:prstGeom prst="ellipse">
            <a:avLst/>
          </a:prstGeom>
          <a:solidFill>
            <a:schemeClr val="accent6">
              <a:lumMod val="75000"/>
              <a:alpha val="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688975" y="1546225"/>
            <a:ext cx="2258060" cy="288480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noAutofit/>
          </a:bodyPr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操作要点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1、涨停突破</a:t>
            </a:r>
            <a:r>
              <a:rPr lang="zh-CN" altLang="en-US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：</a:t>
            </a: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寻找在技术形态上有突破性的涨停板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40000"/>
              </a:lnSpc>
            </a:pP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2、回档确认：对涨停之后的回档过程做量价确认</a:t>
            </a:r>
            <a:endParaRPr lang="zh-CN" sz="1400" b="0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  <a:p>
            <a:pPr indent="0">
              <a:lnSpc>
                <a:spcPct val="110000"/>
              </a:lnSpc>
            </a:pPr>
            <a:r>
              <a:rPr lang="zh-CN" sz="1400" b="0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3、复制涨停：关注回档调整后</a:t>
            </a:r>
            <a:r>
              <a:rPr lang="zh-CN" sz="1400">
                <a:solidFill>
                  <a:schemeClr val="tx1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</a:rPr>
              <a:t>的再次启动最佳买点</a:t>
            </a:r>
            <a:endParaRPr lang="zh-CN" sz="1400">
              <a:solidFill>
                <a:schemeClr val="tx1"/>
              </a:solidFill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9"/>
            </p:custDataLst>
          </p:nvPr>
        </p:nvSpPr>
        <p:spPr>
          <a:xfrm>
            <a:off x="7597775" y="4604385"/>
            <a:ext cx="4025900" cy="14262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4"/>
            </a:solidFill>
            <a:prstDash val="dash"/>
            <a:miter lim="800000"/>
          </a:ln>
        </p:spPr>
        <p:style>
          <a:lnRef idx="0">
            <a:schemeClr val="accent6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noAutofit/>
          </a:bodyPr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第一步：</a:t>
            </a:r>
            <a:r>
              <a:rPr lang="zh-CN" sz="1200">
                <a:sym typeface="+mn-ea"/>
              </a:rPr>
              <a:t>一键选出符合三板斧且近期有涨停基因个股</a:t>
            </a:r>
            <a:endParaRPr lang="zh-CN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第二步：选出涨停板具备突破性质的个股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第三步：优选涨跌幅±</a:t>
            </a:r>
            <a:r>
              <a:rPr lang="en-US" altLang="zh-CN" sz="1200">
                <a:sym typeface="+mn-ea"/>
              </a:rPr>
              <a:t>4</a:t>
            </a:r>
            <a:r>
              <a:rPr lang="zh-CN" altLang="en-US" sz="1200">
                <a:sym typeface="+mn-ea"/>
              </a:rPr>
              <a:t>，正在回档末段或金叉初期个股</a:t>
            </a:r>
            <a:endParaRPr lang="zh-CN" altLang="en-US" sz="1200"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200">
                <a:sym typeface="+mn-ea"/>
              </a:rPr>
              <a:t>（回档的</a:t>
            </a:r>
            <a:r>
              <a:rPr lang="en-US" altLang="zh-CN" sz="1200">
                <a:sym typeface="+mn-ea"/>
              </a:rPr>
              <a:t>2</a:t>
            </a:r>
            <a:r>
              <a:rPr lang="zh-CN" altLang="en-US" sz="1200">
                <a:sym typeface="+mn-ea"/>
              </a:rPr>
              <a:t>个买点：</a:t>
            </a:r>
            <a:r>
              <a:rPr lang="en-US" altLang="zh-CN" sz="1200">
                <a:sym typeface="+mn-ea"/>
              </a:rPr>
              <a:t>60</a:t>
            </a:r>
            <a:r>
              <a:rPr lang="zh-CN" altLang="en-US" sz="1200">
                <a:sym typeface="+mn-ea"/>
              </a:rPr>
              <a:t>分钟首个金叉、日</a:t>
            </a:r>
            <a:r>
              <a:rPr lang="en-US" altLang="zh-CN" sz="1200">
                <a:sym typeface="+mn-ea"/>
              </a:rPr>
              <a:t>k</a:t>
            </a:r>
            <a:r>
              <a:rPr lang="zh-CN" altLang="en-US" sz="1200">
                <a:sym typeface="+mn-ea"/>
              </a:rPr>
              <a:t>的首个金叉）</a:t>
            </a:r>
            <a:endParaRPr lang="zh-CN" altLang="en-US" sz="1200"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1200"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b="32504"/>
          <a:stretch>
            <a:fillRect/>
          </a:stretch>
        </p:blipFill>
        <p:spPr>
          <a:xfrm>
            <a:off x="7679055" y="1546225"/>
            <a:ext cx="4025900" cy="2922270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custDataLst>
      <p:tags r:id="rId1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8145" y="1086485"/>
            <a:ext cx="4363720" cy="44037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昨日市场在机器人、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眼镜、消费电子等端侧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强势带动下，百股涨停，短线赚钱效应较好，全天成交金额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1.7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万亿，保持高位水平，市场承接能力较强。不过市场整体依然处理轮动反弹上攻态势，实操上注意轮动节奏，端侧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批量爆发后，软件信息、云计算、信创等也会逐步走到调整末端。昨晚阿里巴巴发布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2025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财年第三季度年报，第三季度营收同比增长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8%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（预期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6.6%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），云收入同比增长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13%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（预期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9.7%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），资本支出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314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亿（预期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155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亿），超出市场预期，阿里还表示，未来三年云和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投入超过过去十年总和，美股的阿里巴巴股价涨逾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8%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，利好阿里产业链、云计算等方向。另外，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医疗炒高后，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教育也或者轮动跟上。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endParaRPr lang="en-US" altLang="zh-CN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>
              <a:lnSpc>
                <a:spcPts val="2025"/>
              </a:lnSpc>
            </a:pP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整体实操上，依然可以保持进攻态势，关注大科技方向的轮动和低吸，今天继续关注消费电子、芯片半导体、机器人、云计算、</a:t>
            </a:r>
            <a:r>
              <a:rPr lang="en-US" altLang="zh-CN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lang="zh-CN" altLang="en-US" sz="14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教育、数字消费等方向。</a:t>
            </a:r>
            <a:endParaRPr lang="zh-CN" altLang="en-US" sz="14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60" y="1442720"/>
            <a:ext cx="6527165" cy="38347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81150"/>
            <a:ext cx="6197600" cy="413829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4990" y="1374775"/>
            <a:ext cx="4418330" cy="41624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3173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阿里产业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数据中心（数据、液冷、电源）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云计算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信创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消费电子（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 PC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芯片半导体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医疗、机器人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传统大消费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71360" y="250825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5" y="1294130"/>
            <a:ext cx="8833485" cy="42697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知识教学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370" y="1495425"/>
            <a:ext cx="4010025" cy="28003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120" y="4684395"/>
            <a:ext cx="3895725" cy="5619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720" y="1203325"/>
            <a:ext cx="3114675" cy="914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4370" y="2386330"/>
            <a:ext cx="3400425" cy="10191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7720" y="4074795"/>
            <a:ext cx="3829050" cy="117157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RESOURCE_RECORD_KEY" val="{&quot;65&quot;:[20205081],&quot;70&quot;:[3320069]}"/>
  <p:tag name="KSO_WM_SLIDE_ITEM_CNT" val="4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1498</Words>
  <Application>WPS 演示</Application>
  <PresentationFormat>宽屏</PresentationFormat>
  <Paragraphs>127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思源黑体 CN Medium</vt:lpstr>
      <vt:lpstr>黑体</vt:lpstr>
      <vt:lpstr>思源黑体 Normal</vt:lpstr>
      <vt:lpstr>阿里巴巴普惠体 Light</vt:lpstr>
      <vt:lpstr>华文细黑</vt:lpstr>
      <vt:lpstr>Calibri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1962</cp:revision>
  <dcterms:created xsi:type="dcterms:W3CDTF">2019-06-19T02:08:00Z</dcterms:created>
  <dcterms:modified xsi:type="dcterms:W3CDTF">2025-02-21T02:23:21Z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67F8E99CA25843CDBAFD0150A9FB820A</vt:lpwstr>
  </property>
</Properties>
</file>