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5"/>
  </p:notesMasterIdLst>
  <p:sldIdLst>
    <p:sldId id="370" r:id="rId4"/>
    <p:sldId id="505" r:id="rId6"/>
    <p:sldId id="2383" r:id="rId7"/>
    <p:sldId id="2343" r:id="rId8"/>
    <p:sldId id="2368" r:id="rId9"/>
    <p:sldId id="2236" r:id="rId10"/>
    <p:sldId id="2468" r:id="rId11"/>
    <p:sldId id="2164" r:id="rId12"/>
    <p:sldId id="2346" r:id="rId13"/>
    <p:sldId id="2153" r:id="rId14"/>
    <p:sldId id="2465" r:id="rId15"/>
    <p:sldId id="2467" r:id="rId16"/>
    <p:sldId id="2277" r:id="rId17"/>
    <p:sldId id="372" r:id="rId18"/>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0" userDrawn="1">
          <p15:clr>
            <a:srgbClr val="A4A3A4"/>
          </p15:clr>
        </p15:guide>
        <p15:guide id="2" pos="36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7" name="熊仪_aYju7RJj" initials="熊" lastIdx="0"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24F3"/>
    <a:srgbClr val="6096E6"/>
    <a:srgbClr val="FFF6CD"/>
    <a:srgbClr val="FFFDF5"/>
    <a:srgbClr val="FFDFDF"/>
    <a:srgbClr val="D16664"/>
    <a:srgbClr val="FFFC91"/>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1750"/>
        <p:guide pos="363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gs" Target="tags/tag134.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sym typeface="+mn-ea"/>
              </a:rPr>
              <a:t>静待拐点</a:t>
            </a:r>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组 21"/>
          <p:cNvPicPr>
            <a:picLocks noChangeAspect="1"/>
          </p:cNvPicPr>
          <p:nvPr userDrawn="1"/>
        </p:nvPicPr>
        <p:blipFill>
          <a:blip r:embed="rId3"/>
          <a:stretch>
            <a:fillRect/>
          </a:stretch>
        </p:blipFill>
        <p:spPr>
          <a:xfrm>
            <a:off x="10363200" y="335280"/>
            <a:ext cx="1492885" cy="62026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1"/>
          <p:cNvGrpSpPr/>
          <p:nvPr userDrawn="1"/>
        </p:nvGrpSpPr>
        <p:grpSpPr bwMode="auto">
          <a:xfrm>
            <a:off x="220068" y="347979"/>
            <a:ext cx="507955" cy="445077"/>
            <a:chOff x="0" y="0"/>
            <a:chExt cx="3252297" cy="2844316"/>
          </a:xfrm>
        </p:grpSpPr>
        <p:sp>
          <p:nvSpPr>
            <p:cNvPr id="9" name="椭圆 13"/>
            <p:cNvSpPr>
              <a:spLocks noChangeArrowheads="1"/>
            </p:cNvSpPr>
            <p:nvPr/>
          </p:nvSpPr>
          <p:spPr bwMode="auto">
            <a:xfrm>
              <a:off x="588001" y="180020"/>
              <a:ext cx="2664296" cy="2664296"/>
            </a:xfrm>
            <a:prstGeom prst="ellipse">
              <a:avLst/>
            </a:prstGeom>
            <a:solidFill>
              <a:schemeClr val="bg1">
                <a:alpha val="29803"/>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latin typeface="Arial" panose="020B0604020202020204"/>
                <a:ea typeface="微软雅黑" panose="020B0503020204020204" charset="-122"/>
                <a:sym typeface="Arial" panose="020B0604020202020204"/>
              </a:endParaRPr>
            </a:p>
          </p:txBody>
        </p:sp>
        <p:sp>
          <p:nvSpPr>
            <p:cNvPr id="10" name="椭圆 29"/>
            <p:cNvSpPr>
              <a:spLocks noChangeArrowheads="1"/>
            </p:cNvSpPr>
            <p:nvPr/>
          </p:nvSpPr>
          <p:spPr bwMode="auto">
            <a:xfrm>
              <a:off x="0" y="0"/>
              <a:ext cx="1224136" cy="1224136"/>
            </a:xfrm>
            <a:prstGeom prst="ellipse">
              <a:avLst/>
            </a:prstGeom>
            <a:solidFill>
              <a:schemeClr val="bg1">
                <a:alpha val="29803"/>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latin typeface="Arial" panose="020B0604020202020204"/>
                <a:ea typeface="微软雅黑" panose="020B0503020204020204" charset="-122"/>
                <a:sym typeface="Arial" panose="020B0604020202020204"/>
              </a:endParaRPr>
            </a:p>
          </p:txBody>
        </p:sp>
      </p:grpSp>
      <p:pic>
        <p:nvPicPr>
          <p:cNvPr id="11" name="图片 10" descr="经传多赢01-白色"/>
          <p:cNvPicPr>
            <a:picLocks noChangeAspect="1"/>
          </p:cNvPicPr>
          <p:nvPr userDrawn="1"/>
        </p:nvPicPr>
        <p:blipFill rotWithShape="1">
          <a:blip r:embed="rId3" cstate="print"/>
          <a:srcRect r="75149"/>
          <a:stretch>
            <a:fillRect/>
          </a:stretch>
        </p:blipFill>
        <p:spPr>
          <a:xfrm>
            <a:off x="843011" y="339421"/>
            <a:ext cx="500367" cy="453636"/>
          </a:xfrm>
          <a:prstGeom prst="rect">
            <a:avLst/>
          </a:prstGeom>
        </p:spPr>
      </p:pic>
      <p:cxnSp>
        <p:nvCxnSpPr>
          <p:cNvPr id="12" name="直接连接符 11"/>
          <p:cNvCxnSpPr/>
          <p:nvPr userDrawn="1"/>
        </p:nvCxnSpPr>
        <p:spPr>
          <a:xfrm>
            <a:off x="0" y="901700"/>
            <a:ext cx="12357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占位符 11"/>
          <p:cNvSpPr>
            <a:spLocks noGrp="1"/>
          </p:cNvSpPr>
          <p:nvPr>
            <p:ph type="body" sz="quarter" idx="10"/>
          </p:nvPr>
        </p:nvSpPr>
        <p:spPr>
          <a:xfrm>
            <a:off x="1557868" y="290740"/>
            <a:ext cx="8286044" cy="569037"/>
          </a:xfrm>
        </p:spPr>
        <p:txBody>
          <a:bodyPr>
            <a:normAutofit/>
          </a:bodyPr>
          <a:lstStyle>
            <a:lvl1pPr marL="0" indent="0" algn="ctr">
              <a:buNone/>
              <a:defRPr lang="zh-CN" altLang="en-US" sz="3600" b="1" kern="1200" dirty="0">
                <a:solidFill>
                  <a:srgbClr val="FFC000"/>
                </a:solidFill>
                <a:latin typeface="Source Sans Pro Black" panose="020B0803030403020204" pitchFamily="34" charset="0"/>
                <a:ea typeface="微软雅黑" panose="020B0503020204020204" charset="-122"/>
                <a:cs typeface="+mn-cs"/>
              </a:defRPr>
            </a:lvl1pPr>
          </a:lstStyle>
          <a:p>
            <a:pPr lvl="0"/>
            <a:endParaRPr lang="zh-CN" altLang="en-US" dirty="0"/>
          </a:p>
        </p:txBody>
      </p:sp>
      <p:sp>
        <p:nvSpPr>
          <p:cNvPr id="14" name="文本占位符 17"/>
          <p:cNvSpPr>
            <a:spLocks noGrp="1"/>
          </p:cNvSpPr>
          <p:nvPr>
            <p:ph type="body" sz="quarter" idx="11"/>
          </p:nvPr>
        </p:nvSpPr>
        <p:spPr>
          <a:xfrm>
            <a:off x="843012" y="2101541"/>
            <a:ext cx="10505977" cy="3517323"/>
          </a:xfrm>
        </p:spPr>
        <p:txBody>
          <a:bodyPr>
            <a:normAutofit/>
          </a:bodyPr>
          <a:lstStyle>
            <a:lvl1pPr marL="0" indent="0" algn="just">
              <a:lnSpc>
                <a:spcPct val="130000"/>
              </a:lnSpc>
              <a:buNone/>
              <a:defRPr kumimoji="0" lang="zh-CN" altLang="en-US" sz="2800" b="0" i="0" u="none" strike="noStrike" kern="1200" cap="none" spc="0" normalizeH="0" baseline="0" dirty="0">
                <a:ln>
                  <a:noFill/>
                </a:ln>
                <a:solidFill>
                  <a:schemeClr val="bg1"/>
                </a:solidFill>
                <a:effectLst/>
                <a:uLnTx/>
                <a:uFillTx/>
                <a:latin typeface="Source Sans Pro Black" panose="020B0803030403020204" pitchFamily="34" charset="0"/>
                <a:ea typeface="微软雅黑" panose="020B0503020204020204" charset="-122"/>
                <a:cs typeface="+mn-cs"/>
              </a:defRPr>
            </a:lvl1pPr>
          </a:lstStyle>
          <a:p>
            <a:pPr lvl="0"/>
            <a:endParaRPr lang="zh-CN" altLang="en-US" dirty="0"/>
          </a:p>
        </p:txBody>
      </p:sp>
      <p:pic>
        <p:nvPicPr>
          <p:cNvPr id="15" name="图片 14" descr="经传多赢01-白色"/>
          <p:cNvPicPr>
            <a:picLocks noChangeAspect="1"/>
          </p:cNvPicPr>
          <p:nvPr userDrawn="1"/>
        </p:nvPicPr>
        <p:blipFill rotWithShape="1">
          <a:blip r:embed="rId3" cstate="print"/>
          <a:srcRect l="25381"/>
          <a:stretch>
            <a:fillRect/>
          </a:stretch>
        </p:blipFill>
        <p:spPr>
          <a:xfrm>
            <a:off x="10103556" y="417023"/>
            <a:ext cx="1245433" cy="37603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8" Type="http://schemas.openxmlformats.org/officeDocument/2006/relationships/theme" Target="../theme/theme2.xml"/><Relationship Id="rId17" Type="http://schemas.openxmlformats.org/officeDocument/2006/relationships/image" Target="../media/image8.png"/><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9.png"/><Relationship Id="rId14" Type="http://schemas.openxmlformats.org/officeDocument/2006/relationships/notesSlide" Target="../notesSlides/notesSlide1.xml"/><Relationship Id="rId13" Type="http://schemas.openxmlformats.org/officeDocument/2006/relationships/slideLayout" Target="../slideLayouts/slideLayout3.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98.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tags" Target="../tags/tag125.xml"/><Relationship Id="rId2" Type="http://schemas.openxmlformats.org/officeDocument/2006/relationships/image" Target="../media/image22.png"/><Relationship Id="rId1" Type="http://schemas.openxmlformats.org/officeDocument/2006/relationships/tags" Target="../tags/tag124.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127.xml"/><Relationship Id="rId2" Type="http://schemas.openxmlformats.org/officeDocument/2006/relationships/image" Target="../media/image23.png"/><Relationship Id="rId1" Type="http://schemas.openxmlformats.org/officeDocument/2006/relationships/tags" Target="../tags/tag126.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ags" Target="../tags/tag129.xml"/><Relationship Id="rId2" Type="http://schemas.openxmlformats.org/officeDocument/2006/relationships/image" Target="../media/image24.png"/><Relationship Id="rId1" Type="http://schemas.openxmlformats.org/officeDocument/2006/relationships/tags" Target="../tags/tag128.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13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3.xml"/><Relationship Id="rId2" Type="http://schemas.openxmlformats.org/officeDocument/2006/relationships/image" Target="../media/image27.png"/><Relationship Id="rId1" Type="http://schemas.openxmlformats.org/officeDocument/2006/relationships/tags" Target="../tags/tag1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tags" Target="../tags/tag110.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109.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1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11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16.xml"/><Relationship Id="rId2" Type="http://schemas.openxmlformats.org/officeDocument/2006/relationships/image" Target="../media/image15.png"/><Relationship Id="rId1" Type="http://schemas.openxmlformats.org/officeDocument/2006/relationships/tags" Target="../tags/tag115.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tags" Target="../tags/tag119.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118.xml"/><Relationship Id="rId1" Type="http://schemas.openxmlformats.org/officeDocument/2006/relationships/tags" Target="../tags/tag117.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tags" Target="../tags/tag121.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120.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123.xml"/><Relationship Id="rId2" Type="http://schemas.openxmlformats.org/officeDocument/2006/relationships/image" Target="../media/image21.png"/><Relationship Id="rId1" Type="http://schemas.openxmlformats.org/officeDocument/2006/relationships/tags" Target="../tags/tag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矢量智能对象"/>
          <p:cNvPicPr>
            <a:picLocks noChangeAspect="1"/>
          </p:cNvPicPr>
          <p:nvPr userDrawn="1">
            <p:custDataLst>
              <p:tags r:id="rId1"/>
            </p:custDataLst>
          </p:nvPr>
        </p:nvPicPr>
        <p:blipFill>
          <a:blip r:embed="rId2"/>
          <a:stretch>
            <a:fillRect/>
          </a:stretch>
        </p:blipFill>
        <p:spPr>
          <a:xfrm>
            <a:off x="9852025" y="194945"/>
            <a:ext cx="1774825" cy="384810"/>
          </a:xfrm>
          <a:prstGeom prst="rect">
            <a:avLst/>
          </a:prstGeom>
        </p:spPr>
      </p:pic>
      <p:sp>
        <p:nvSpPr>
          <p:cNvPr id="9" name="矩形 8"/>
          <p:cNvSpPr/>
          <p:nvPr/>
        </p:nvSpPr>
        <p:spPr>
          <a:xfrm>
            <a:off x="3150870" y="5130165"/>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3"/>
            </p:custDataLst>
          </p:nvPr>
        </p:nvSpPr>
        <p:spPr>
          <a:xfrm>
            <a:off x="3157220" y="5130165"/>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4"/>
            </p:custDataLst>
          </p:nvPr>
        </p:nvSpPr>
        <p:spPr>
          <a:xfrm>
            <a:off x="3112770" y="5137150"/>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5"/>
            </p:custDataLst>
          </p:nvPr>
        </p:nvSpPr>
        <p:spPr>
          <a:xfrm>
            <a:off x="4152900" y="5118735"/>
            <a:ext cx="116205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梁洁云</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587365" y="5137150"/>
            <a:ext cx="3528060" cy="374650"/>
            <a:chOff x="7093" y="6616"/>
            <a:chExt cx="5888" cy="656"/>
          </a:xfrm>
        </p:grpSpPr>
        <p:sp>
          <p:nvSpPr>
            <p:cNvPr id="18" name="矩形 17"/>
            <p:cNvSpPr/>
            <p:nvPr>
              <p:custDataLst>
                <p:tags r:id="rId6"/>
              </p:custDataLst>
            </p:nvPr>
          </p:nvSpPr>
          <p:spPr>
            <a:xfrm>
              <a:off x="7093" y="6626"/>
              <a:ext cx="5888"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7"/>
              </p:custDataLst>
            </p:nvPr>
          </p:nvSpPr>
          <p:spPr>
            <a:xfrm>
              <a:off x="7105" y="6626"/>
              <a:ext cx="2321"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7261" y="662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9"/>
              </p:custDataLst>
            </p:nvPr>
          </p:nvSpPr>
          <p:spPr>
            <a:xfrm>
              <a:off x="9470" y="6616"/>
              <a:ext cx="3511" cy="645"/>
            </a:xfrm>
            <a:prstGeom prst="rect">
              <a:avLst/>
            </a:prstGeom>
            <a:noFill/>
          </p:spPr>
          <p:txBody>
            <a:bodyPr wrap="square" rtlCol="0">
              <a:spAutoFit/>
            </a:bodyPr>
            <a:p>
              <a:pPr algn="l"/>
              <a:r>
                <a:rPr lang="zh-CN" altLang="en-US">
                  <a:solidFill>
                    <a:schemeClr val="bg1"/>
                  </a:solidFill>
                  <a:latin typeface="思源黑体 Normal" panose="020B0400000000000000" charset="-122"/>
                  <a:ea typeface="思源黑体 Normal" panose="020B0400000000000000" charset="-122"/>
                  <a:cs typeface="思源黑体 Normal" panose="020B0400000000000000" charset="-122"/>
                  <a:sym typeface="+mn-ea"/>
                </a:rPr>
                <a:t>A1120619060027</a:t>
              </a:r>
              <a:endParaRPr lang="zh-CN" altLang="en-US">
                <a:solidFill>
                  <a:schemeClr val="bg1"/>
                </a:solidFill>
                <a:latin typeface="思源黑体 Normal" panose="020B0400000000000000" charset="-122"/>
                <a:ea typeface="思源黑体 Normal" panose="020B0400000000000000" charset="-122"/>
                <a:cs typeface="思源黑体 Normal" panose="020B0400000000000000" charset="-122"/>
                <a:sym typeface="+mn-ea"/>
              </a:endParaRPr>
            </a:p>
          </p:txBody>
        </p:sp>
      </p:grpSp>
      <p:sp>
        <p:nvSpPr>
          <p:cNvPr id="12" name="文本框 11"/>
          <p:cNvSpPr txBox="1"/>
          <p:nvPr userDrawn="1">
            <p:custDataLst>
              <p:tags r:id="rId10"/>
            </p:custDataLst>
          </p:nvPr>
        </p:nvSpPr>
        <p:spPr>
          <a:xfrm>
            <a:off x="1772920" y="2145665"/>
            <a:ext cx="8777605" cy="1835785"/>
          </a:xfrm>
          <a:prstGeom prst="rect">
            <a:avLst/>
          </a:prstGeom>
          <a:noFill/>
        </p:spPr>
        <p:txBody>
          <a:bodyPr wrap="square" rtlCol="0">
            <a:noAutofit/>
          </a:bodyPr>
          <a:p>
            <a:pPr algn="ctr">
              <a:lnSpc>
                <a:spcPct val="120000"/>
              </a:lnSpc>
            </a:pPr>
            <a:r>
              <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sym typeface="+mn-ea"/>
              </a:rPr>
              <a:t>       </a:t>
            </a:r>
            <a:endPar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sym typeface="+mn-ea"/>
            </a:endParaRPr>
          </a:p>
          <a:p>
            <a:pPr algn="ctr">
              <a:lnSpc>
                <a:spcPct val="120000"/>
              </a:lnSpc>
            </a:pPr>
            <a:r>
              <a:rPr lang="zh-CN" altLang="en-US"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r>
              <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（紧跟资金脉搏，捕捉短线机会）</a:t>
            </a:r>
            <a:endPar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p:txBody>
      </p:sp>
      <p:sp>
        <p:nvSpPr>
          <p:cNvPr id="4" name="文本框 3"/>
          <p:cNvSpPr txBox="1"/>
          <p:nvPr>
            <p:custDataLst>
              <p:tags r:id="rId11"/>
            </p:custDataLst>
          </p:nvPr>
        </p:nvSpPr>
        <p:spPr>
          <a:xfrm>
            <a:off x="408305" y="283210"/>
            <a:ext cx="3613150" cy="419735"/>
          </a:xfrm>
          <a:prstGeom prst="rect">
            <a:avLst/>
          </a:prstGeom>
          <a:noFill/>
        </p:spPr>
        <p:txBody>
          <a:bodyPr wrap="square" rtlCol="0">
            <a:noAutofit/>
          </a:bodyPr>
          <a:p>
            <a:r>
              <a:rPr lang="zh-CN" altLang="en-US" sz="2400" b="1" dirty="0">
                <a:solidFill>
                  <a:schemeClr val="accent4"/>
                </a:solidFill>
                <a:latin typeface="阿里巴巴普惠体 Light" panose="00020600040101010101" charset="-122"/>
                <a:ea typeface="阿里巴巴普惠体 Light" panose="00020600040101010101" charset="-122"/>
                <a:cs typeface="阿里巴巴普惠体 Light" panose="00020600040101010101" charset="-122"/>
              </a:rPr>
              <a:t>资金脉搏</a:t>
            </a:r>
            <a:r>
              <a:rPr lang="en-US" altLang="zh-CN" sz="2400" b="1" dirty="0">
                <a:solidFill>
                  <a:schemeClr val="accent4"/>
                </a:solidFill>
                <a:latin typeface="阿里巴巴普惠体 Light" panose="00020600040101010101" charset="-122"/>
                <a:ea typeface="阿里巴巴普惠体 Light" panose="00020600040101010101" charset="-122"/>
                <a:cs typeface="阿里巴巴普惠体 Light" panose="00020600040101010101" charset="-122"/>
                <a:sym typeface="+mn-ea"/>
              </a:rPr>
              <a:t>——</a:t>
            </a:r>
            <a:endParaRPr lang="en-US" altLang="zh-CN" sz="2400" b="1" dirty="0">
              <a:solidFill>
                <a:schemeClr val="accent4"/>
              </a:solidFill>
              <a:latin typeface="阿里巴巴普惠体 Light" panose="00020600040101010101" charset="-122"/>
              <a:ea typeface="阿里巴巴普惠体 Light" panose="00020600040101010101" charset="-122"/>
              <a:cs typeface="阿里巴巴普惠体 Light" panose="00020600040101010101" charset="-122"/>
              <a:sym typeface="+mn-ea"/>
            </a:endParaRPr>
          </a:p>
        </p:txBody>
      </p:sp>
      <p:sp>
        <p:nvSpPr>
          <p:cNvPr id="2" name="文本框 1"/>
          <p:cNvSpPr txBox="1"/>
          <p:nvPr/>
        </p:nvSpPr>
        <p:spPr>
          <a:xfrm>
            <a:off x="5196840" y="3813810"/>
            <a:ext cx="2185035" cy="460375"/>
          </a:xfrm>
          <a:prstGeom prst="rect">
            <a:avLst/>
          </a:prstGeom>
          <a:noFill/>
        </p:spPr>
        <p:txBody>
          <a:bodyPr wrap="square" rtlCol="0" anchor="t">
            <a:spAutoFit/>
          </a:bodyPr>
          <a:p>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2025 .03.14</a:t>
            </a:r>
            <a:endParaRPr 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endParaRPr>
          </a:p>
        </p:txBody>
      </p:sp>
      <p:sp>
        <p:nvSpPr>
          <p:cNvPr id="3" name="文本占位符 3"/>
          <p:cNvSpPr>
            <a:spLocks noGrp="1"/>
          </p:cNvSpPr>
          <p:nvPr/>
        </p:nvSpPr>
        <p:spPr>
          <a:xfrm>
            <a:off x="2513965" y="1485583"/>
            <a:ext cx="7054850" cy="811530"/>
          </a:xfrm>
          <a:prstGeom prst="rect">
            <a:avLst/>
          </a:prstGeom>
        </p:spPr>
        <p:txBody>
          <a:bodyPr wrap="square" anchor="ctr" anchorCtr="1">
            <a:spAutoFit/>
          </a:bodyPr>
          <a:lstStyle>
            <a:lvl1pPr marL="0" indent="0" algn="ctr" defTabSz="914400" rtl="0" eaLnBrk="1" fontAlgn="auto" latinLnBrk="0" hangingPunct="1">
              <a:lnSpc>
                <a:spcPct val="130000"/>
              </a:lnSpc>
              <a:spcBef>
                <a:spcPts val="0"/>
              </a:spcBef>
              <a:spcAft>
                <a:spcPts val="1000"/>
              </a:spcAft>
              <a:buClrTx/>
              <a:buSzTx/>
              <a:buFontTx/>
              <a:buNone/>
              <a:defRPr lang="zh-CN" altLang="en-US" sz="4800" b="1" u="sng" strike="noStrike" kern="1200" cap="none" spc="150" normalizeH="0" baseline="0" dirty="0">
                <a:gradFill>
                  <a:gsLst>
                    <a:gs pos="100000">
                      <a:schemeClr val="bg1"/>
                    </a:gs>
                    <a:gs pos="0">
                      <a:schemeClr val="bg1"/>
                    </a:gs>
                  </a:gsLst>
                  <a:lin ang="0" scaled="0"/>
                </a:gradFill>
                <a:uFillTx/>
                <a:latin typeface="+mn-ea"/>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0" u="none" spc="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r>
              <a:rPr sz="3600" b="0" u="none" spc="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止跌反弹</a:t>
            </a:r>
            <a:endParaRPr sz="3600" b="0" u="none" spc="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p:txBody>
      </p:sp>
    </p:spTree>
    <p:custDataLst>
      <p:tags r:id="rId1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《好股研选》两会活动</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1504950" y="927100"/>
            <a:ext cx="9335770" cy="5251450"/>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《好股研选》两会活动</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1355090" y="854075"/>
            <a:ext cx="9624060" cy="5413375"/>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《好股研选》两会活动</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p:nvPr/>
        </p:nvPicPr>
        <p:blipFill>
          <a:blip r:embed="rId2"/>
          <a:srcRect b="15140"/>
          <a:stretch>
            <a:fillRect/>
          </a:stretch>
        </p:blipFill>
        <p:spPr>
          <a:xfrm>
            <a:off x="2294255" y="826135"/>
            <a:ext cx="8388985" cy="5205730"/>
          </a:xfrm>
          <a:prstGeom prst="rect">
            <a:avLst/>
          </a:prstGeom>
          <a:ln>
            <a:solidFill>
              <a:schemeClr val="tx1">
                <a:lumMod val="50000"/>
                <a:lumOff val="50000"/>
              </a:schemeClr>
            </a:solidFill>
          </a:ln>
        </p:spPr>
      </p:pic>
      <p:sp>
        <p:nvSpPr>
          <p:cNvPr id="2" name="文本框 1"/>
          <p:cNvSpPr txBox="1"/>
          <p:nvPr/>
        </p:nvSpPr>
        <p:spPr>
          <a:xfrm>
            <a:off x="5943600" y="4793615"/>
            <a:ext cx="4667250" cy="645160"/>
          </a:xfrm>
          <a:prstGeom prst="rect">
            <a:avLst/>
          </a:prstGeom>
          <a:solidFill>
            <a:schemeClr val="accent6"/>
          </a:solidFill>
          <a:ln>
            <a:solidFill>
              <a:schemeClr val="accent6">
                <a:lumMod val="75000"/>
              </a:schemeClr>
            </a:solidFill>
          </a:ln>
        </p:spPr>
        <p:txBody>
          <a:bodyPr wrap="square" rtlCol="0" anchor="t">
            <a:spAutoFit/>
          </a:bodyPr>
          <a:p>
            <a:r>
              <a:rPr lang="en-US" altLang="zh-CN">
                <a:solidFill>
                  <a:schemeClr val="tx1"/>
                </a:solidFill>
              </a:rPr>
              <a:t>PC</a:t>
            </a:r>
            <a:r>
              <a:rPr lang="zh-CN" altLang="en-US">
                <a:solidFill>
                  <a:schemeClr val="tx1"/>
                </a:solidFill>
              </a:rPr>
              <a:t>端：研究院</a:t>
            </a:r>
            <a:r>
              <a:rPr lang="en-US" altLang="zh-CN">
                <a:solidFill>
                  <a:schemeClr val="tx1"/>
                </a:solidFill>
              </a:rPr>
              <a:t>-</a:t>
            </a:r>
            <a:r>
              <a:rPr lang="zh-CN" altLang="en-US">
                <a:solidFill>
                  <a:schemeClr val="tx1"/>
                </a:solidFill>
              </a:rPr>
              <a:t>经传内参</a:t>
            </a:r>
            <a:r>
              <a:rPr lang="en-US" altLang="zh-CN">
                <a:solidFill>
                  <a:schemeClr val="tx1"/>
                </a:solidFill>
              </a:rPr>
              <a:t>-</a:t>
            </a:r>
            <a:r>
              <a:rPr lang="zh-CN" altLang="en-US">
                <a:solidFill>
                  <a:schemeClr val="tx1"/>
                </a:solidFill>
              </a:rPr>
              <a:t>我的订阅</a:t>
            </a:r>
            <a:r>
              <a:rPr lang="en-US" altLang="zh-CN">
                <a:solidFill>
                  <a:schemeClr val="tx1"/>
                </a:solidFill>
              </a:rPr>
              <a:t>-</a:t>
            </a:r>
            <a:r>
              <a:rPr lang="zh-CN" altLang="en-US">
                <a:solidFill>
                  <a:schemeClr val="tx1"/>
                </a:solidFill>
              </a:rPr>
              <a:t>经点专题</a:t>
            </a:r>
            <a:endParaRPr lang="zh-CN" altLang="en-US">
              <a:solidFill>
                <a:schemeClr val="tx1"/>
              </a:solidFill>
            </a:endParaRPr>
          </a:p>
          <a:p>
            <a:r>
              <a:rPr lang="en-US" altLang="zh-CN">
                <a:solidFill>
                  <a:schemeClr val="tx1"/>
                </a:solidFill>
              </a:rPr>
              <a:t>APP</a:t>
            </a:r>
            <a:r>
              <a:rPr lang="zh-CN" altLang="en-US">
                <a:solidFill>
                  <a:schemeClr val="tx1"/>
                </a:solidFill>
              </a:rPr>
              <a:t>端：个人中心</a:t>
            </a:r>
            <a:r>
              <a:rPr lang="en-US" altLang="zh-CN">
                <a:solidFill>
                  <a:schemeClr val="tx1"/>
                </a:solidFill>
              </a:rPr>
              <a:t>-</a:t>
            </a:r>
            <a:r>
              <a:rPr lang="zh-CN" altLang="en-US">
                <a:solidFill>
                  <a:schemeClr val="tx1"/>
                </a:solidFill>
              </a:rPr>
              <a:t>已购产品</a:t>
            </a:r>
            <a:r>
              <a:rPr lang="en-US" altLang="zh-CN">
                <a:solidFill>
                  <a:schemeClr val="tx1"/>
                </a:solidFill>
              </a:rPr>
              <a:t>-</a:t>
            </a:r>
            <a:r>
              <a:rPr lang="zh-CN" altLang="en-US">
                <a:solidFill>
                  <a:schemeClr val="tx1"/>
                </a:solidFill>
              </a:rPr>
              <a:t>内参</a:t>
            </a:r>
            <a:r>
              <a:rPr lang="en-US" altLang="zh-CN">
                <a:solidFill>
                  <a:schemeClr val="tx1"/>
                </a:solidFill>
              </a:rPr>
              <a:t>-</a:t>
            </a:r>
            <a:r>
              <a:rPr lang="zh-CN" altLang="en-US">
                <a:solidFill>
                  <a:schemeClr val="tx1"/>
                </a:solidFill>
              </a:rPr>
              <a:t>专题</a:t>
            </a:r>
            <a:endParaRPr lang="zh-CN" altLang="en-US">
              <a:solidFill>
                <a:schemeClr val="tx1"/>
              </a:solidFill>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《好股研选》手机版查看</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2"/>
          <a:srcRect t="5661"/>
          <a:stretch>
            <a:fillRect/>
          </a:stretch>
        </p:blipFill>
        <p:spPr>
          <a:xfrm>
            <a:off x="5904230" y="857250"/>
            <a:ext cx="3166110" cy="5372100"/>
          </a:xfrm>
          <a:prstGeom prst="rect">
            <a:avLst/>
          </a:prstGeom>
          <a:ln>
            <a:solidFill>
              <a:schemeClr val="accent6">
                <a:lumMod val="75000"/>
              </a:schemeClr>
            </a:solidFill>
          </a:ln>
        </p:spPr>
      </p:pic>
      <p:pic>
        <p:nvPicPr>
          <p:cNvPr id="7" name="图片 6"/>
          <p:cNvPicPr>
            <a:picLocks noChangeAspect="1"/>
          </p:cNvPicPr>
          <p:nvPr/>
        </p:nvPicPr>
        <p:blipFill>
          <a:blip r:embed="rId3"/>
          <a:srcRect t="3394"/>
          <a:stretch>
            <a:fillRect/>
          </a:stretch>
        </p:blipFill>
        <p:spPr>
          <a:xfrm>
            <a:off x="2155190" y="822325"/>
            <a:ext cx="3227705" cy="5407660"/>
          </a:xfrm>
          <a:prstGeom prst="rect">
            <a:avLst/>
          </a:prstGeom>
          <a:ln>
            <a:solidFill>
              <a:schemeClr val="accent6">
                <a:lumMod val="75000"/>
              </a:schemeClr>
            </a:solidFill>
          </a:ln>
        </p:spPr>
      </p:pic>
      <p:sp>
        <p:nvSpPr>
          <p:cNvPr id="10" name="椭圆 9"/>
          <p:cNvSpPr/>
          <p:nvPr/>
        </p:nvSpPr>
        <p:spPr>
          <a:xfrm>
            <a:off x="4777105" y="5436870"/>
            <a:ext cx="605790" cy="49657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8464550" y="5506085"/>
            <a:ext cx="605790" cy="49657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6927215" y="821690"/>
            <a:ext cx="734695" cy="40132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下箭头 13"/>
          <p:cNvSpPr/>
          <p:nvPr/>
        </p:nvSpPr>
        <p:spPr>
          <a:xfrm rot="18960000">
            <a:off x="4358640" y="4491355"/>
            <a:ext cx="154305" cy="1037590"/>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下箭头 15"/>
          <p:cNvSpPr/>
          <p:nvPr/>
        </p:nvSpPr>
        <p:spPr>
          <a:xfrm rot="9840000" flipH="1">
            <a:off x="8001000" y="1155065"/>
            <a:ext cx="104775" cy="4240530"/>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下箭头 16"/>
          <p:cNvSpPr/>
          <p:nvPr/>
        </p:nvSpPr>
        <p:spPr>
          <a:xfrm rot="2400000">
            <a:off x="6561455" y="1067435"/>
            <a:ext cx="154305" cy="945515"/>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191365" cy="6858000"/>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364999" y="2811670"/>
            <a:ext cx="4703762" cy="1050925"/>
          </a:xfrm>
        </p:spPr>
        <p:txBody>
          <a:bodyPr/>
          <a:lstStyle/>
          <a:p>
            <a:r>
              <a:rPr lang="zh-CN" altLang="en-US" dirty="0"/>
              <a:t>大盘环境</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57345" y="62230"/>
            <a:ext cx="44856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altLang="en-US" sz="3600" b="1" i="0" kern="1200" cap="none" spc="0" normalizeH="0" baseline="0">
                <a:solidFill>
                  <a:schemeClr val="bg1"/>
                </a:solidFill>
              </a:rPr>
              <a:t>大盘状态</a:t>
            </a:r>
            <a:endParaRPr kumimoji="0" lang="zh-CN" altLang="en-US" sz="3600" b="1" i="0" kern="1200" cap="none" spc="0" normalizeH="0" baseline="0">
              <a:solidFill>
                <a:schemeClr val="bg1"/>
              </a:solidFill>
            </a:endParaRPr>
          </a:p>
        </p:txBody>
      </p:sp>
      <p:pic>
        <p:nvPicPr>
          <p:cNvPr id="5" name="图片 4"/>
          <p:cNvPicPr>
            <a:picLocks noChangeAspect="1"/>
          </p:cNvPicPr>
          <p:nvPr/>
        </p:nvPicPr>
        <p:blipFill>
          <a:blip r:embed="rId2"/>
          <a:stretch>
            <a:fillRect/>
          </a:stretch>
        </p:blipFill>
        <p:spPr>
          <a:xfrm>
            <a:off x="7787005" y="3899535"/>
            <a:ext cx="685800" cy="457200"/>
          </a:xfrm>
          <a:prstGeom prst="rect">
            <a:avLst/>
          </a:prstGeom>
        </p:spPr>
      </p:pic>
      <p:sp>
        <p:nvSpPr>
          <p:cNvPr id="2" name="文本框 1"/>
          <p:cNvSpPr txBox="1"/>
          <p:nvPr/>
        </p:nvSpPr>
        <p:spPr>
          <a:xfrm>
            <a:off x="811530" y="1214120"/>
            <a:ext cx="4231640" cy="3207385"/>
          </a:xfrm>
          <a:prstGeom prst="rect">
            <a:avLst/>
          </a:prstGeom>
        </p:spPr>
        <p:txBody>
          <a:bodyPr wrap="square">
            <a:spAutoFit/>
          </a:bodyPr>
          <a:p>
            <a:pPr marL="0" indent="0" algn="just">
              <a:lnSpc>
                <a:spcPts val="2025"/>
              </a:lnSpc>
            </a:pPr>
            <a:r>
              <a:rPr lang="zh-CN" altLang="en-US" sz="1600" b="0" i="0">
                <a:solidFill>
                  <a:srgbClr val="333333"/>
                </a:solidFill>
                <a:latin typeface="微软雅黑" panose="020B0503020204020204" charset="-122"/>
                <a:ea typeface="微软雅黑" panose="020B0503020204020204" charset="-122"/>
              </a:rPr>
              <a:t>昨日市场轮动加快，煤炭石油化工等高股息方向吸金，机器人、</a:t>
            </a:r>
            <a:r>
              <a:rPr lang="en-US" altLang="zh-CN" sz="1600" b="0" i="0">
                <a:solidFill>
                  <a:srgbClr val="333333"/>
                </a:solidFill>
                <a:latin typeface="微软雅黑" panose="020B0503020204020204" charset="-122"/>
                <a:ea typeface="微软雅黑" panose="020B0503020204020204" charset="-122"/>
              </a:rPr>
              <a:t>AI</a:t>
            </a:r>
            <a:r>
              <a:rPr lang="zh-CN" altLang="en-US" sz="1600" b="0" i="0">
                <a:solidFill>
                  <a:srgbClr val="333333"/>
                </a:solidFill>
                <a:latin typeface="微软雅黑" panose="020B0503020204020204" charset="-122"/>
                <a:ea typeface="微软雅黑" panose="020B0503020204020204" charset="-122"/>
              </a:rPr>
              <a:t>等主线调整，不少高标票走弱，市场短期获利筹码回吐，全天</a:t>
            </a:r>
            <a:r>
              <a:rPr lang="en-US" altLang="zh-CN" sz="1600" b="0" i="0">
                <a:solidFill>
                  <a:srgbClr val="333333"/>
                </a:solidFill>
                <a:latin typeface="微软雅黑" panose="020B0503020204020204" charset="-122"/>
                <a:ea typeface="微软雅黑" panose="020B0503020204020204" charset="-122"/>
              </a:rPr>
              <a:t>1.6</a:t>
            </a:r>
            <a:r>
              <a:rPr lang="zh-CN" altLang="en-US" sz="1600" b="0" i="0">
                <a:solidFill>
                  <a:srgbClr val="333333"/>
                </a:solidFill>
                <a:latin typeface="微软雅黑" panose="020B0503020204020204" charset="-122"/>
                <a:ea typeface="微软雅黑" panose="020B0503020204020204" charset="-122"/>
              </a:rPr>
              <a:t>万亿。但昨日盘后央行表示支持资本市场稳定发展，择机降准降息，对短期刚杀跌的市场会有一定稳定作用。昨晚美股集体收跌，热门中概股涨跌不一，纳斯达克中国金龙指数跌</a:t>
            </a:r>
            <a:r>
              <a:rPr lang="en-US" altLang="zh-CN" sz="1600" b="0" i="0">
                <a:solidFill>
                  <a:srgbClr val="333333"/>
                </a:solidFill>
                <a:latin typeface="微软雅黑" panose="020B0503020204020204" charset="-122"/>
                <a:ea typeface="微软雅黑" panose="020B0503020204020204" charset="-122"/>
              </a:rPr>
              <a:t>0.2%</a:t>
            </a:r>
            <a:r>
              <a:rPr lang="zh-CN" altLang="en-US" sz="1600" b="0" i="0">
                <a:solidFill>
                  <a:srgbClr val="333333"/>
                </a:solidFill>
                <a:latin typeface="微软雅黑" panose="020B0503020204020204" charset="-122"/>
                <a:ea typeface="微软雅黑" panose="020B0503020204020204" charset="-122"/>
              </a:rPr>
              <a:t>。下周一盘后</a:t>
            </a:r>
            <a:r>
              <a:rPr lang="en-US" altLang="zh-CN" sz="1600" b="0" i="0">
                <a:solidFill>
                  <a:srgbClr val="333333"/>
                </a:solidFill>
                <a:latin typeface="微软雅黑" panose="020B0503020204020204" charset="-122"/>
                <a:ea typeface="微软雅黑" panose="020B0503020204020204" charset="-122"/>
              </a:rPr>
              <a:t>2</a:t>
            </a:r>
            <a:r>
              <a:rPr lang="zh-CN" altLang="en-US" sz="1600" b="0" i="0">
                <a:solidFill>
                  <a:srgbClr val="333333"/>
                </a:solidFill>
                <a:latin typeface="微软雅黑" panose="020B0503020204020204" charset="-122"/>
                <a:ea typeface="微软雅黑" panose="020B0503020204020204" charset="-122"/>
              </a:rPr>
              <a:t>点国务院新闻办公室将举行新闻发布会，另有消息称香港证券交易所正在探讨降低投资者购买香港部分高价股票门槛的方案。舆情面整体中性偏多，关注今天</a:t>
            </a:r>
            <a:r>
              <a:rPr lang="en-US" altLang="zh-CN" sz="1600" b="0" i="0">
                <a:solidFill>
                  <a:srgbClr val="333333"/>
                </a:solidFill>
                <a:latin typeface="微软雅黑" panose="020B0503020204020204" charset="-122"/>
                <a:ea typeface="微软雅黑" panose="020B0503020204020204" charset="-122"/>
              </a:rPr>
              <a:t>A</a:t>
            </a:r>
            <a:r>
              <a:rPr lang="zh-CN" altLang="en-US" sz="1600" b="0" i="0">
                <a:solidFill>
                  <a:srgbClr val="333333"/>
                </a:solidFill>
                <a:latin typeface="微软雅黑" panose="020B0503020204020204" charset="-122"/>
                <a:ea typeface="微软雅黑" panose="020B0503020204020204" charset="-122"/>
              </a:rPr>
              <a:t>股的企稳，以及能否放量反弹。</a:t>
            </a:r>
            <a:endParaRPr lang="zh-CN" altLang="en-US" sz="1600" b="0" i="0">
              <a:solidFill>
                <a:srgbClr val="333333"/>
              </a:solidFill>
              <a:latin typeface="微软雅黑" panose="020B0503020204020204" charset="-122"/>
              <a:ea typeface="微软雅黑" panose="020B0503020204020204" charset="-122"/>
            </a:endParaRPr>
          </a:p>
        </p:txBody>
      </p:sp>
      <p:pic>
        <p:nvPicPr>
          <p:cNvPr id="3" name="图片 2"/>
          <p:cNvPicPr/>
          <p:nvPr/>
        </p:nvPicPr>
        <p:blipFill>
          <a:blip r:embed="rId3"/>
          <a:srcRect l="506" r="397" b="2764"/>
          <a:stretch>
            <a:fillRect/>
          </a:stretch>
        </p:blipFill>
        <p:spPr>
          <a:xfrm>
            <a:off x="5370195" y="1045845"/>
            <a:ext cx="6344285" cy="4958715"/>
          </a:xfrm>
          <a:prstGeom prst="rect">
            <a:avLst/>
          </a:prstGeom>
        </p:spPr>
      </p:pic>
      <p:pic>
        <p:nvPicPr>
          <p:cNvPr id="6" name="图片 5"/>
          <p:cNvPicPr/>
          <p:nvPr/>
        </p:nvPicPr>
        <p:blipFill>
          <a:blip r:embed="rId4"/>
          <a:stretch>
            <a:fillRect/>
          </a:stretch>
        </p:blipFill>
        <p:spPr>
          <a:xfrm>
            <a:off x="811530" y="4637723"/>
            <a:ext cx="3638550" cy="1038225"/>
          </a:xfrm>
          <a:prstGeom prst="rect">
            <a:avLst/>
          </a:prstGeom>
        </p:spPr>
      </p:pic>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810000" y="102235"/>
            <a:ext cx="44278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当前市场走势</a:t>
            </a:r>
            <a:endParaRPr kumimoji="0" lang="zh-CN" altLang="en-US" sz="3600" b="1" i="0" kern="1200" cap="none" spc="0" normalizeH="0" baseline="0">
              <a:solidFill>
                <a:schemeClr val="bg1"/>
              </a:solidFill>
            </a:endParaRPr>
          </a:p>
        </p:txBody>
      </p:sp>
      <p:sp>
        <p:nvSpPr>
          <p:cNvPr id="8" name="文本框 7"/>
          <p:cNvSpPr txBox="1"/>
          <p:nvPr/>
        </p:nvSpPr>
        <p:spPr>
          <a:xfrm>
            <a:off x="2720975" y="880110"/>
            <a:ext cx="7131685" cy="361950"/>
          </a:xfrm>
          <a:prstGeom prst="rect">
            <a:avLst/>
          </a:prstGeom>
          <a:noFill/>
        </p:spPr>
        <p:txBody>
          <a:bodyPr wrap="square" rtlCol="0" anchor="t">
            <a:spAutoFit/>
          </a:bodyPr>
          <a:p>
            <a:pPr algn="l">
              <a:lnSpc>
                <a:spcPct val="110000"/>
              </a:lnSpc>
            </a:pPr>
            <a:r>
              <a:rPr lang="zh-CN" altLang="en-US" sz="1600">
                <a:solidFill>
                  <a:schemeClr val="tx2"/>
                </a:solidFill>
                <a:sym typeface="+mn-ea"/>
              </a:rPr>
              <a:t>早盘一小时后，全市场指数的分类表现，以及一小时后，资金和热点的情况</a:t>
            </a:r>
            <a:endParaRPr lang="zh-CN" altLang="en-US" sz="1600">
              <a:solidFill>
                <a:schemeClr val="tx2"/>
              </a:solidFill>
              <a:sym typeface="+mn-ea"/>
            </a:endParaRPr>
          </a:p>
        </p:txBody>
      </p:sp>
      <p:pic>
        <p:nvPicPr>
          <p:cNvPr id="2" name="图片 1"/>
          <p:cNvPicPr/>
          <p:nvPr/>
        </p:nvPicPr>
        <p:blipFill>
          <a:blip r:embed="rId2"/>
          <a:srcRect l="1117" t="2961" r="1556" b="2563"/>
          <a:stretch>
            <a:fillRect/>
          </a:stretch>
        </p:blipFill>
        <p:spPr>
          <a:xfrm>
            <a:off x="505460" y="1447800"/>
            <a:ext cx="6751320" cy="4517390"/>
          </a:xfrm>
          <a:prstGeom prst="rect">
            <a:avLst/>
          </a:prstGeom>
        </p:spPr>
      </p:pic>
      <p:pic>
        <p:nvPicPr>
          <p:cNvPr id="6" name="图片 5"/>
          <p:cNvPicPr/>
          <p:nvPr/>
        </p:nvPicPr>
        <p:blipFill>
          <a:blip r:embed="rId3"/>
          <a:srcRect l="2589" t="2669" r="2038" b="1047"/>
          <a:stretch>
            <a:fillRect/>
          </a:stretch>
        </p:blipFill>
        <p:spPr>
          <a:xfrm>
            <a:off x="7376160" y="1374775"/>
            <a:ext cx="4398010" cy="4788535"/>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719195" y="102235"/>
            <a:ext cx="44278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今日盘中热点</a:t>
            </a:r>
            <a:endParaRPr kumimoji="0" lang="zh-CN" altLang="en-US" sz="3600" b="1" i="0" kern="1200" cap="none" spc="0" normalizeH="0" baseline="0">
              <a:solidFill>
                <a:schemeClr val="bg1"/>
              </a:solidFill>
            </a:endParaRPr>
          </a:p>
        </p:txBody>
      </p:sp>
      <p:sp>
        <p:nvSpPr>
          <p:cNvPr id="3" name="文本框 2"/>
          <p:cNvSpPr txBox="1"/>
          <p:nvPr/>
        </p:nvSpPr>
        <p:spPr>
          <a:xfrm>
            <a:off x="1314450" y="1677035"/>
            <a:ext cx="4929505" cy="4120515"/>
          </a:xfrm>
          <a:prstGeom prst="rect">
            <a:avLst/>
          </a:prstGeom>
        </p:spPr>
        <p:style>
          <a:lnRef idx="0">
            <a:srgbClr val="FFFFFF"/>
          </a:lnRef>
          <a:fillRef idx="2">
            <a:schemeClr val="accent4"/>
          </a:fillRef>
          <a:effectRef idx="1">
            <a:schemeClr val="accent4"/>
          </a:effectRef>
          <a:fontRef idx="minor">
            <a:schemeClr val="dk1"/>
          </a:fontRef>
        </p:style>
        <p:txBody>
          <a:bodyPr wrap="square" rtlCol="0" anchor="t">
            <a:noAutofit/>
          </a:bodyPr>
          <a:p>
            <a:pPr>
              <a:lnSpc>
                <a:spcPct val="1300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资金流入</a:t>
            </a:r>
            <a:endParaRPr lang="zh-CN" altLang="en-US" sz="1600" b="1">
              <a:solidFill>
                <a:srgbClr val="FF0000"/>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大金融（券商、保险）、互联网金融</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大消费（食品饮料、酿酒、百货）</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有色金属</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深海科技、海洋经济</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lang="en-US" altLang="zh-CN" sz="1600" b="1">
              <a:solidFill>
                <a:srgbClr val="FF0000"/>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资金流出</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算力、数据</a:t>
            </a:r>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军工、软件信息</a:t>
            </a:r>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peek</a:t>
            </a:r>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6943725" y="2123440"/>
            <a:ext cx="4304030" cy="2611120"/>
          </a:xfrm>
          <a:prstGeom prst="rect">
            <a:avLst/>
          </a:prstGeom>
        </p:spPr>
        <p:style>
          <a:lnRef idx="0">
            <a:srgbClr val="FFFFFF"/>
          </a:lnRef>
          <a:fillRef idx="2">
            <a:schemeClr val="accent2"/>
          </a:fillRef>
          <a:effectRef idx="1">
            <a:schemeClr val="accent2"/>
          </a:effectRef>
          <a:fontRef idx="minor">
            <a:schemeClr val="dk1"/>
          </a:fontRef>
        </p:style>
        <p:txBody>
          <a:bodyPr wrap="square" rtlCol="0" anchor="t">
            <a:noAutofit/>
          </a:bodyPr>
          <a:p>
            <a:pPr algn="l"/>
            <a:r>
              <a:rPr lang="zh-CN" sz="1600">
                <a:solidFill>
                  <a:schemeClr val="tx1"/>
                </a:solidFill>
                <a:sym typeface="+mn-ea"/>
              </a:rPr>
              <a:t>软件演示</a:t>
            </a:r>
            <a:endParaRPr lang="zh-CN" sz="1600">
              <a:solidFill>
                <a:schemeClr val="tx1"/>
              </a:solidFill>
              <a:sym typeface="+mn-ea"/>
            </a:endParaRPr>
          </a:p>
          <a:p>
            <a:pPr algn="l"/>
            <a:endParaRPr lang="zh-CN" sz="1600" b="1">
              <a:solidFill>
                <a:srgbClr val="FF0000"/>
              </a:solidFill>
              <a:sym typeface="+mn-ea"/>
            </a:endParaRPr>
          </a:p>
          <a:p>
            <a:pPr algn="l"/>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①分时异动跟庄擒牛</a:t>
            </a: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②风口爆量回档</a:t>
            </a:r>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③主题猎手</a:t>
            </a: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T+3</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回档选股</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④倍量突破选股</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400" b="1">
                <a:solidFill>
                  <a:srgbClr val="FF0000"/>
                </a:solidFill>
                <a:sym typeface="+mn-ea"/>
              </a:rPr>
              <a:t> </a:t>
            </a:r>
            <a:endParaRPr lang="zh-CN" sz="1400" b="1">
              <a:solidFill>
                <a:srgbClr val="FF0000"/>
              </a:solidFill>
              <a:sym typeface="+mn-ea"/>
            </a:endParaRPr>
          </a:p>
          <a:p>
            <a:pPr algn="l"/>
            <a:endParaRPr lang="zh-CN" sz="1400">
              <a:solidFill>
                <a:schemeClr val="tx1"/>
              </a:solidFill>
              <a:sym typeface="+mn-ea"/>
            </a:endParaRPr>
          </a:p>
          <a:p>
            <a:pPr algn="l"/>
            <a:endParaRPr lang="zh-CN" sz="1400">
              <a:solidFill>
                <a:srgbClr val="FF0000"/>
              </a:solidFill>
              <a:sym typeface="+mn-ea"/>
            </a:endParaRPr>
          </a:p>
        </p:txBody>
      </p:sp>
      <p:sp>
        <p:nvSpPr>
          <p:cNvPr id="5" name="文本框 4"/>
          <p:cNvSpPr txBox="1"/>
          <p:nvPr/>
        </p:nvSpPr>
        <p:spPr>
          <a:xfrm>
            <a:off x="4347845" y="890905"/>
            <a:ext cx="6096000" cy="361950"/>
          </a:xfrm>
          <a:prstGeom prst="rect">
            <a:avLst/>
          </a:prstGeom>
          <a:noFill/>
        </p:spPr>
        <p:txBody>
          <a:bodyPr wrap="square" rtlCol="0" anchor="t">
            <a:spAutoFit/>
          </a:bodyPr>
          <a:p>
            <a:pPr algn="l">
              <a:lnSpc>
                <a:spcPct val="110000"/>
              </a:lnSpc>
            </a:pPr>
            <a:r>
              <a:rPr lang="en-US" altLang="zh-CN" sz="1600">
                <a:solidFill>
                  <a:schemeClr val="tx2"/>
                </a:solidFill>
                <a:sym typeface="+mn-ea"/>
              </a:rPr>
              <a:t>          </a:t>
            </a:r>
            <a:r>
              <a:rPr lang="zh-CN" altLang="en-US" sz="1600">
                <a:solidFill>
                  <a:schemeClr val="tx2"/>
                </a:solidFill>
                <a:sym typeface="+mn-ea"/>
              </a:rPr>
              <a:t>盘中资金流向以及突发热点的点评</a:t>
            </a:r>
            <a:r>
              <a:rPr lang="en-US" altLang="zh-CN" sz="1600">
                <a:solidFill>
                  <a:schemeClr val="tx2"/>
                </a:solidFill>
                <a:sym typeface="+mn-ea"/>
              </a:rPr>
              <a:t> </a:t>
            </a:r>
            <a:endParaRPr lang="zh-CN" altLang="en-US" sz="1600">
              <a:solidFill>
                <a:schemeClr val="tx2"/>
              </a:solidFill>
              <a:sym typeface="+mn-ea"/>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887730"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《好股研选》回顾和选股标准</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5758815" y="983615"/>
            <a:ext cx="5863590" cy="4999355"/>
          </a:xfrm>
          <a:prstGeom prst="rect">
            <a:avLst/>
          </a:prstGeom>
        </p:spPr>
      </p:pic>
      <p:sp>
        <p:nvSpPr>
          <p:cNvPr id="5" name="文本框 4"/>
          <p:cNvSpPr txBox="1"/>
          <p:nvPr/>
        </p:nvSpPr>
        <p:spPr>
          <a:xfrm>
            <a:off x="621665" y="2187575"/>
            <a:ext cx="5314315" cy="1241425"/>
          </a:xfrm>
          <a:prstGeom prst="rect">
            <a:avLst/>
          </a:prstGeom>
          <a:noFill/>
        </p:spPr>
        <p:txBody>
          <a:bodyPr wrap="square" rtlCol="0" anchor="t">
            <a:spAutoFit/>
          </a:bodyPr>
          <a:p>
            <a:r>
              <a:rPr lang="en-US" altLang="zh-CN" sz="1600" b="1">
                <a:solidFill>
                  <a:schemeClr val="tx2"/>
                </a:solidFill>
                <a:sym typeface="+mn-ea"/>
              </a:rPr>
              <a:t>1</a:t>
            </a:r>
            <a:r>
              <a:rPr lang="zh-CN" altLang="en-US" sz="1600" b="1">
                <a:solidFill>
                  <a:schemeClr val="tx2"/>
                </a:solidFill>
                <a:sym typeface="+mn-ea"/>
              </a:rPr>
              <a:t>、中线</a:t>
            </a:r>
            <a:r>
              <a:rPr lang="zh-CN" altLang="en-US" sz="1600" b="1">
                <a:sym typeface="+mn-ea"/>
              </a:rPr>
              <a:t>选股要点</a:t>
            </a:r>
            <a:r>
              <a:rPr lang="en-US" altLang="zh-CN" sz="1600" b="1">
                <a:solidFill>
                  <a:schemeClr val="tx2"/>
                </a:solidFill>
                <a:sym typeface="+mn-ea"/>
              </a:rPr>
              <a:t>-</a:t>
            </a:r>
            <a:r>
              <a:rPr lang="zh-CN" sz="1600" b="1">
                <a:solidFill>
                  <a:schemeClr val="tx2"/>
                </a:solidFill>
                <a:sym typeface="+mn-ea"/>
              </a:rPr>
              <a:t>趋势行情</a:t>
            </a:r>
            <a:endParaRPr lang="zh-CN" altLang="en-US" sz="1400">
              <a:sym typeface="+mn-ea"/>
            </a:endParaRPr>
          </a:p>
          <a:p>
            <a:pPr>
              <a:lnSpc>
                <a:spcPct val="140000"/>
              </a:lnSpc>
            </a:pPr>
            <a:r>
              <a:rPr lang="zh-CN" altLang="en-US" sz="1400">
                <a:sym typeface="+mn-ea"/>
              </a:rPr>
              <a:t>基本面（行业景气</a:t>
            </a:r>
            <a:r>
              <a:rPr lang="en-US" altLang="zh-CN" sz="1400">
                <a:sym typeface="+mn-ea"/>
              </a:rPr>
              <a:t>+</a:t>
            </a:r>
            <a:r>
              <a:rPr lang="zh-CN" altLang="en-US" sz="1400">
                <a:sym typeface="+mn-ea"/>
              </a:rPr>
              <a:t>赛道冠军</a:t>
            </a:r>
            <a:r>
              <a:rPr lang="en-US" altLang="zh-CN" sz="1400">
                <a:sym typeface="+mn-ea"/>
              </a:rPr>
              <a:t>+</a:t>
            </a:r>
            <a:r>
              <a:rPr lang="zh-CN" altLang="en-US" sz="1400">
                <a:sym typeface="+mn-ea"/>
              </a:rPr>
              <a:t>业绩向好）</a:t>
            </a:r>
            <a:endParaRPr lang="en-US" altLang="zh-CN" sz="1400">
              <a:sym typeface="+mn-ea"/>
            </a:endParaRPr>
          </a:p>
          <a:p>
            <a:pPr>
              <a:lnSpc>
                <a:spcPct val="140000"/>
              </a:lnSpc>
            </a:pPr>
            <a:r>
              <a:rPr lang="zh-CN" altLang="en-US" sz="1400">
                <a:sym typeface="+mn-ea"/>
              </a:rPr>
              <a:t>技术面（底部突破回档；上升中继控盘回档；上升中继蓄势末端）</a:t>
            </a:r>
            <a:endParaRPr lang="zh-CN" altLang="en-US" sz="1400">
              <a:sym typeface="+mn-ea"/>
            </a:endParaRPr>
          </a:p>
          <a:p>
            <a:pPr>
              <a:lnSpc>
                <a:spcPct val="140000"/>
              </a:lnSpc>
            </a:pPr>
            <a:r>
              <a:rPr lang="zh-CN" altLang="en-US" sz="1400">
                <a:sym typeface="+mn-ea"/>
              </a:rPr>
              <a:t>资金面（中线新入主力控盘资金、机构重仓）</a:t>
            </a:r>
            <a:endParaRPr lang="zh-CN" altLang="en-US" sz="1400">
              <a:sym typeface="+mn-ea"/>
            </a:endParaRPr>
          </a:p>
        </p:txBody>
      </p:sp>
      <p:sp>
        <p:nvSpPr>
          <p:cNvPr id="7" name="文本框 6"/>
          <p:cNvSpPr txBox="1"/>
          <p:nvPr/>
        </p:nvSpPr>
        <p:spPr>
          <a:xfrm>
            <a:off x="606425" y="3997325"/>
            <a:ext cx="5080000" cy="939800"/>
          </a:xfrm>
          <a:prstGeom prst="rect">
            <a:avLst/>
          </a:prstGeom>
          <a:noFill/>
        </p:spPr>
        <p:txBody>
          <a:bodyPr wrap="square" rtlCol="0" anchor="t">
            <a:spAutoFit/>
          </a:bodyPr>
          <a:p>
            <a:r>
              <a:rPr lang="en-US" altLang="zh-CN" sz="1600" b="1">
                <a:solidFill>
                  <a:schemeClr val="tx2"/>
                </a:solidFill>
                <a:sym typeface="+mn-ea"/>
              </a:rPr>
              <a:t>2</a:t>
            </a:r>
            <a:r>
              <a:rPr lang="zh-CN" altLang="en-US" sz="1600" b="1">
                <a:solidFill>
                  <a:schemeClr val="tx2"/>
                </a:solidFill>
                <a:sym typeface="+mn-ea"/>
              </a:rPr>
              <a:t>、短线</a:t>
            </a:r>
            <a:r>
              <a:rPr lang="zh-CN" altLang="en-US" sz="1600" b="1">
                <a:sym typeface="+mn-ea"/>
              </a:rPr>
              <a:t>选股要点</a:t>
            </a:r>
            <a:r>
              <a:rPr lang="en-US" altLang="zh-CN" sz="1600" b="1">
                <a:solidFill>
                  <a:schemeClr val="tx2"/>
                </a:solidFill>
                <a:sym typeface="+mn-ea"/>
              </a:rPr>
              <a:t>-</a:t>
            </a:r>
            <a:r>
              <a:rPr lang="zh-CN" altLang="en-US" sz="1600" b="1">
                <a:solidFill>
                  <a:schemeClr val="tx2"/>
                </a:solidFill>
                <a:sym typeface="+mn-ea"/>
              </a:rPr>
              <a:t>风口博弈</a:t>
            </a:r>
            <a:endParaRPr lang="zh-CN" altLang="en-US" sz="1400">
              <a:sym typeface="+mn-ea"/>
            </a:endParaRPr>
          </a:p>
          <a:p>
            <a:pPr>
              <a:lnSpc>
                <a:spcPct val="140000"/>
              </a:lnSpc>
            </a:pPr>
            <a:r>
              <a:rPr lang="zh-CN" altLang="en-US" sz="1400">
                <a:sym typeface="+mn-ea"/>
              </a:rPr>
              <a:t>爆量回档</a:t>
            </a:r>
            <a:r>
              <a:rPr lang="en-US" altLang="zh-CN" sz="1400">
                <a:sym typeface="+mn-ea"/>
              </a:rPr>
              <a:t>+</a:t>
            </a:r>
            <a:r>
              <a:rPr lang="zh-CN" altLang="en-US" sz="1400">
                <a:sym typeface="+mn-ea"/>
              </a:rPr>
              <a:t>低位高换手</a:t>
            </a:r>
            <a:r>
              <a:rPr lang="en-US" altLang="zh-CN" sz="1400">
                <a:sym typeface="+mn-ea"/>
              </a:rPr>
              <a:t>+</a:t>
            </a:r>
            <a:r>
              <a:rPr lang="zh-CN" altLang="en-US" sz="1400">
                <a:sym typeface="+mn-ea"/>
              </a:rPr>
              <a:t>风口题材</a:t>
            </a:r>
            <a:r>
              <a:rPr lang="zh-CN" altLang="en-US" sz="1400">
                <a:solidFill>
                  <a:schemeClr val="tx2"/>
                </a:solidFill>
                <a:sym typeface="+mn-ea"/>
              </a:rPr>
              <a:t>首次回档</a:t>
            </a:r>
            <a:endParaRPr lang="zh-CN" altLang="en-US" sz="1400">
              <a:sym typeface="+mn-ea"/>
            </a:endParaRPr>
          </a:p>
          <a:p>
            <a:pPr>
              <a:lnSpc>
                <a:spcPct val="140000"/>
              </a:lnSpc>
            </a:pPr>
            <a:endParaRPr lang="zh-CN" altLang="en-US" sz="1400">
              <a:sym typeface="+mn-ea"/>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719195" y="102235"/>
            <a:ext cx="44278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endParaRPr kumimoji="0" lang="zh-CN" altLang="en-US" sz="3600" b="1" i="0" kern="1200" cap="none" spc="0" normalizeH="0" baseline="0">
              <a:solidFill>
                <a:schemeClr val="bg1"/>
              </a:solidFill>
            </a:endParaRPr>
          </a:p>
        </p:txBody>
      </p:sp>
      <p:sp>
        <p:nvSpPr>
          <p:cNvPr id="3" name="文本框 2"/>
          <p:cNvSpPr txBox="1"/>
          <p:nvPr>
            <p:custDataLst>
              <p:tags r:id="rId2"/>
            </p:custDataLst>
          </p:nvPr>
        </p:nvSpPr>
        <p:spPr>
          <a:xfrm>
            <a:off x="887730"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《好股研选》个股回顾</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p:nvPr/>
        </p:nvPicPr>
        <p:blipFill>
          <a:blip r:embed="rId3"/>
          <a:srcRect l="14063" t="2982" r="2281" b="3279"/>
          <a:stretch>
            <a:fillRect/>
          </a:stretch>
        </p:blipFill>
        <p:spPr>
          <a:xfrm>
            <a:off x="741680" y="1517015"/>
            <a:ext cx="6334760" cy="3812540"/>
          </a:xfrm>
          <a:prstGeom prst="rect">
            <a:avLst/>
          </a:prstGeom>
          <a:ln>
            <a:solidFill>
              <a:schemeClr val="tx1">
                <a:lumMod val="65000"/>
                <a:lumOff val="35000"/>
              </a:schemeClr>
            </a:solidFill>
          </a:ln>
        </p:spPr>
      </p:pic>
      <p:pic>
        <p:nvPicPr>
          <p:cNvPr id="5" name="图片 4"/>
          <p:cNvPicPr/>
          <p:nvPr/>
        </p:nvPicPr>
        <p:blipFill>
          <a:blip r:embed="rId4"/>
          <a:stretch>
            <a:fillRect/>
          </a:stretch>
        </p:blipFill>
        <p:spPr>
          <a:xfrm>
            <a:off x="7375843" y="2721928"/>
            <a:ext cx="3933824" cy="1990725"/>
          </a:xfrm>
          <a:prstGeom prst="rect">
            <a:avLst/>
          </a:prstGeom>
        </p:spPr>
      </p:pic>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62605" y="0"/>
            <a:ext cx="564769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风口回档选股</a:t>
            </a:r>
            <a:endParaRPr kumimoji="0" lang="zh-CN" altLang="en-US" sz="3600" b="1" i="0" kern="1200" cap="none" spc="0" normalizeH="0" baseline="0">
              <a:solidFill>
                <a:schemeClr val="bg1"/>
              </a:solidFill>
            </a:endParaRPr>
          </a:p>
        </p:txBody>
      </p:sp>
      <p:pic>
        <p:nvPicPr>
          <p:cNvPr id="3" name="图片 2"/>
          <p:cNvPicPr/>
          <p:nvPr/>
        </p:nvPicPr>
        <p:blipFill>
          <a:blip r:embed="rId2"/>
          <a:stretch>
            <a:fillRect/>
          </a:stretch>
        </p:blipFill>
        <p:spPr>
          <a:xfrm>
            <a:off x="878205" y="1002665"/>
            <a:ext cx="4055745" cy="3272790"/>
          </a:xfrm>
          <a:prstGeom prst="rect">
            <a:avLst/>
          </a:prstGeom>
        </p:spPr>
      </p:pic>
      <p:pic>
        <p:nvPicPr>
          <p:cNvPr id="2" name="图片 1"/>
          <p:cNvPicPr>
            <a:picLocks noChangeAspect="1"/>
          </p:cNvPicPr>
          <p:nvPr/>
        </p:nvPicPr>
        <p:blipFill>
          <a:blip r:embed="rId3"/>
          <a:stretch>
            <a:fillRect/>
          </a:stretch>
        </p:blipFill>
        <p:spPr>
          <a:xfrm>
            <a:off x="7106285" y="1002665"/>
            <a:ext cx="4188460" cy="3342005"/>
          </a:xfrm>
          <a:prstGeom prst="rect">
            <a:avLst/>
          </a:prstGeom>
        </p:spPr>
      </p:pic>
      <p:pic>
        <p:nvPicPr>
          <p:cNvPr id="5" name="图片 4"/>
          <p:cNvPicPr>
            <a:picLocks noChangeAspect="1"/>
          </p:cNvPicPr>
          <p:nvPr/>
        </p:nvPicPr>
        <p:blipFill>
          <a:blip r:embed="rId4"/>
          <a:stretch>
            <a:fillRect/>
          </a:stretch>
        </p:blipFill>
        <p:spPr>
          <a:xfrm>
            <a:off x="2739390" y="3217545"/>
            <a:ext cx="6713855" cy="2736215"/>
          </a:xfrm>
          <a:prstGeom prst="rect">
            <a:avLst/>
          </a:prstGeom>
        </p:spPr>
      </p:pic>
      <p:sp>
        <p:nvSpPr>
          <p:cNvPr id="7" name="文本框 6"/>
          <p:cNvSpPr txBox="1"/>
          <p:nvPr/>
        </p:nvSpPr>
        <p:spPr>
          <a:xfrm>
            <a:off x="5211445" y="1747520"/>
            <a:ext cx="1710690" cy="368300"/>
          </a:xfrm>
          <a:prstGeom prst="rect">
            <a:avLst/>
          </a:prstGeom>
          <a:noFill/>
        </p:spPr>
        <p:txBody>
          <a:bodyPr wrap="square" rtlCol="0">
            <a:spAutoFit/>
          </a:bodyPr>
          <a:p>
            <a:r>
              <a:rPr lang="zh-CN" altLang="en-US"/>
              <a:t>方法①②③④</a:t>
            </a:r>
            <a:endParaRPr lang="zh-CN" altLang="en-US"/>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887730"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震仓倍量突破战法</a:t>
            </a:r>
            <a:endPar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58140" y="1113155"/>
            <a:ext cx="11189335" cy="337185"/>
          </a:xfrm>
          <a:prstGeom prst="rect">
            <a:avLst/>
          </a:prstGeom>
          <a:noFill/>
        </p:spPr>
        <p:txBody>
          <a:bodyPr wrap="square" rtlCol="0" anchor="t">
            <a:spAutoFit/>
          </a:bodyPr>
          <a:p>
            <a:r>
              <a:rPr lang="zh-CN" altLang="en-US" sz="1600" b="1">
                <a:latin typeface="华文细黑" panose="02010600040101010101" charset="-122"/>
                <a:ea typeface="华文细黑" panose="02010600040101010101" charset="-122"/>
                <a:cs typeface="华文细黑" panose="02010600040101010101" charset="-122"/>
                <a:sym typeface="+mn-ea"/>
              </a:rPr>
              <a:t>震仓倍量突破战法：在低位主力经过连续2次以上的建仓、震仓、洗盘后，尝试买在</a:t>
            </a:r>
            <a:r>
              <a:rPr lang="en-US" altLang="zh-CN" sz="1600" b="1">
                <a:latin typeface="华文细黑" panose="02010600040101010101" charset="-122"/>
                <a:ea typeface="华文细黑" panose="02010600040101010101" charset="-122"/>
                <a:cs typeface="华文细黑" panose="02010600040101010101" charset="-122"/>
                <a:sym typeface="+mn-ea"/>
              </a:rPr>
              <a:t>“</a:t>
            </a:r>
            <a:r>
              <a:rPr lang="zh-CN" altLang="en-US" sz="1600" b="1">
                <a:latin typeface="华文细黑" panose="02010600040101010101" charset="-122"/>
                <a:ea typeface="华文细黑" panose="02010600040101010101" charset="-122"/>
                <a:cs typeface="华文细黑" panose="02010600040101010101" charset="-122"/>
                <a:sym typeface="+mn-ea"/>
              </a:rPr>
              <a:t>放量过头</a:t>
            </a:r>
            <a:r>
              <a:rPr lang="en-US" altLang="zh-CN" sz="1600" b="1">
                <a:latin typeface="华文细黑" panose="02010600040101010101" charset="-122"/>
                <a:ea typeface="华文细黑" panose="02010600040101010101" charset="-122"/>
                <a:cs typeface="华文细黑" panose="02010600040101010101" charset="-122"/>
                <a:sym typeface="+mn-ea"/>
              </a:rPr>
              <a:t>”</a:t>
            </a:r>
            <a:r>
              <a:rPr lang="zh-CN" altLang="en-US" sz="1600" b="1">
                <a:latin typeface="华文细黑" panose="02010600040101010101" charset="-122"/>
                <a:ea typeface="华文细黑" panose="02010600040101010101" charset="-122"/>
                <a:cs typeface="华文细黑" panose="02010600040101010101" charset="-122"/>
                <a:sym typeface="+mn-ea"/>
              </a:rPr>
              <a:t>之后的回档起爆附近。</a:t>
            </a:r>
            <a:endParaRPr lang="zh-CN" altLang="en-US" sz="1600" b="1">
              <a:latin typeface="华文细黑" panose="02010600040101010101" charset="-122"/>
              <a:ea typeface="华文细黑" panose="02010600040101010101" charset="-122"/>
              <a:cs typeface="华文细黑" panose="02010600040101010101" charset="-122"/>
              <a:sym typeface="+mn-ea"/>
            </a:endParaRPr>
          </a:p>
        </p:txBody>
      </p:sp>
      <p:pic>
        <p:nvPicPr>
          <p:cNvPr id="9" name="图片 8"/>
          <p:cNvPicPr>
            <a:picLocks noChangeAspect="1"/>
          </p:cNvPicPr>
          <p:nvPr/>
        </p:nvPicPr>
        <p:blipFill>
          <a:blip r:embed="rId2"/>
          <a:srcRect l="2978" t="11234" r="4627"/>
          <a:stretch>
            <a:fillRect/>
          </a:stretch>
        </p:blipFill>
        <p:spPr>
          <a:xfrm>
            <a:off x="5843905" y="2072005"/>
            <a:ext cx="6005195" cy="3356610"/>
          </a:xfrm>
          <a:prstGeom prst="rect">
            <a:avLst/>
          </a:prstGeom>
        </p:spPr>
      </p:pic>
      <p:sp>
        <p:nvSpPr>
          <p:cNvPr id="3" name="文本框 2"/>
          <p:cNvSpPr txBox="1"/>
          <p:nvPr/>
        </p:nvSpPr>
        <p:spPr>
          <a:xfrm>
            <a:off x="358140" y="2065020"/>
            <a:ext cx="5276850" cy="3363595"/>
          </a:xfrm>
          <a:prstGeom prst="rect">
            <a:avLst/>
          </a:prstGeom>
          <a:ln w="127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chor="t">
            <a:spAutoFit/>
          </a:bodyPr>
          <a:p>
            <a:pPr marL="0" indent="0" algn="just" defTabSz="266700">
              <a:lnSpc>
                <a:spcPct val="190000"/>
              </a:lnSpc>
              <a:spcBef>
                <a:spcPct val="0"/>
              </a:spcBef>
              <a:spcAft>
                <a:spcPct val="0"/>
              </a:spcAft>
            </a:pPr>
            <a:r>
              <a:rPr lang="zh-CN" altLang="en-US" sz="1600" b="1">
                <a:latin typeface="Calibri" panose="020F0502020204030204"/>
                <a:ea typeface="宋体" panose="02010600030101010101" pitchFamily="2" charset="-122"/>
                <a:sym typeface="+mn-ea"/>
              </a:rPr>
              <a:t>战法要点：</a:t>
            </a:r>
            <a:endParaRPr lang="en-US" altLang="zh-CN" sz="1600" b="1">
              <a:latin typeface="Calibri" panose="020F0502020204030204"/>
              <a:ea typeface="宋体" panose="02010600030101010101" pitchFamily="2" charset="-122"/>
              <a:sym typeface="+mn-ea"/>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①低位横盘+出现连续放量（至少3天温和放量上涨）</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②短期拉升+上影线震仓，随后缩量整理（第一次洗盘）</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③倍量突破+收盘价站上前高（主力再度突破拉升拿筹码）</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④突破次日收缩量阳线（主力做多但还不想拉升）</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⑤缩量回档支撑区，甚至假跌破挖坑（主力第二次洗盘）</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⑥支撑区+放量反包，买点出现</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wm#"/>
  <p:tag name="KSO_WM_TEMPLATE_CATEGORY" val="custom"/>
  <p:tag name="KSO_WM_TEMPLATE_INDEX" val="20205081"/>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081"/>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wm#"/>
  <p:tag name="KSO_WM_TEMPLATE_CATEGORY" val="custom"/>
  <p:tag name="KSO_WM_TEMPLATE_INDEX" val="20205081"/>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wm#"/>
  <p:tag name="KSO_WM_TEMPLATE_CATEGORY" val="custom"/>
  <p:tag name="KSO_WM_TEMPLATE_INDEX" val="20205081"/>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PP_MARK_KEY" val="34a5c737-2527-451b-a6cc-313a70f4ce21"/>
  <p:tag name="COMMONDATA" val="eyJoZGlkIjoiMjUxNmU2Yzc2MjNiNjJjZGFlY2Q1MzYxMGIzYTQ4YWEifQ=="/>
  <p:tag name="resource_record_key" val="{&quot;29&quot;:[20405972,20405933,20405934,20405922,20405918,20405950,20426316,20405937,50000159,50052696],&quot;65&quot;:[20205081],&quot;70&quot;:[3312359,3314058,3312209,3320069,3314060]}"/>
  <p:tag name="commondata" val="eyJoZGlkIjoiMTE5OTlmMmY3Mzc0MTBlODE0YTNlMWY0MTJhZTZiYTYifQ=="/>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PLACING_PICTURE_USER_VIEWPORT" val="{&quot;height&quot;:606,&quot;width&quot;:2795}"/>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1113</Words>
  <Application>WPS 演示</Application>
  <PresentationFormat>宽屏</PresentationFormat>
  <Paragraphs>99</Paragraphs>
  <Slides>14</Slides>
  <Notes>4</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14</vt:i4>
      </vt:variant>
    </vt:vector>
  </HeadingPairs>
  <TitlesOfParts>
    <vt:vector size="35" baseType="lpstr">
      <vt:lpstr>Arial</vt:lpstr>
      <vt:lpstr>宋体</vt:lpstr>
      <vt:lpstr>Wingdings</vt:lpstr>
      <vt:lpstr>Wingdings</vt:lpstr>
      <vt:lpstr>Roboto</vt:lpstr>
      <vt:lpstr>汉仪旗黑-55简</vt:lpstr>
      <vt:lpstr>Calibri</vt:lpstr>
      <vt:lpstr>Arial</vt:lpstr>
      <vt:lpstr>微软雅黑</vt:lpstr>
      <vt:lpstr>Source Sans Pro Black</vt:lpstr>
      <vt:lpstr>Yu Gothic UI Semibold</vt:lpstr>
      <vt:lpstr>思源黑体 CN Medium</vt:lpstr>
      <vt:lpstr>思源黑体 Normal</vt:lpstr>
      <vt:lpstr>黑体</vt:lpstr>
      <vt:lpstr>阿里巴巴普惠体 Light</vt:lpstr>
      <vt:lpstr>华文细黑</vt:lpstr>
      <vt:lpstr>Calibri</vt:lpstr>
      <vt:lpstr>Arial Unicode MS</vt:lpstr>
      <vt:lpstr>Times New Roman</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十二猪肠</cp:lastModifiedBy>
  <cp:revision>2039</cp:revision>
  <dcterms:created xsi:type="dcterms:W3CDTF">2019-06-19T02:08:00Z</dcterms:created>
  <dcterms:modified xsi:type="dcterms:W3CDTF">2025-03-14T02:29:43Z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67F8E99CA25843CDBAFD0150A9FB820A</vt:lpwstr>
  </property>
</Properties>
</file>