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78" r:id="rId7"/>
    <p:sldId id="2471" r:id="rId8"/>
    <p:sldId id="2476" r:id="rId9"/>
    <p:sldId id="2343" r:id="rId10"/>
    <p:sldId id="2368" r:id="rId11"/>
    <p:sldId id="2479" r:id="rId12"/>
    <p:sldId id="2236" r:id="rId13"/>
    <p:sldId id="2472" r:id="rId14"/>
    <p:sldId id="2164" r:id="rId15"/>
    <p:sldId id="2346" r:id="rId16"/>
    <p:sldId id="2153" r:id="rId17"/>
    <p:sldId id="2465" r:id="rId18"/>
    <p:sldId id="2467" r:id="rId19"/>
    <p:sldId id="2277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6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8.png"/><Relationship Id="rId1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9.png"/><Relationship Id="rId1" Type="http://schemas.openxmlformats.org/officeDocument/2006/relationships/tags" Target="../tags/tag13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0.png"/><Relationship Id="rId1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1.png"/><Relationship Id="rId1" Type="http://schemas.openxmlformats.org/officeDocument/2006/relationships/tags" Target="../tags/tag13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4.png"/><Relationship Id="rId1" Type="http://schemas.openxmlformats.org/officeDocument/2006/relationships/tags" Target="../tags/tag1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0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1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2025 .03.24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风格切换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5817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《好股严选》栏目回顾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379" r="29289"/>
          <a:stretch>
            <a:fillRect/>
          </a:stretch>
        </p:blipFill>
        <p:spPr>
          <a:xfrm>
            <a:off x="958215" y="1140460"/>
            <a:ext cx="4359910" cy="4577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845" y="911860"/>
            <a:ext cx="5057775" cy="2778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245" y="3853815"/>
            <a:ext cx="4488180" cy="228409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927100"/>
            <a:ext cx="9335770" cy="5251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90" y="854075"/>
            <a:ext cx="9624060" cy="5413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b="15140"/>
          <a:stretch>
            <a:fillRect/>
          </a:stretch>
        </p:blipFill>
        <p:spPr>
          <a:xfrm>
            <a:off x="2294255" y="826135"/>
            <a:ext cx="8388985" cy="52057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5943600" y="4793615"/>
            <a:ext cx="4667250" cy="6451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PC</a:t>
            </a:r>
            <a:r>
              <a:rPr lang="zh-CN" altLang="en-US">
                <a:solidFill>
                  <a:schemeClr val="tx1"/>
                </a:solidFill>
              </a:rPr>
              <a:t>端：研究院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经传内参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我的订阅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经点专题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APP</a:t>
            </a:r>
            <a:r>
              <a:rPr lang="zh-CN" altLang="en-US">
                <a:solidFill>
                  <a:schemeClr val="tx1"/>
                </a:solidFill>
              </a:rPr>
              <a:t>端：个人中心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已购产品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专题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3875" y="876935"/>
            <a:ext cx="6529070" cy="255206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1826" t="2286" r="2546" b="5184"/>
          <a:stretch>
            <a:fillRect/>
          </a:stretch>
        </p:blipFill>
        <p:spPr>
          <a:xfrm>
            <a:off x="7247255" y="1105535"/>
            <a:ext cx="4388485" cy="431863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820420" y="3531870"/>
            <a:ext cx="3512185" cy="2559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/>
          <p:nvPr/>
        </p:nvPicPr>
        <p:blipFill>
          <a:blip r:embed="rId6"/>
          <a:srcRect l="35038" t="30197" r="2775" b="6992"/>
          <a:stretch>
            <a:fillRect/>
          </a:stretch>
        </p:blipFill>
        <p:spPr>
          <a:xfrm>
            <a:off x="3146425" y="3531870"/>
            <a:ext cx="4170045" cy="17170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风格切换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1207" b="16071"/>
          <a:stretch>
            <a:fillRect/>
          </a:stretch>
        </p:blipFill>
        <p:spPr>
          <a:xfrm>
            <a:off x="2660650" y="889635"/>
            <a:ext cx="3855085" cy="32721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b="5665"/>
          <a:stretch>
            <a:fillRect/>
          </a:stretch>
        </p:blipFill>
        <p:spPr>
          <a:xfrm>
            <a:off x="6817995" y="889635"/>
            <a:ext cx="3810000" cy="32727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t="23948" b="24758"/>
          <a:stretch>
            <a:fillRect/>
          </a:stretch>
        </p:blipFill>
        <p:spPr>
          <a:xfrm>
            <a:off x="2995930" y="4548505"/>
            <a:ext cx="6886575" cy="12458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851150" y="102235"/>
            <a:ext cx="6489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舆情消息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4715" y="882015"/>
            <a:ext cx="9936480" cy="1318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915"/>
              </a:lnSpc>
            </a:pPr>
            <a:r>
              <a:rPr lang="en-US" altLang="zh-CN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22</a:t>
            </a:r>
            <a:r>
              <a:rPr lang="zh-CN" altLang="en-US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日，</a:t>
            </a:r>
            <a:r>
              <a:rPr lang="en-US" altLang="zh-CN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全国家电消费季启动仪式在上海举行。商务部副部长盛秋平表示，商务部将以</a:t>
            </a:r>
            <a:r>
              <a:rPr lang="en-US" altLang="zh-CN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全国家电消费季启动仪式为契机，进一步统筹</a:t>
            </a:r>
            <a:r>
              <a:rPr lang="zh-CN" altLang="en-US" sz="1400" b="0" i="0">
                <a:solidFill>
                  <a:srgbClr val="3975F9"/>
                </a:solidFill>
                <a:latin typeface="微软雅黑" panose="020B0503020204020204" charset="-122"/>
                <a:ea typeface="微软雅黑" panose="020B0503020204020204" charset="-122"/>
              </a:rPr>
              <a:t>线上线下</a:t>
            </a:r>
            <a:r>
              <a:rPr lang="zh-CN" altLang="en-US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渠道，组织开展系列活动，优化“政策</a:t>
            </a:r>
            <a:r>
              <a:rPr lang="en-US" altLang="zh-CN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活动”驱动机制，鼓励厂商出新、平台让利、企业优惠，放大家电以旧换新政策效应，释放家电更新消费潜力。</a:t>
            </a:r>
            <a:endParaRPr lang="zh-CN" altLang="en-US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1915"/>
              </a:lnSpc>
            </a:pPr>
            <a:endParaRPr lang="zh-CN" altLang="en-US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1915"/>
              </a:lnSpc>
            </a:pPr>
            <a:endParaRPr lang="zh-CN" altLang="en-US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040" y="2084070"/>
            <a:ext cx="9646285" cy="29229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endParaRPr lang="zh-CN" altLang="en-US" sz="1600" b="0" i="0">
              <a:solidFill>
                <a:srgbClr val="222222"/>
              </a:solidFill>
              <a:latin typeface="PingFang SC"/>
              <a:ea typeface="PingFang SC"/>
            </a:endParaRPr>
          </a:p>
          <a:p>
            <a:pPr marL="0" indent="0" algn="just"/>
            <a:r>
              <a:rPr lang="zh-CN" altLang="en-US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2、为期4天的2025年中国家电及消费电子博览会（AWE2025），昨日正式闭幕。根据主办方的数据，今年展会共吸引了超千家全球领先的家电和消费电子企业参展，数万件智慧生活产品及方案亮相。</a:t>
            </a:r>
            <a:endParaRPr lang="zh-CN" altLang="en-US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/>
            <a:endParaRPr lang="zh-CN" altLang="en-US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/>
            <a:endParaRPr lang="zh-CN" altLang="en-US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/>
            <a:r>
              <a:rPr lang="zh-CN" altLang="en-US" sz="140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3、上海市市长龚正在《学习时报》发表文章《在推进中国式现代化中发挥龙头带动和示范引领作用》。</a:t>
            </a:r>
            <a:endParaRPr lang="zh-CN" altLang="en-US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/>
            <a:r>
              <a:rPr lang="zh-CN" altLang="en-US" sz="140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龚正：下大力气激发有潜能的消费</a:t>
            </a:r>
            <a:endParaRPr lang="zh-CN" altLang="en-US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/>
            <a:endParaRPr lang="zh-CN" altLang="en-US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/>
            <a:endParaRPr lang="en-US" altLang="zh-CN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/>
            <a:endParaRPr lang="en-US" altLang="zh-CN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/>
            <a:r>
              <a:rPr lang="en-US" altLang="zh-CN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4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、国家金融监督管理总局近日下发《关于发展消费金融助力提振消费的通知》。《通知》明确，个人消费贷款自主支付的金额上限可阶段性从30万元提高至50万元，个人互联网消费贷款金额上限可阶段性从20万元提高至30万元；商业银行用于个人消费的贷款期限可阶段性由不超过5年延长至不超过7年。</a:t>
            </a:r>
            <a:endParaRPr lang="zh-CN" altLang="en-US" sz="14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964" t="2106" r="1452" b="4503"/>
          <a:stretch>
            <a:fillRect/>
          </a:stretch>
        </p:blipFill>
        <p:spPr>
          <a:xfrm>
            <a:off x="7444105" y="1375410"/>
            <a:ext cx="4071620" cy="48006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556" t="2260" r="1410" b="2414"/>
          <a:stretch>
            <a:fillRect/>
          </a:stretch>
        </p:blipFill>
        <p:spPr>
          <a:xfrm>
            <a:off x="614680" y="1477645"/>
            <a:ext cx="6731635" cy="4338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412051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深海科技（海工准备、资源开发、深海材料....）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眼镜、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手表、智能音箱）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白色家电、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景点旅游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酒店餐饮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涨价周期股（有色、铜）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机器人（减速器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脑机接口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611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4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10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大券商观点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455" y="1059180"/>
            <a:ext cx="7766685" cy="47402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7380" y="2474595"/>
            <a:ext cx="2459355" cy="19088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美国总统特朗普表示，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计划于</a:t>
            </a:r>
            <a:r>
              <a:rPr lang="en-US" altLang="zh-CN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日推出的关税措施将具有灵活性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。据悉届时将宣布的对等关税将更具“针对性”，一些国家将获得豁免，汽车等行业关税可能不会在当天宣布。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24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1503</Words>
  <Application>WPS 演示</Application>
  <PresentationFormat>宽屏</PresentationFormat>
  <Paragraphs>123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华文细黑</vt:lpstr>
      <vt:lpstr>Calibri</vt:lpstr>
      <vt:lpstr>PingFang SC</vt:lpstr>
      <vt:lpstr>Segoe Print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2082</cp:revision>
  <dcterms:created xsi:type="dcterms:W3CDTF">2019-06-19T02:08:00Z</dcterms:created>
  <dcterms:modified xsi:type="dcterms:W3CDTF">2025-03-24T02:21:19Z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