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5"/>
  </p:notesMasterIdLst>
  <p:sldIdLst>
    <p:sldId id="370" r:id="rId4"/>
    <p:sldId id="505" r:id="rId6"/>
    <p:sldId id="2478" r:id="rId7"/>
    <p:sldId id="2471" r:id="rId8"/>
    <p:sldId id="2343" r:id="rId9"/>
    <p:sldId id="2368" r:id="rId10"/>
    <p:sldId id="2480" r:id="rId11"/>
    <p:sldId id="2481" r:id="rId12"/>
    <p:sldId id="2236" r:id="rId13"/>
    <p:sldId id="2472" r:id="rId14"/>
    <p:sldId id="2164" r:id="rId15"/>
    <p:sldId id="2346" r:id="rId16"/>
    <p:sldId id="2153" r:id="rId17"/>
    <p:sldId id="2465" r:id="rId18"/>
    <p:sldId id="2467" r:id="rId19"/>
    <p:sldId id="2277" r:id="rId20"/>
    <p:sldId id="372" r:id="rId21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0" userDrawn="1">
          <p15:clr>
            <a:srgbClr val="A4A3A4"/>
          </p15:clr>
        </p15:guide>
        <p15:guide id="2" pos="361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750"/>
        <p:guide pos="3616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6" Type="http://schemas.openxmlformats.org/officeDocument/2006/relationships/tags" Target="tags/tag140.xml"/><Relationship Id="rId25" Type="http://schemas.openxmlformats.org/officeDocument/2006/relationships/commentAuthors" Target="commentAuthors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静待拐点</a:t>
            </a:r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17" Type="http://schemas.openxmlformats.org/officeDocument/2006/relationships/image" Target="../media/image8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9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5.xml"/><Relationship Id="rId4" Type="http://schemas.openxmlformats.org/officeDocument/2006/relationships/image" Target="../media/image23.png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124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7.xml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6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image" Target="../media/image27.png"/><Relationship Id="rId1" Type="http://schemas.openxmlformats.org/officeDocument/2006/relationships/tags" Target="../tags/tag128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1.xml"/><Relationship Id="rId2" Type="http://schemas.openxmlformats.org/officeDocument/2006/relationships/image" Target="../media/image28.png"/><Relationship Id="rId1" Type="http://schemas.openxmlformats.org/officeDocument/2006/relationships/tags" Target="../tags/tag130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29.png"/><Relationship Id="rId1" Type="http://schemas.openxmlformats.org/officeDocument/2006/relationships/tags" Target="../tags/tag132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30.png"/><Relationship Id="rId1" Type="http://schemas.openxmlformats.org/officeDocument/2006/relationships/tags" Target="../tags/tag134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tags" Target="../tags/tag136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9.xml"/><Relationship Id="rId2" Type="http://schemas.openxmlformats.org/officeDocument/2006/relationships/image" Target="../media/image33.png"/><Relationship Id="rId1" Type="http://schemas.openxmlformats.org/officeDocument/2006/relationships/tags" Target="../tags/tag1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14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7.xml"/><Relationship Id="rId1" Type="http://schemas.openxmlformats.org/officeDocument/2006/relationships/tags" Target="../tags/tag11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9.xml"/><Relationship Id="rId1" Type="http://schemas.openxmlformats.org/officeDocument/2006/relationships/tags" Target="../tags/tag118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1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20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3.xml"/><Relationship Id="rId2" Type="http://schemas.openxmlformats.org/officeDocument/2006/relationships/image" Target="../media/image20.png"/><Relationship Id="rId1" Type="http://schemas.openxmlformats.org/officeDocument/2006/relationships/tags" Target="../tags/tag1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2025 .03.28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辅助线遇压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5817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《好股严选》栏目回顾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370" y="1101090"/>
            <a:ext cx="4411980" cy="48831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610" y="986155"/>
            <a:ext cx="4434205" cy="2370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9205" y="3544570"/>
            <a:ext cx="4039235" cy="258191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震仓倍量突破战法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8140" y="1113155"/>
            <a:ext cx="1118933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震仓倍量突破战法：在低位主力经过连续2次以上的建仓、震仓、洗盘后，尝试买在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“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放量过头</a:t>
            </a:r>
            <a:r>
              <a:rPr lang="en-US" altLang="zh-CN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”</a:t>
            </a:r>
            <a:r>
              <a:rPr lang="zh-CN" altLang="en-US" sz="1600" b="1">
                <a:latin typeface="华文细黑" panose="02010600040101010101" charset="-122"/>
                <a:ea typeface="华文细黑" panose="02010600040101010101" charset="-122"/>
                <a:cs typeface="华文细黑" panose="02010600040101010101" charset="-122"/>
                <a:sym typeface="+mn-ea"/>
              </a:rPr>
              <a:t>之后的回档起爆附近。</a:t>
            </a:r>
            <a:endParaRPr lang="zh-CN" altLang="en-US" sz="1600" b="1">
              <a:latin typeface="华文细黑" panose="02010600040101010101" charset="-122"/>
              <a:ea typeface="华文细黑" panose="02010600040101010101" charset="-122"/>
              <a:cs typeface="华文细黑" panose="02010600040101010101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2978" t="11234" r="4627"/>
          <a:stretch>
            <a:fillRect/>
          </a:stretch>
        </p:blipFill>
        <p:spPr>
          <a:xfrm>
            <a:off x="5843905" y="2072005"/>
            <a:ext cx="6005195" cy="33566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8140" y="2065020"/>
            <a:ext cx="5276850" cy="3363595"/>
          </a:xfrm>
          <a:prstGeom prst="rect">
            <a:avLst/>
          </a:prstGeom>
          <a:ln w="12700" cap="flat" cmpd="sng" algn="ctr">
            <a:solidFill>
              <a:schemeClr val="accent6"/>
            </a:solidFill>
            <a:prstDash val="dash"/>
            <a:miter lim="800000"/>
          </a:ln>
        </p:spPr>
        <p:style>
          <a:lnRef idx="0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wrap="square" rtlCol="0" anchor="t">
            <a:spAutoFit/>
          </a:bodyPr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atin typeface="Calibri" panose="020F0502020204030204"/>
                <a:ea typeface="宋体" panose="02010600030101010101" pitchFamily="2" charset="-122"/>
                <a:sym typeface="+mn-ea"/>
              </a:rPr>
              <a:t>战法要点：</a:t>
            </a:r>
            <a:endParaRPr lang="en-US" altLang="zh-CN" sz="1600" b="1">
              <a:latin typeface="Calibri" panose="020F0502020204030204"/>
              <a:ea typeface="宋体" panose="02010600030101010101" pitchFamily="2" charset="-122"/>
              <a:sym typeface="+mn-ea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①低位横盘+出现连续放量（至少3天温和放量上涨）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②短期拉升+上影线震仓，随后缩量整理（第一次洗盘）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③倍量突破+收盘价站上前高（主力再度突破拉升拿筹码）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④突破次日收缩量阳线（主力做多但还不想拉升）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⑤缩量回档支撑区，甚至假跌破挖坑（主力第二次洗盘）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indent="0" algn="just" defTabSz="266700">
              <a:lnSpc>
                <a:spcPct val="19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⑥支撑区+放量反包，买点出现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《好股研选》彩蛋周</a:t>
            </a:r>
            <a:endParaRPr lang="zh-CN" altLang="en-US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045" y="907415"/>
            <a:ext cx="9152255" cy="51485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《好股研选》两会活动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090" y="854075"/>
            <a:ext cx="9624060" cy="54133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《好股研选》两会活动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 b="15140"/>
          <a:stretch>
            <a:fillRect/>
          </a:stretch>
        </p:blipFill>
        <p:spPr>
          <a:xfrm>
            <a:off x="2294255" y="826135"/>
            <a:ext cx="8388985" cy="520573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5943600" y="4793615"/>
            <a:ext cx="4667250" cy="645160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 anchor="t">
            <a:spAutoFit/>
          </a:bodyPr>
          <a:p>
            <a:r>
              <a:rPr lang="en-US" altLang="zh-CN">
                <a:solidFill>
                  <a:schemeClr val="tx1"/>
                </a:solidFill>
              </a:rPr>
              <a:t>PC</a:t>
            </a:r>
            <a:r>
              <a:rPr lang="zh-CN" altLang="en-US">
                <a:solidFill>
                  <a:schemeClr val="tx1"/>
                </a:solidFill>
              </a:rPr>
              <a:t>端：研究院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经传内参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我的订阅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经点专题</a:t>
            </a:r>
            <a:endParaRPr lang="zh-CN" altLang="en-US">
              <a:solidFill>
                <a:schemeClr val="tx1"/>
              </a:solidFill>
            </a:endParaRPr>
          </a:p>
          <a:p>
            <a:r>
              <a:rPr lang="en-US" altLang="zh-CN">
                <a:solidFill>
                  <a:schemeClr val="tx1"/>
                </a:solidFill>
              </a:rPr>
              <a:t>APP</a:t>
            </a:r>
            <a:r>
              <a:rPr lang="zh-CN" altLang="en-US">
                <a:solidFill>
                  <a:schemeClr val="tx1"/>
                </a:solidFill>
              </a:rPr>
              <a:t>端：个人中心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已购产品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内参</a:t>
            </a:r>
            <a:r>
              <a:rPr lang="en-US" altLang="zh-CN">
                <a:solidFill>
                  <a:schemeClr val="tx1"/>
                </a:solidFill>
              </a:rPr>
              <a:t>-</a:t>
            </a:r>
            <a:r>
              <a:rPr lang="zh-CN" altLang="en-US">
                <a:solidFill>
                  <a:schemeClr val="tx1"/>
                </a:solidFill>
              </a:rPr>
              <a:t>专题</a:t>
            </a:r>
            <a:endParaRPr lang="zh-CN" altLang="en-US">
              <a:solidFill>
                <a:schemeClr val="tx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5904230" y="85725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155190" y="822325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4777105" y="5436870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8464550" y="550608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6927215" y="82169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358640" y="4491355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001000" y="115506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6561455" y="106743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1950" y="1181735"/>
            <a:ext cx="5895340" cy="460375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866775" y="1750060"/>
            <a:ext cx="3998595" cy="396303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>
              <a:lnSpc>
                <a:spcPts val="2025"/>
              </a:lnSpc>
            </a:pP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昨日市场继续震荡反弹，量能仅仅小幅放大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300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亿，全天不足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1.2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万亿，可见资金在轮动加速行情下观望情绪依然较浓，随后半导体材料、新凯来供应链逆势领涨，而涨价周期股分化，机器人</a:t>
            </a:r>
            <a:r>
              <a:rPr lang="en-US" altLang="zh-CN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算力止跌但反弹缺量。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今天是平均股价反弹第三天，面临辅助性压力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，叠加今天是周五，总有部分资金潜伏博弈周末舆情消息，昨晚央行副行长又表示“择机降准降息”。今天又到临界点，关注大盘能否放量，观察主线半导体材料持续性，超跌科技能否企稳反弹，以及金融方向是否护盘，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如果不能向上突破辅助线就控仓</a:t>
            </a:r>
            <a:r>
              <a:rPr lang="zh-CN" altLang="en-US" sz="1600" b="0" i="0">
                <a:solidFill>
                  <a:srgbClr val="333333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600" b="0" i="0">
              <a:solidFill>
                <a:srgbClr val="33333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97510" y="102235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反弹遇压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595" y="1531620"/>
            <a:ext cx="5420995" cy="37947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015" y="1062990"/>
            <a:ext cx="4723765" cy="440499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7475" y="3517900"/>
            <a:ext cx="4010660" cy="22682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当前市场走势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zh-CN" altLang="en-US" sz="1600">
                <a:solidFill>
                  <a:schemeClr val="tx2"/>
                </a:solidFill>
                <a:sym typeface="+mn-ea"/>
              </a:rPr>
              <a:t>早盘一小时后，全市场指数的分类表现，以及一小时后，资金和热点的情况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015" y="1374775"/>
            <a:ext cx="4034790" cy="4684395"/>
          </a:xfrm>
          <a:prstGeom prst="rect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" y="1419860"/>
            <a:ext cx="6277610" cy="431863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677035"/>
            <a:ext cx="4929505" cy="402018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新凯来供应商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半导体材料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算力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数据止跌反弹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医药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黄金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周期股（化工、煤炭、有色、电力）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深海科技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核聚变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谷子经济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农业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2907665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T+3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回档选股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r>
              <a:rPr lang="en-US" altLang="zh-CN" sz="1600">
                <a:solidFill>
                  <a:schemeClr val="tx2"/>
                </a:solidFill>
                <a:sym typeface="+mn-ea"/>
              </a:rPr>
              <a:t> 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小知识科普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95325" y="1035050"/>
            <a:ext cx="10801350" cy="6477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>
              <a:lnSpc>
                <a:spcPct val="140000"/>
              </a:lnSpc>
            </a:pPr>
            <a:r>
              <a:rPr lang="zh-CN" altLang="en-US" sz="1600"/>
              <a:t>高送转炒作是指每年中报</a:t>
            </a:r>
            <a:r>
              <a:rPr lang="en-US" altLang="zh-CN" sz="1600"/>
              <a:t>/</a:t>
            </a:r>
            <a:r>
              <a:rPr lang="zh-CN" altLang="en-US" sz="1600"/>
              <a:t>年报公布前，市场都会活跃一个概念高送转。</a:t>
            </a:r>
            <a:r>
              <a:rPr lang="zh-CN" altLang="en-US" sz="1600">
                <a:sym typeface="+mn-ea"/>
              </a:rPr>
              <a:t>高送转的炒作通常分三波，第一波是炒作具有高送转预期的个股，主要在每年</a:t>
            </a:r>
            <a:r>
              <a:rPr lang="en-US" altLang="zh-CN" sz="1600">
                <a:sym typeface="+mn-ea"/>
              </a:rPr>
              <a:t>12</a:t>
            </a:r>
            <a:r>
              <a:rPr lang="zh-CN" altLang="en-US" sz="1600">
                <a:sym typeface="+mn-ea"/>
              </a:rPr>
              <a:t>月公司预告高送转开始；随着高送转的大规模披露，到了真正落实分配后，还会炒作一波；第三波则是还权，就是除权后的填权。</a:t>
            </a:r>
            <a:endParaRPr lang="zh-CN" altLang="en-US" sz="1600"/>
          </a:p>
          <a:p>
            <a:endParaRPr lang="zh-CN" altLang="en-US" sz="1600"/>
          </a:p>
        </p:txBody>
      </p:sp>
      <p:sp>
        <p:nvSpPr>
          <p:cNvPr id="7" name="文本框 6"/>
          <p:cNvSpPr txBox="1"/>
          <p:nvPr/>
        </p:nvSpPr>
        <p:spPr>
          <a:xfrm>
            <a:off x="695325" y="2427605"/>
            <a:ext cx="10020300" cy="27419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具体来说，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高送转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是指上市公司大比例送红股或者以资本公积金转增股本的行为。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高：是指送股或转增股的比例较高，例如每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10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股送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股或转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股以上，10送（转）10才算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送：送是分红的一种，上市公司赚钱了才会实施，因此都是每股未分利润比较高的才有可能送；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转：是指公积金转增股本，据会计准则，每季度利润都会提一定比例到公积金里，当公积金账户过高的时候，就会转增股本</a:t>
            </a:r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6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buClrTx/>
              <a:buSzTx/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财报季让高股息个股成为市场热点，市场又在聚焦高股息、高送转概念股的投资机遇</a:t>
            </a:r>
            <a:endParaRPr lang="zh-CN" altLang="en-US" sz="16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buClrTx/>
              <a:buSzTx/>
              <a:buNone/>
            </a:pPr>
            <a:endParaRPr lang="zh-CN" altLang="en-US" sz="16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buClrTx/>
              <a:buSzTx/>
              <a:buNone/>
            </a:pPr>
            <a:endParaRPr lang="zh-CN" altLang="en-US" sz="16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buClrTx/>
              <a:buSzTx/>
              <a:buNone/>
            </a:pP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股息率，指一定时期内股息同股票面值的比率，股息率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=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每股股息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</a:t>
            </a:r>
            <a:r>
              <a:rPr lang="zh-CN" altLang="en-US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股价</a:t>
            </a:r>
            <a:r>
              <a:rPr lang="en-US" altLang="zh-CN" sz="16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*100%</a:t>
            </a:r>
            <a:endParaRPr lang="en-US" altLang="zh-CN" sz="16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 sz="1200"/>
          </a:p>
          <a:p>
            <a:endParaRPr lang="zh-CN" altLang="en-US" sz="1200"/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57810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财报季选股注意基本面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 b="35233"/>
          <a:stretch>
            <a:fillRect/>
          </a:stretch>
        </p:blipFill>
        <p:spPr>
          <a:xfrm>
            <a:off x="1106170" y="1010285"/>
            <a:ext cx="4727575" cy="334899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825" y="1140460"/>
            <a:ext cx="5365750" cy="469519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710" y="3135630"/>
            <a:ext cx="4603115" cy="257365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《好股研选》回顾和选股标准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8815" y="983615"/>
            <a:ext cx="5863590" cy="499935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1665" y="2187575"/>
            <a:ext cx="5314315" cy="1241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1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sz="1600" b="1">
                <a:solidFill>
                  <a:schemeClr val="tx2"/>
                </a:solidFill>
                <a:sym typeface="+mn-ea"/>
              </a:rPr>
              <a:t>趋势行情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基本面（行业景气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赛道冠军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业绩向好）</a:t>
            </a:r>
            <a:endParaRPr lang="en-US" altLang="zh-CN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技术面（底部突破回档；上升中继控盘回档；上升中继蓄势末端）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资金面（中线新入主力控盘资金、机构重仓）</a:t>
            </a:r>
            <a:endParaRPr lang="zh-CN" altLang="en-US" sz="1400"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6425" y="3997325"/>
            <a:ext cx="5080000" cy="9398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 b="1">
                <a:solidFill>
                  <a:schemeClr val="tx2"/>
                </a:solidFill>
                <a:sym typeface="+mn-ea"/>
              </a:rPr>
              <a:t>2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、短线</a:t>
            </a:r>
            <a:r>
              <a:rPr lang="zh-CN" altLang="en-US" sz="1600" b="1">
                <a:sym typeface="+mn-ea"/>
              </a:rPr>
              <a:t>选股要点</a:t>
            </a:r>
            <a:r>
              <a:rPr lang="en-US" altLang="zh-CN" sz="1600" b="1">
                <a:solidFill>
                  <a:schemeClr val="tx2"/>
                </a:solidFill>
                <a:sym typeface="+mn-ea"/>
              </a:rPr>
              <a:t>-</a:t>
            </a:r>
            <a:r>
              <a:rPr lang="zh-CN" altLang="en-US" sz="1600" b="1">
                <a:solidFill>
                  <a:schemeClr val="tx2"/>
                </a:solidFill>
                <a:sym typeface="+mn-ea"/>
              </a:rPr>
              <a:t>风口博弈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r>
              <a:rPr lang="zh-CN" altLang="en-US" sz="1400">
                <a:sym typeface="+mn-ea"/>
              </a:rPr>
              <a:t>爆量回档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低位高换手</a:t>
            </a:r>
            <a:r>
              <a:rPr lang="en-US" altLang="zh-CN" sz="1400">
                <a:sym typeface="+mn-ea"/>
              </a:rPr>
              <a:t>+</a:t>
            </a:r>
            <a:r>
              <a:rPr lang="zh-CN" altLang="en-US" sz="1400">
                <a:sym typeface="+mn-ea"/>
              </a:rPr>
              <a:t>风口题材</a:t>
            </a:r>
            <a:r>
              <a:rPr lang="zh-CN" altLang="en-US" sz="1400">
                <a:solidFill>
                  <a:schemeClr val="tx2"/>
                </a:solidFill>
                <a:sym typeface="+mn-ea"/>
              </a:rPr>
              <a:t>首次回档</a:t>
            </a:r>
            <a:endParaRPr lang="zh-CN" altLang="en-US" sz="1400">
              <a:sym typeface="+mn-ea"/>
            </a:endParaRPr>
          </a:p>
          <a:p>
            <a:pPr>
              <a:lnSpc>
                <a:spcPct val="140000"/>
              </a:lnSpc>
            </a:pPr>
            <a:endParaRPr lang="zh-CN" altLang="en-US" sz="140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246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1534</Words>
  <Application>WPS 演示</Application>
  <PresentationFormat>宽屏</PresentationFormat>
  <Paragraphs>125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38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思源黑体 Normal</vt:lpstr>
      <vt:lpstr>黑体</vt:lpstr>
      <vt:lpstr>阿里巴巴普惠体 Light</vt:lpstr>
      <vt:lpstr>华文细黑</vt:lpstr>
      <vt:lpstr>Calibri</vt:lpstr>
      <vt:lpstr>Arial Unicode MS</vt:lpstr>
      <vt:lpstr>Times New Roman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十二猪肠</cp:lastModifiedBy>
  <cp:revision>2110</cp:revision>
  <dcterms:created xsi:type="dcterms:W3CDTF">2019-06-19T02:08:00Z</dcterms:created>
  <dcterms:modified xsi:type="dcterms:W3CDTF">2025-03-28T02:30:35Z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67F8E99CA25843CDBAFD0150A9FB820A</vt:lpwstr>
  </property>
</Properties>
</file>