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</p:sldMasterIdLst>
  <p:notesMasterIdLst>
    <p:notesMasterId r:id="rId5"/>
  </p:notesMasterIdLst>
  <p:sldIdLst>
    <p:sldId id="370" r:id="rId4"/>
    <p:sldId id="505" r:id="rId6"/>
    <p:sldId id="2484" r:id="rId7"/>
    <p:sldId id="2481" r:id="rId8"/>
    <p:sldId id="2343" r:id="rId9"/>
    <p:sldId id="2368" r:id="rId10"/>
    <p:sldId id="2236" r:id="rId11"/>
    <p:sldId id="2480" r:id="rId12"/>
    <p:sldId id="2487" r:id="rId13"/>
    <p:sldId id="2488" r:id="rId14"/>
    <p:sldId id="2164" r:id="rId15"/>
    <p:sldId id="2485" r:id="rId16"/>
    <p:sldId id="2346" r:id="rId17"/>
    <p:sldId id="2153" r:id="rId18"/>
    <p:sldId id="2277" r:id="rId19"/>
    <p:sldId id="2483" r:id="rId20"/>
    <p:sldId id="2482" r:id="rId21"/>
    <p:sldId id="372" r:id="rId22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50" userDrawn="1">
          <p15:clr>
            <a:srgbClr val="A4A3A4"/>
          </p15:clr>
        </p15:guide>
        <p15:guide id="2" pos="356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750"/>
        <p:guide pos="356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7" Type="http://schemas.openxmlformats.org/officeDocument/2006/relationships/tags" Target="tags/tag141.xml"/><Relationship Id="rId26" Type="http://schemas.openxmlformats.org/officeDocument/2006/relationships/commentAuthors" Target="commentAuthors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静待拐点</a:t>
            </a:r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 marL="0" indent="0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latin typeface="unset"/>
                <a:ea typeface="宋体" panose="02010600030101010101" pitchFamily="2" charset="-122"/>
                <a:sym typeface="+mn-ea"/>
              </a:rPr>
              <a:t>复购链接</a:t>
            </a:r>
            <a:r>
              <a:rPr lang="en-US" altLang="zh-CN">
                <a:latin typeface="unset"/>
                <a:ea typeface="unset"/>
                <a:sym typeface="+mn-ea"/>
              </a:rPr>
              <a:t>https://toujiao.n8n8.cn/introduce/142</a:t>
            </a:r>
            <a:endParaRPr lang="en-US" altLang="zh-CN" b="0" i="0">
              <a:solidFill>
                <a:schemeClr val="tx1"/>
              </a:solidFill>
              <a:latin typeface="unset"/>
              <a:ea typeface="unset"/>
            </a:endParaRPr>
          </a:p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缩量涨，熊线下移</a:t>
            </a: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8" Type="http://schemas.openxmlformats.org/officeDocument/2006/relationships/theme" Target="../theme/theme2.xml"/><Relationship Id="rId17" Type="http://schemas.openxmlformats.org/officeDocument/2006/relationships/image" Target="../media/image8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9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4.xml"/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tags" Target="../tags/tag123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6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25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8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tags" Target="../tags/tag127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0.xml"/><Relationship Id="rId2" Type="http://schemas.openxmlformats.org/officeDocument/2006/relationships/image" Target="../media/image30.png"/><Relationship Id="rId1" Type="http://schemas.openxmlformats.org/officeDocument/2006/relationships/tags" Target="../tags/tag129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2.xml"/><Relationship Id="rId3" Type="http://schemas.openxmlformats.org/officeDocument/2006/relationships/image" Target="../media/image14.png"/><Relationship Id="rId2" Type="http://schemas.openxmlformats.org/officeDocument/2006/relationships/image" Target="../media/image31.png"/><Relationship Id="rId1" Type="http://schemas.openxmlformats.org/officeDocument/2006/relationships/tags" Target="../tags/tag131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4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tags" Target="../tags/tag133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6.xml"/><Relationship Id="rId2" Type="http://schemas.openxmlformats.org/officeDocument/2006/relationships/image" Target="../media/image34.png"/><Relationship Id="rId1" Type="http://schemas.openxmlformats.org/officeDocument/2006/relationships/tags" Target="../tags/tag135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8.xml"/><Relationship Id="rId2" Type="http://schemas.openxmlformats.org/officeDocument/2006/relationships/image" Target="../media/image35.png"/><Relationship Id="rId1" Type="http://schemas.openxmlformats.org/officeDocument/2006/relationships/tags" Target="../tags/tag137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0.xml"/><Relationship Id="rId2" Type="http://schemas.openxmlformats.org/officeDocument/2006/relationships/image" Target="../media/image36.png"/><Relationship Id="rId1" Type="http://schemas.openxmlformats.org/officeDocument/2006/relationships/tags" Target="../tags/tag13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0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109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2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tags" Target="../tags/tag111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4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tags" Target="../tags/tag113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6.xml"/><Relationship Id="rId1" Type="http://schemas.openxmlformats.org/officeDocument/2006/relationships/tags" Target="../tags/tag115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8.xml"/><Relationship Id="rId2" Type="http://schemas.openxmlformats.org/officeDocument/2006/relationships/image" Target="../media/image17.png"/><Relationship Id="rId1" Type="http://schemas.openxmlformats.org/officeDocument/2006/relationships/tags" Target="../tags/tag117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0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tags" Target="../tags/tag11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2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72920" y="214566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2025 .04.17</a:t>
            </a:r>
            <a:endParaRPr 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60</a:t>
            </a:r>
            <a:r>
              <a:rPr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分钟金叉反弹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《好股研选》回顾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730" y="1478915"/>
            <a:ext cx="6609080" cy="377634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735" y="996315"/>
            <a:ext cx="2942590" cy="486600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当前选股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302510" y="1239520"/>
            <a:ext cx="1864360" cy="6324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1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、财报优选已经披露（大增</a:t>
            </a:r>
            <a:r>
              <a:rPr lang="en-US" altLang="zh-CN" sz="1600">
                <a:solidFill>
                  <a:schemeClr val="tx2"/>
                </a:solidFill>
                <a:sym typeface="+mn-ea"/>
              </a:rPr>
              <a:t>/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扭亏）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047230" y="880110"/>
            <a:ext cx="2816860" cy="6324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</a:t>
            </a:r>
            <a:r>
              <a:rPr lang="en-US" sz="1600">
                <a:solidFill>
                  <a:schemeClr val="tx2"/>
                </a:solidFill>
                <a:sym typeface="+mn-ea"/>
              </a:rPr>
              <a:t>2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、自主可控</a:t>
            </a:r>
            <a:r>
              <a:rPr lang="en-US" altLang="zh-CN" sz="1600">
                <a:solidFill>
                  <a:schemeClr val="tx2"/>
                </a:solidFill>
                <a:sym typeface="+mn-ea"/>
              </a:rPr>
              <a:t>/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内循环大主线里面去潜伏等待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r="20061"/>
          <a:stretch>
            <a:fillRect/>
          </a:stretch>
        </p:blipFill>
        <p:spPr>
          <a:xfrm>
            <a:off x="635000" y="2292350"/>
            <a:ext cx="5736590" cy="286702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7035" y="1645285"/>
            <a:ext cx="4950460" cy="41497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震仓倍量突破战法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58140" y="1113155"/>
            <a:ext cx="1118933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震仓倍量突破战法：在低位主力经过连续2次以上的建仓、震仓、洗盘后，尝试买在</a:t>
            </a:r>
            <a:r>
              <a:rPr lang="en-US" altLang="zh-CN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“</a:t>
            </a:r>
            <a:r>
              <a:rPr lang="zh-CN" altLang="en-US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放量过头</a:t>
            </a:r>
            <a:r>
              <a:rPr lang="en-US" altLang="zh-CN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”</a:t>
            </a:r>
            <a:r>
              <a:rPr lang="zh-CN" altLang="en-US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之后的回档起爆附近。</a:t>
            </a:r>
            <a:endParaRPr lang="zh-CN" altLang="en-US" sz="1600" b="1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rcRect l="2978" t="11234" r="4627"/>
          <a:stretch>
            <a:fillRect/>
          </a:stretch>
        </p:blipFill>
        <p:spPr>
          <a:xfrm>
            <a:off x="5843905" y="2072005"/>
            <a:ext cx="6005195" cy="33566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58140" y="2065020"/>
            <a:ext cx="5276850" cy="3363595"/>
          </a:xfrm>
          <a:prstGeom prst="rect">
            <a:avLst/>
          </a:prstGeom>
          <a:ln w="12700" cap="flat" cmpd="sng" algn="ctr">
            <a:solidFill>
              <a:schemeClr val="accent6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latin typeface="Calibri" panose="020F0502020204030204"/>
                <a:ea typeface="宋体" panose="02010600030101010101" pitchFamily="2" charset="-122"/>
                <a:sym typeface="+mn-ea"/>
              </a:rPr>
              <a:t>战法要点：</a:t>
            </a:r>
            <a:endParaRPr lang="en-US" altLang="zh-CN" sz="1600" b="1">
              <a:latin typeface="Calibri" panose="020F0502020204030204"/>
              <a:ea typeface="宋体" panose="02010600030101010101" pitchFamily="2" charset="-122"/>
              <a:sym typeface="+mn-ea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①低位横盘+出现连续放量（至少3天温和放量上涨）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②短期拉升+上影线震仓，随后缩量整理（第一次洗盘）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③倍量突破+收盘价站上前高（主力再度突破拉升拿筹码）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④突破次日收缩量阳线（主力做多但还不想拉升）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⑤缩量回档支撑区，甚至假跌破挖坑（主力第二次洗盘）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⑥支撑区+放量反包，买点出现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</a:t>
            </a:r>
            <a:r>
              <a:rPr lang="en-US" alt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418</a:t>
            </a:r>
            <a:r>
              <a:rPr lang="zh-CN" altLang="en-US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活动</a:t>
            </a:r>
            <a:endParaRPr lang="zh-CN" altLang="en-US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r="44243"/>
          <a:stretch>
            <a:fillRect/>
          </a:stretch>
        </p:blipFill>
        <p:spPr>
          <a:xfrm>
            <a:off x="468630" y="930910"/>
            <a:ext cx="5070475" cy="511556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r="13656" b="6700"/>
          <a:stretch>
            <a:fillRect/>
          </a:stretch>
        </p:blipFill>
        <p:spPr>
          <a:xfrm>
            <a:off x="5967730" y="1014095"/>
            <a:ext cx="5354320" cy="48958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《好股研选》手机版查看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5904230" y="85725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2155190" y="822325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0" name="椭圆 9"/>
          <p:cNvSpPr/>
          <p:nvPr/>
        </p:nvSpPr>
        <p:spPr>
          <a:xfrm>
            <a:off x="4777105" y="5436870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8464550" y="550608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927215" y="82169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4358640" y="4491355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8001000" y="115506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6561455" y="106743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《选股体系陪跑营》开营通知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1605915" y="878840"/>
            <a:ext cx="9690735" cy="525589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《选股体系陪跑营》开营通知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965" y="1043305"/>
            <a:ext cx="5332095" cy="255778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120775" y="3773170"/>
            <a:ext cx="97726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陪跑作业：</a:t>
            </a:r>
            <a:r>
              <a:rPr lang="zh-CN" altLang="en-US"/>
              <a:t>每个交易日群友通过我们的选股体系课程知识选出</a:t>
            </a:r>
            <a:r>
              <a:rPr lang="en-US" altLang="zh-CN"/>
              <a:t>1</a:t>
            </a:r>
            <a:r>
              <a:rPr lang="zh-CN" altLang="en-US"/>
              <a:t>个股票</a:t>
            </a:r>
            <a:endParaRPr lang="zh-CN" altLang="en-US"/>
          </a:p>
          <a:p>
            <a:r>
              <a:rPr lang="zh-CN" altLang="en-US"/>
              <a:t>把选股逻辑和方法同步备注，超过</a:t>
            </a:r>
            <a:r>
              <a:rPr lang="en-US" altLang="zh-CN"/>
              <a:t>5</a:t>
            </a:r>
            <a:r>
              <a:rPr lang="zh-CN" altLang="en-US"/>
              <a:t>份作业的当天，我也同步</a:t>
            </a:r>
            <a:r>
              <a:rPr lang="en-US" altLang="zh-CN"/>
              <a:t>“</a:t>
            </a:r>
            <a:r>
              <a:rPr lang="zh-CN" altLang="en-US"/>
              <a:t>交作业</a:t>
            </a:r>
            <a:r>
              <a:rPr lang="en-US" altLang="zh-CN"/>
              <a:t>”</a:t>
            </a:r>
            <a:r>
              <a:rPr lang="zh-CN" altLang="en-US"/>
              <a:t>。所有作业都会点评。</a:t>
            </a:r>
            <a:endParaRPr lang="zh-CN" altLang="en-US"/>
          </a:p>
          <a:p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247140" y="4926965"/>
            <a:ext cx="571881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latin typeface="unset"/>
                <a:ea typeface="宋体" panose="02010600030101010101" pitchFamily="2" charset="-122"/>
                <a:sym typeface="+mn-ea"/>
              </a:rPr>
              <a:t>复购</a:t>
            </a:r>
            <a:r>
              <a:rPr lang="en-US" altLang="zh-CN">
                <a:latin typeface="unset"/>
                <a:ea typeface="unset"/>
                <a:sym typeface="+mn-ea"/>
              </a:rPr>
              <a:t>https://toujiao.n8n8.cn/introduce/142</a:t>
            </a:r>
            <a:endParaRPr lang="en-US" altLang="zh-CN">
              <a:latin typeface="unset"/>
              <a:ea typeface="unset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13091"/>
          <a:stretch>
            <a:fillRect/>
          </a:stretch>
        </p:blipFill>
        <p:spPr>
          <a:xfrm>
            <a:off x="443865" y="1010920"/>
            <a:ext cx="6290310" cy="25546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4175" y="1863725"/>
            <a:ext cx="4984750" cy="386778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440" y="935990"/>
            <a:ext cx="4123690" cy="520827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rcRect r="9901"/>
          <a:stretch>
            <a:fillRect/>
          </a:stretch>
        </p:blipFill>
        <p:spPr>
          <a:xfrm>
            <a:off x="5888355" y="935990"/>
            <a:ext cx="5310505" cy="49879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当前市场走势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zh-CN" altLang="en-US" sz="1600">
                <a:solidFill>
                  <a:schemeClr val="tx2"/>
                </a:solidFill>
                <a:sym typeface="+mn-ea"/>
              </a:rPr>
              <a:t>早盘一小时后，全市场指数的分类表现，以及一小时后，资金和热点的情况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820" y="1536065"/>
            <a:ext cx="6159500" cy="42900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6290" y="1242060"/>
            <a:ext cx="4456430" cy="481076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14450" y="1537335"/>
            <a:ext cx="4929505" cy="431165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芯片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信创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地产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资金流出（资金轮动加速）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踩雷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贝因美、东方通，但行情尚可有自救资金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题材反弹故而黄金阶段回落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政策消息利空的智能驾驶（塞力斯）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跷跷板之消费轮动休整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2123440"/>
            <a:ext cx="4304030" cy="290766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③主题猎手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T+3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回档选股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⑤涨停复制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6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 algn="l">
              <a:lnSpc>
                <a:spcPct val="110000"/>
              </a:lnSpc>
            </a:pP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《好股研选》回顾和选股标准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815" y="983615"/>
            <a:ext cx="5863590" cy="49993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21665" y="2187575"/>
            <a:ext cx="5314315" cy="1241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1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sz="1600" b="1">
                <a:solidFill>
                  <a:schemeClr val="tx2"/>
                </a:solidFill>
                <a:sym typeface="+mn-ea"/>
              </a:rPr>
              <a:t>趋势行情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基本面（行业景气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赛道冠军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业绩向好）</a:t>
            </a:r>
            <a:endParaRPr lang="en-US" altLang="zh-CN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技术面（底部突破回档；上升中继控盘回档；上升中继蓄势末端）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资金面（中线新入主力控盘资金、机构重仓）</a:t>
            </a:r>
            <a:endParaRPr lang="zh-CN" altLang="en-US" sz="140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6425" y="3997325"/>
            <a:ext cx="5080000" cy="939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2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风口博弈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爆量回档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低位高换手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风口题材</a:t>
            </a:r>
            <a:r>
              <a:rPr lang="zh-CN" altLang="en-US" sz="1400">
                <a:solidFill>
                  <a:schemeClr val="tx2"/>
                </a:solidFill>
                <a:sym typeface="+mn-ea"/>
              </a:rPr>
              <a:t>首次回档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《好股研选》回顾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25" y="1040130"/>
            <a:ext cx="6168390" cy="19373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985" y="868045"/>
            <a:ext cx="4655820" cy="512254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025015" y="3900170"/>
            <a:ext cx="26244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市场两大主线轮动反弹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自主可控、消费内循环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《好股研选》回顾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l="9371"/>
          <a:stretch>
            <a:fillRect/>
          </a:stretch>
        </p:blipFill>
        <p:spPr>
          <a:xfrm>
            <a:off x="664210" y="993140"/>
            <a:ext cx="5158740" cy="281495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2515" y="859790"/>
            <a:ext cx="4965065" cy="286702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7060" y="3860165"/>
            <a:ext cx="4110355" cy="226441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3040" y="585470"/>
            <a:ext cx="3438525" cy="568642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13,50053246],&quot;65&quot;:[20205081],&quot;70&quot;:[3312359,3314058,3312209,3320069,3314060]}"/>
  <p:tag name="commondata" val="eyJoZGlkIjoiMTE5OTlmMmY3Mzc0MTBlODE0YTNlMWY0MTJhZTZiYTY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1132</Words>
  <Application>WPS 演示</Application>
  <PresentationFormat>宽屏</PresentationFormat>
  <Paragraphs>117</Paragraphs>
  <Slides>18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18</vt:i4>
      </vt:variant>
    </vt:vector>
  </HeadingPairs>
  <TitlesOfParts>
    <vt:vector size="40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思源黑体 CN Medium</vt:lpstr>
      <vt:lpstr>黑体</vt:lpstr>
      <vt:lpstr>思源黑体 Normal</vt:lpstr>
      <vt:lpstr>阿里巴巴普惠体 Light</vt:lpstr>
      <vt:lpstr>华文细黑</vt:lpstr>
      <vt:lpstr>Calibri</vt:lpstr>
      <vt:lpstr>unset</vt:lpstr>
      <vt:lpstr>Segoe Print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2191</cp:revision>
  <dcterms:created xsi:type="dcterms:W3CDTF">2019-06-19T02:08:00Z</dcterms:created>
  <dcterms:modified xsi:type="dcterms:W3CDTF">2025-04-17T02:21:32Z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2052-12.1.0.20784</vt:lpwstr>
  </property>
  <property fmtid="{D5CDD505-2E9C-101B-9397-08002B2CF9AE}" pid="3" name="ICV">
    <vt:lpwstr>C39AAD0121F64B90A619D96799ECD20C_13</vt:lpwstr>
  </property>
</Properties>
</file>