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notesMasterIdLst>
    <p:notesMasterId r:id="rId5"/>
  </p:notesMasterIdLst>
  <p:sldIdLst>
    <p:sldId id="370" r:id="rId4"/>
    <p:sldId id="505" r:id="rId6"/>
    <p:sldId id="2484" r:id="rId7"/>
    <p:sldId id="2481" r:id="rId8"/>
    <p:sldId id="2343" r:id="rId9"/>
    <p:sldId id="2368" r:id="rId10"/>
    <p:sldId id="2491" r:id="rId11"/>
    <p:sldId id="2236" r:id="rId12"/>
    <p:sldId id="2164" r:id="rId13"/>
    <p:sldId id="2495" r:id="rId14"/>
    <p:sldId id="2492" r:id="rId15"/>
    <p:sldId id="2487" r:id="rId16"/>
    <p:sldId id="2153" r:id="rId17"/>
    <p:sldId id="2277" r:id="rId18"/>
    <p:sldId id="2483" r:id="rId19"/>
    <p:sldId id="2482" r:id="rId20"/>
    <p:sldId id="372" r:id="rId21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50" userDrawn="1">
          <p15:clr>
            <a:srgbClr val="A4A3A4"/>
          </p15:clr>
        </p15:guide>
        <p15:guide id="2" pos="356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750"/>
        <p:guide pos="356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6" Type="http://schemas.openxmlformats.org/officeDocument/2006/relationships/tags" Target="tags/tag143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静待拐点</a:t>
            </a:r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latin typeface="unset"/>
                <a:ea typeface="宋体" panose="02010600030101010101" pitchFamily="2" charset="-122"/>
                <a:sym typeface="+mn-ea"/>
              </a:rPr>
              <a:t>复购</a:t>
            </a:r>
            <a:r>
              <a:rPr lang="en-US" altLang="zh-CN">
                <a:latin typeface="unset"/>
                <a:ea typeface="unset"/>
                <a:sym typeface="+mn-ea"/>
              </a:rPr>
              <a:t>https://toujiao.n8n8.cn/introduce/142</a:t>
            </a:r>
            <a:endParaRPr lang="en-US" altLang="zh-CN">
              <a:latin typeface="unset"/>
              <a:ea typeface="unset"/>
              <a:sym typeface="+mn-ea"/>
            </a:endParaRPr>
          </a:p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缩量涨，熊线下移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8" Type="http://schemas.openxmlformats.org/officeDocument/2006/relationships/theme" Target="../theme/theme2.xml"/><Relationship Id="rId17" Type="http://schemas.openxmlformats.org/officeDocument/2006/relationships/image" Target="../media/image8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9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8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tags" Target="../tags/tag127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0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129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2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tags" Target="../tags/tag131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4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tags" Target="../tags/tag133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6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tags" Target="../tags/tag135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8.xml"/><Relationship Id="rId2" Type="http://schemas.openxmlformats.org/officeDocument/2006/relationships/image" Target="../media/image36.png"/><Relationship Id="rId1" Type="http://schemas.openxmlformats.org/officeDocument/2006/relationships/tags" Target="../tags/tag137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40.xml"/><Relationship Id="rId7" Type="http://schemas.openxmlformats.org/officeDocument/2006/relationships/image" Target="../media/image42.png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0" Type="http://schemas.openxmlformats.org/officeDocument/2006/relationships/notesSlide" Target="../notesSlides/notesSlide15.xml"/><Relationship Id="rId1" Type="http://schemas.openxmlformats.org/officeDocument/2006/relationships/tags" Target="../tags/tag139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2.xml"/><Relationship Id="rId2" Type="http://schemas.openxmlformats.org/officeDocument/2006/relationships/image" Target="../media/image43.png"/><Relationship Id="rId1" Type="http://schemas.openxmlformats.org/officeDocument/2006/relationships/tags" Target="../tags/tag14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12.png"/><Relationship Id="rId7" Type="http://schemas.openxmlformats.org/officeDocument/2006/relationships/image" Target="../media/image11.png"/><Relationship Id="rId6" Type="http://schemas.openxmlformats.org/officeDocument/2006/relationships/tags" Target="../tags/tag113.xml"/><Relationship Id="rId5" Type="http://schemas.openxmlformats.org/officeDocument/2006/relationships/tags" Target="../tags/tag112.xml"/><Relationship Id="rId4" Type="http://schemas.openxmlformats.org/officeDocument/2006/relationships/tags" Target="../tags/tag111.xml"/><Relationship Id="rId3" Type="http://schemas.openxmlformats.org/officeDocument/2006/relationships/image" Target="../media/image10.png"/><Relationship Id="rId2" Type="http://schemas.openxmlformats.org/officeDocument/2006/relationships/tags" Target="../tags/tag110.xml"/><Relationship Id="rId12" Type="http://schemas.openxmlformats.org/officeDocument/2006/relationships/notesSlide" Target="../notesSlides/notesSlide2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14.xml"/><Relationship Id="rId1" Type="http://schemas.openxmlformats.org/officeDocument/2006/relationships/tags" Target="../tags/tag10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1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tags" Target="../tags/tag115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8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tags" Target="../tags/tag117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0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ags" Target="../tags/tag119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2.xml"/><Relationship Id="rId1" Type="http://schemas.openxmlformats.org/officeDocument/2006/relationships/tags" Target="../tags/tag121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4.xml"/><Relationship Id="rId2" Type="http://schemas.openxmlformats.org/officeDocument/2006/relationships/image" Target="../media/image22.png"/><Relationship Id="rId1" Type="http://schemas.openxmlformats.org/officeDocument/2006/relationships/tags" Target="../tags/tag123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6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2025 .04.28</a:t>
            </a:r>
            <a:endParaRPr 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255770" y="1798320"/>
            <a:ext cx="45612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bg1"/>
                </a:solidFill>
              </a:rPr>
              <a:t>          </a:t>
            </a:r>
            <a:r>
              <a:rPr lang="zh-CN" altLang="en-US" sz="3200">
                <a:solidFill>
                  <a:schemeClr val="bg1"/>
                </a:solidFill>
              </a:rPr>
              <a:t>资金脉搏</a:t>
            </a:r>
            <a:endParaRPr lang="zh-CN" sz="3200">
              <a:solidFill>
                <a:schemeClr val="bg1"/>
              </a:solidFill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1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、流动资金创新高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60" y="1026795"/>
            <a:ext cx="7179945" cy="4804410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7773670" y="1026795"/>
            <a:ext cx="3971925" cy="462026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2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、资金风口选股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8189595" y="1026795"/>
            <a:ext cx="3747770" cy="48996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435" y="909955"/>
            <a:ext cx="7220585" cy="51301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栏目走势回顾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603250" y="937260"/>
            <a:ext cx="5800090" cy="517144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6536690" y="937260"/>
            <a:ext cx="5085080" cy="494157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本月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活动</a:t>
            </a:r>
            <a:endParaRPr lang="zh-CN" altLang="en-US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r="44243"/>
          <a:stretch>
            <a:fillRect/>
          </a:stretch>
        </p:blipFill>
        <p:spPr>
          <a:xfrm>
            <a:off x="468630" y="930910"/>
            <a:ext cx="5070475" cy="511556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r="13656" b="6700"/>
          <a:stretch>
            <a:fillRect/>
          </a:stretch>
        </p:blipFill>
        <p:spPr>
          <a:xfrm>
            <a:off x="5967730" y="1014095"/>
            <a:ext cx="5354320" cy="48958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《好股研选》手机版查看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5904230" y="85725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2155190" y="822325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椭圆 9"/>
          <p:cNvSpPr/>
          <p:nvPr/>
        </p:nvSpPr>
        <p:spPr>
          <a:xfrm>
            <a:off x="4777105" y="5436870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464550" y="550608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927215" y="82169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4358640" y="4491355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8001000" y="115506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6561455" y="106743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《选股体系陪跑营》开营通知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1605915" y="878840"/>
            <a:ext cx="9690735" cy="525589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《选股体系陪跑营》开营通知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504825" y="1305560"/>
            <a:ext cx="3568065" cy="3260725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504825" y="4672330"/>
            <a:ext cx="3567430" cy="92329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4"/>
          <a:stretch>
            <a:fillRect/>
          </a:stretch>
        </p:blipFill>
        <p:spPr>
          <a:xfrm>
            <a:off x="7256780" y="1305560"/>
            <a:ext cx="4686300" cy="1752600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>
          <a:blip r:embed="rId5"/>
          <a:srcRect b="3962"/>
          <a:stretch>
            <a:fillRect/>
          </a:stretch>
        </p:blipFill>
        <p:spPr>
          <a:xfrm>
            <a:off x="7432040" y="3429000"/>
            <a:ext cx="4344670" cy="2353310"/>
          </a:xfrm>
          <a:prstGeom prst="rect">
            <a:avLst/>
          </a:prstGeom>
        </p:spPr>
      </p:pic>
      <p:pic>
        <p:nvPicPr>
          <p:cNvPr id="10" name="图片 9"/>
          <p:cNvPicPr/>
          <p:nvPr/>
        </p:nvPicPr>
        <p:blipFill>
          <a:blip r:embed="rId6"/>
          <a:stretch>
            <a:fillRect/>
          </a:stretch>
        </p:blipFill>
        <p:spPr>
          <a:xfrm>
            <a:off x="3926205" y="1477010"/>
            <a:ext cx="3560445" cy="11049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6985" y="3637280"/>
            <a:ext cx="3615055" cy="173418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1776095" y="525018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周</a:t>
            </a:r>
            <a:r>
              <a:rPr lang="en-US" altLang="zh-CN"/>
              <a:t>k</a:t>
            </a:r>
            <a:r>
              <a:rPr lang="zh-CN" altLang="en-US"/>
              <a:t>金叉第二周</a:t>
            </a:r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5185410" y="5130800"/>
            <a:ext cx="18586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日</a:t>
            </a:r>
            <a:r>
              <a:rPr lang="en-US" altLang="zh-CN"/>
              <a:t>k</a:t>
            </a:r>
            <a:r>
              <a:rPr lang="zh-CN"/>
              <a:t>死叉</a:t>
            </a:r>
            <a:r>
              <a:rPr lang="en-US" altLang="zh-CN"/>
              <a:t>3</a:t>
            </a:r>
            <a:r>
              <a:rPr lang="zh-CN" altLang="en-US"/>
              <a:t>天</a:t>
            </a:r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6"/>
            </p:custDataLst>
          </p:nvPr>
        </p:nvSpPr>
        <p:spPr>
          <a:xfrm>
            <a:off x="9010650" y="5349875"/>
            <a:ext cx="21570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60</a:t>
            </a:r>
            <a:r>
              <a:rPr lang="en-US" altLang="zh-CN"/>
              <a:t>min</a:t>
            </a:r>
            <a:r>
              <a:rPr lang="zh-CN" altLang="en-US"/>
              <a:t>图死叉</a:t>
            </a:r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7"/>
          <a:srcRect l="13812" t="2498" r="3343" b="3022"/>
          <a:stretch>
            <a:fillRect/>
          </a:stretch>
        </p:blipFill>
        <p:spPr>
          <a:xfrm>
            <a:off x="545465" y="1586865"/>
            <a:ext cx="4060190" cy="317627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7" name="图片 6"/>
          <p:cNvPicPr/>
          <p:nvPr/>
        </p:nvPicPr>
        <p:blipFill>
          <a:blip r:embed="rId8"/>
          <a:srcRect l="4697" t="2488" r="1791" b="2817"/>
          <a:stretch>
            <a:fillRect/>
          </a:stretch>
        </p:blipFill>
        <p:spPr>
          <a:xfrm>
            <a:off x="3787140" y="1529715"/>
            <a:ext cx="4439920" cy="3146425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8" name="图片 7"/>
          <p:cNvPicPr/>
          <p:nvPr/>
        </p:nvPicPr>
        <p:blipFill>
          <a:blip r:embed="rId9"/>
          <a:stretch>
            <a:fillRect/>
          </a:stretch>
        </p:blipFill>
        <p:spPr>
          <a:xfrm>
            <a:off x="7872730" y="1019175"/>
            <a:ext cx="3784600" cy="374396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custDataLst>
      <p:tags r:id="rId10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7150" y="3821430"/>
            <a:ext cx="4552950" cy="218122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9740" y="992505"/>
            <a:ext cx="3747770" cy="2621280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5"/>
          <a:stretch>
            <a:fillRect/>
          </a:stretch>
        </p:blipFill>
        <p:spPr>
          <a:xfrm>
            <a:off x="1393825" y="992505"/>
            <a:ext cx="4152265" cy="517906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当前市场走势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6518275" y="1242060"/>
            <a:ext cx="5146675" cy="4893310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3"/>
          <a:srcRect l="1362" t="1436" r="1672" b="2176"/>
          <a:stretch>
            <a:fillRect/>
          </a:stretch>
        </p:blipFill>
        <p:spPr>
          <a:xfrm>
            <a:off x="743585" y="1437640"/>
            <a:ext cx="5560060" cy="42195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460750" y="0"/>
            <a:ext cx="57289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5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月风格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/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方向参考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r="14543"/>
          <a:stretch>
            <a:fillRect/>
          </a:stretch>
        </p:blipFill>
        <p:spPr>
          <a:xfrm>
            <a:off x="3804285" y="864235"/>
            <a:ext cx="3074670" cy="51295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r="18249"/>
          <a:stretch>
            <a:fillRect/>
          </a:stretch>
        </p:blipFill>
        <p:spPr>
          <a:xfrm>
            <a:off x="444500" y="864235"/>
            <a:ext cx="3089275" cy="512953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986395" y="1358900"/>
            <a:ext cx="24657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3.18-4.24</a:t>
            </a:r>
            <a:r>
              <a:rPr lang="zh-CN" altLang="en-US"/>
              <a:t>超跌方向</a:t>
            </a:r>
            <a:endParaRPr lang="zh-CN" altLang="en-US"/>
          </a:p>
          <a:p>
            <a:r>
              <a:rPr lang="en-US" altLang="zh-CN"/>
              <a:t>5</a:t>
            </a:r>
            <a:r>
              <a:rPr lang="zh-CN" altLang="en-US"/>
              <a:t>月</a:t>
            </a:r>
            <a:r>
              <a:rPr lang="en-US" altLang="zh-CN"/>
              <a:t>6</a:t>
            </a:r>
            <a:r>
              <a:rPr lang="zh-CN" altLang="en-US"/>
              <a:t>月有望轮动反弹</a:t>
            </a:r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9465" y="2926080"/>
            <a:ext cx="4257040" cy="237363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14450" y="1537335"/>
            <a:ext cx="4929505" cy="431165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人工智能（国产算力、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AI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智能体、机器人）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电力分化、核电消息刺激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银行、钢铁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资金流出（资金轮动加速）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地产、美容护理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食品饮料、化工化纤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2123440"/>
            <a:ext cx="4304030" cy="290766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③主题猎手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T+3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回档选股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l">
              <a:lnSpc>
                <a:spcPct val="110000"/>
              </a:lnSpc>
            </a:pP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《好股研选》回顾和选股标准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815" y="983615"/>
            <a:ext cx="5863590" cy="49993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21665" y="2187575"/>
            <a:ext cx="5314315" cy="1241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1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sz="1600" b="1">
                <a:solidFill>
                  <a:schemeClr val="tx2"/>
                </a:solidFill>
                <a:sym typeface="+mn-ea"/>
              </a:rPr>
              <a:t>趋势行情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基本面（行业景气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赛道冠军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业绩向好）</a:t>
            </a:r>
            <a:endParaRPr lang="en-US" altLang="zh-CN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技术面（底部突破回档；上升中继控盘回档；上升中继蓄势末端）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资金面（中线新入主力控盘资金、机构重仓）</a:t>
            </a:r>
            <a:endParaRPr lang="zh-CN" altLang="en-US" sz="140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6425" y="3997325"/>
            <a:ext cx="5080000" cy="939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2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风口博弈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爆量回档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低位高换手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风口题材</a:t>
            </a:r>
            <a:r>
              <a:rPr lang="zh-CN" altLang="en-US" sz="1400">
                <a:solidFill>
                  <a:schemeClr val="tx2"/>
                </a:solidFill>
                <a:sym typeface="+mn-ea"/>
              </a:rPr>
              <a:t>首次回档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1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2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3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246,50053313],&quot;65&quot;:[20205081],&quot;70&quot;:[3312359,3314058,3312209,3320069,3314060]}"/>
  <p:tag name="commondata" val="eyJoZGlkIjoiMTE5OTlmMmY3Mzc0MTBlODE0YTNlMWY0MTJhZTZiYTY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722</Words>
  <Application>WPS 演示</Application>
  <PresentationFormat>宽屏</PresentationFormat>
  <Paragraphs>99</Paragraphs>
  <Slides>17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37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思源黑体 CN Medium</vt:lpstr>
      <vt:lpstr>黑体</vt:lpstr>
      <vt:lpstr>思源黑体 Normal</vt:lpstr>
      <vt:lpstr>阿里巴巴普惠体 Light</vt:lpstr>
      <vt:lpstr>unset</vt:lpstr>
      <vt:lpstr>Segoe Print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2234</cp:revision>
  <dcterms:created xsi:type="dcterms:W3CDTF">2019-06-19T02:08:00Z</dcterms:created>
  <dcterms:modified xsi:type="dcterms:W3CDTF">2025-04-28T02:22:25Z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ICV">
    <vt:lpwstr>C39AAD0121F64B90A619D96799ECD20C_13</vt:lpwstr>
  </property>
</Properties>
</file>