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84" r:id="rId7"/>
    <p:sldId id="2528" r:id="rId8"/>
    <p:sldId id="2500" r:id="rId9"/>
    <p:sldId id="2529" r:id="rId10"/>
    <p:sldId id="2523" r:id="rId11"/>
    <p:sldId id="2491" r:id="rId12"/>
    <p:sldId id="2236" r:id="rId13"/>
    <p:sldId id="2164" r:id="rId14"/>
    <p:sldId id="2499" r:id="rId15"/>
    <p:sldId id="2514" r:id="rId16"/>
    <p:sldId id="2524" r:id="rId17"/>
    <p:sldId id="2522" r:id="rId18"/>
    <p:sldId id="2516" r:id="rId19"/>
    <p:sldId id="2527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8" userDrawn="1">
          <p15:clr>
            <a:srgbClr val="A4A3A4"/>
          </p15:clr>
        </p15:guide>
        <p15:guide id="2" pos="35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98"/>
        <p:guide pos="35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3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lvl="0" algn="l" eaLnBrk="1" hangingPunct="1">
              <a:lnSpc>
                <a:spcPct val="150000"/>
              </a:lnSpc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4.png"/><Relationship Id="rId1" Type="http://schemas.openxmlformats.org/officeDocument/2006/relationships/tags" Target="../tags/tag13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5.png"/><Relationship Id="rId1" Type="http://schemas.openxmlformats.org/officeDocument/2006/relationships/tags" Target="../tags/tag13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6.png"/><Relationship Id="rId1" Type="http://schemas.openxmlformats.org/officeDocument/2006/relationships/tags" Target="../tags/tag13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34.pn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3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image" Target="../media/image10.png"/><Relationship Id="rId2" Type="http://schemas.openxmlformats.org/officeDocument/2006/relationships/tags" Target="../tags/tag110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8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image" Target="../media/image10.png"/><Relationship Id="rId2" Type="http://schemas.openxmlformats.org/officeDocument/2006/relationships/tags" Target="../tags/tag115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tags" Target="../tags/tag11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2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2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0.png"/><Relationship Id="rId1" Type="http://schemas.openxmlformats.org/officeDocument/2006/relationships/tags" Target="../tags/tag1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2025 .06.12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r>
              <a:rPr lang="zh-CN" altLang="en-US" sz="3200">
                <a:solidFill>
                  <a:schemeClr val="bg1"/>
                </a:solidFill>
              </a:rPr>
              <a:t>缩量震荡</a:t>
            </a:r>
            <a:r>
              <a:rPr lang="en-US" altLang="zh-CN" sz="3200">
                <a:solidFill>
                  <a:schemeClr val="bg1"/>
                </a:solidFill>
              </a:rPr>
              <a:t>   </a:t>
            </a:r>
            <a:r>
              <a:rPr lang="zh-CN" altLang="en-US" sz="3200">
                <a:solidFill>
                  <a:schemeClr val="bg1"/>
                </a:solidFill>
              </a:rPr>
              <a:t>紧跟</a:t>
            </a:r>
            <a:r>
              <a:rPr lang="zh-CN" altLang="en-US" sz="3200">
                <a:solidFill>
                  <a:schemeClr val="bg1"/>
                </a:solidFill>
              </a:rPr>
              <a:t>市场风格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1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紧跟资金选回档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t="2466"/>
          <a:stretch>
            <a:fillRect/>
          </a:stretch>
        </p:blipFill>
        <p:spPr>
          <a:xfrm>
            <a:off x="3670300" y="1033145"/>
            <a:ext cx="4305300" cy="5072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盘中异动选股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t="5719"/>
          <a:stretch>
            <a:fillRect/>
          </a:stretch>
        </p:blipFill>
        <p:spPr>
          <a:xfrm>
            <a:off x="1171575" y="1737995"/>
            <a:ext cx="9848850" cy="36010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3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42390" y="1176020"/>
            <a:ext cx="9925685" cy="46678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2820" y="5359400"/>
            <a:ext cx="102342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风险提示：以上为特定条件、特定时间区间下的部分案例展示，不代表普遍现象，个股历史涨幅不预示其未来表现，过往收益亦不代表未来收益承诺。市场有风险，投资需谨慎！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600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7010400" y="4124325"/>
            <a:ext cx="3352800" cy="97155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887095" y="877570"/>
            <a:ext cx="5209540" cy="448183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6289675" y="970915"/>
            <a:ext cx="5074285" cy="30772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49245" y="67310"/>
            <a:ext cx="7507605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        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</a:t>
            </a:r>
            <a:endParaRPr lang="en-US" altLang="zh-CN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877570"/>
            <a:ext cx="9070975" cy="51028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15030" y="160655"/>
            <a:ext cx="5612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订购季度版以上赠送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个月《脱水策略》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979930" y="5752465"/>
            <a:ext cx="1327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周线金叉</a:t>
            </a:r>
            <a:endParaRPr lang="en-US" altLang="zh-CN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270750" y="5384165"/>
            <a:ext cx="258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</a:t>
            </a:r>
            <a:r>
              <a:rPr lang="zh-CN" altLang="en-US"/>
              <a:t>日</a:t>
            </a:r>
            <a:r>
              <a:rPr lang="en-US" altLang="zh-CN"/>
              <a:t>k</a:t>
            </a:r>
            <a:r>
              <a:rPr lang="zh-CN" altLang="en-US"/>
              <a:t>死叉最好回档一次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" y="1134110"/>
            <a:ext cx="4564380" cy="4458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6005" y="1134110"/>
            <a:ext cx="5287010" cy="40354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979930" y="5752465"/>
            <a:ext cx="1327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周线金叉</a:t>
            </a:r>
            <a:endParaRPr lang="en-US" altLang="zh-CN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270750" y="5384165"/>
            <a:ext cx="258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</a:t>
            </a:r>
            <a:r>
              <a:rPr lang="zh-CN" altLang="en-US"/>
              <a:t>日</a:t>
            </a:r>
            <a:r>
              <a:rPr lang="en-US" altLang="zh-CN"/>
              <a:t>k</a:t>
            </a:r>
            <a:r>
              <a:rPr lang="zh-CN" altLang="en-US"/>
              <a:t>死叉最好回档一次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" y="1134110"/>
            <a:ext cx="4564380" cy="4458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6005" y="1134110"/>
            <a:ext cx="5287010" cy="40354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市场风格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r="13652"/>
          <a:stretch>
            <a:fillRect/>
          </a:stretch>
        </p:blipFill>
        <p:spPr>
          <a:xfrm>
            <a:off x="8472805" y="1332865"/>
            <a:ext cx="3383915" cy="33515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4157345" y="1959610"/>
            <a:ext cx="4147820" cy="39579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393700" y="1464945"/>
            <a:ext cx="3564255" cy="3793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8816975" y="4684395"/>
            <a:ext cx="26663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/>
              <a:t>6.1</a:t>
            </a:r>
            <a:r>
              <a:rPr lang="zh-CN" altLang="en-US" sz="1600"/>
              <a:t>迄今，各大指数也是红的，其中中证</a:t>
            </a:r>
            <a:r>
              <a:rPr lang="en-US" altLang="zh-CN" sz="1600"/>
              <a:t>1000</a:t>
            </a:r>
            <a:r>
              <a:rPr lang="zh-CN" altLang="en-US" sz="1600"/>
              <a:t>和国证</a:t>
            </a:r>
            <a:r>
              <a:rPr lang="en-US" altLang="zh-CN" sz="1600"/>
              <a:t>2000</a:t>
            </a:r>
            <a:r>
              <a:rPr lang="zh-CN" altLang="en-US" sz="1600"/>
              <a:t>领涨，说明</a:t>
            </a:r>
            <a:r>
              <a:rPr lang="en-US" altLang="zh-CN" sz="1600"/>
              <a:t>6</a:t>
            </a:r>
            <a:r>
              <a:rPr lang="zh-CN" altLang="en-US" sz="1600"/>
              <a:t>月上旬小票占优</a:t>
            </a:r>
            <a:endParaRPr lang="zh-CN" altLang="en-US" sz="1600"/>
          </a:p>
        </p:txBody>
      </p:sp>
      <p:sp>
        <p:nvSpPr>
          <p:cNvPr id="12" name="文本框 11"/>
          <p:cNvSpPr txBox="1"/>
          <p:nvPr/>
        </p:nvSpPr>
        <p:spPr>
          <a:xfrm>
            <a:off x="4254500" y="872490"/>
            <a:ext cx="43884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/>
              <a:t>5.1-5.30</a:t>
            </a:r>
            <a:r>
              <a:rPr lang="zh-CN" altLang="en-US" sz="1600"/>
              <a:t>行情，各大细分指数都翻红，其中创业板和国证</a:t>
            </a:r>
            <a:r>
              <a:rPr lang="en-US" altLang="zh-CN" sz="1600"/>
              <a:t>2000</a:t>
            </a:r>
            <a:r>
              <a:rPr lang="zh-CN" altLang="en-US" sz="1600"/>
              <a:t>涨幅靠前，即</a:t>
            </a:r>
            <a:r>
              <a:rPr lang="en-US" altLang="zh-CN" sz="1600"/>
              <a:t>5</a:t>
            </a:r>
            <a:r>
              <a:rPr lang="zh-CN" altLang="en-US" sz="1600"/>
              <a:t>月指数成分股都涨，且开始小票修复</a:t>
            </a:r>
            <a:endParaRPr lang="zh-CN" altLang="en-US" sz="1600"/>
          </a:p>
        </p:txBody>
      </p:sp>
      <p:sp>
        <p:nvSpPr>
          <p:cNvPr id="13" name="文本框 12"/>
          <p:cNvSpPr txBox="1"/>
          <p:nvPr/>
        </p:nvSpPr>
        <p:spPr>
          <a:xfrm>
            <a:off x="393700" y="5318760"/>
            <a:ext cx="415671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/>
              <a:t>3.18-6.12</a:t>
            </a:r>
            <a:r>
              <a:rPr lang="zh-CN" altLang="en-US" sz="1400"/>
              <a:t>各细分指数均飘绿，还没完全修复</a:t>
            </a:r>
            <a:r>
              <a:rPr lang="en-US" altLang="zh-CN" sz="1400"/>
              <a:t>3.18</a:t>
            </a:r>
            <a:r>
              <a:rPr lang="zh-CN" altLang="en-US" sz="1400"/>
              <a:t>高点，但超大盘和上证跌幅收窄最快，即过去一段时间大家觉得不好实操，是因为涨指数成分股</a:t>
            </a:r>
            <a:endParaRPr lang="zh-CN" altLang="en-US" sz="1400"/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市场风格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1324"/>
          <a:stretch>
            <a:fillRect/>
          </a:stretch>
        </p:blipFill>
        <p:spPr>
          <a:xfrm>
            <a:off x="681355" y="935355"/>
            <a:ext cx="5347970" cy="514540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t="2942"/>
          <a:stretch>
            <a:fillRect/>
          </a:stretch>
        </p:blipFill>
        <p:spPr>
          <a:xfrm>
            <a:off x="6143625" y="1604645"/>
            <a:ext cx="5438775" cy="33102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254750" y="1242060"/>
            <a:ext cx="5499100" cy="49123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673100" y="1583055"/>
            <a:ext cx="5486400" cy="42297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北美算力、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（天浮、中际旭创）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谷子经济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传媒娱乐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金融科技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传统行业：酿酒、酒店餐饮、钢铁、造纸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贸易刺激：港口、农业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控盘回档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、主力追踪创新高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971</Words>
  <Application>WPS 演示</Application>
  <PresentationFormat>宽屏</PresentationFormat>
  <Paragraphs>111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2337</cp:revision>
  <dcterms:created xsi:type="dcterms:W3CDTF">2019-06-19T02:08:00Z</dcterms:created>
  <dcterms:modified xsi:type="dcterms:W3CDTF">2025-06-12T02:30:10Z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C39AAD0121F64B90A619D96799ECD20C_13</vt:lpwstr>
  </property>
</Properties>
</file>