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39" r:id="rId7"/>
    <p:sldId id="2540" r:id="rId8"/>
    <p:sldId id="2523" r:id="rId9"/>
    <p:sldId id="2491" r:id="rId10"/>
    <p:sldId id="2164" r:id="rId11"/>
    <p:sldId id="2524" r:id="rId12"/>
    <p:sldId id="2236" r:id="rId13"/>
    <p:sldId id="2522" r:id="rId14"/>
    <p:sldId id="2527" r:id="rId15"/>
    <p:sldId id="2538" r:id="rId16"/>
    <p:sldId id="2542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3" userDrawn="1">
          <p15:clr>
            <a:srgbClr val="A4A3A4"/>
          </p15:clr>
        </p15:guide>
        <p15:guide id="2" pos="34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3"/>
        <p:guide pos="344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7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7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5.png"/><Relationship Id="rId1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6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2025 .06.23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</a:t>
            </a:r>
            <a:r>
              <a:rPr lang="zh-CN" sz="3200">
                <a:solidFill>
                  <a:schemeClr val="bg1"/>
                </a:solidFill>
              </a:rPr>
              <a:t>企稳反弹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板块轮动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15" y="1010920"/>
            <a:ext cx="8597265" cy="48361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没破位个股的坚持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8665" y="5360035"/>
            <a:ext cx="11137265" cy="5530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80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风险提示：以上为特定条件、特定时间区间下的部分案例展示，不代表普遍现象，个股历史涨幅不预示其未来表现，过往收益亦不代表未来收益承诺。市场有风险，投资需谨慎！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4193" t="5916" r="1623" b="6192"/>
          <a:stretch>
            <a:fillRect/>
          </a:stretch>
        </p:blipFill>
        <p:spPr>
          <a:xfrm>
            <a:off x="5133975" y="1023620"/>
            <a:ext cx="5562600" cy="20281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l="4863" t="2891" r="1952" b="10750"/>
          <a:stretch>
            <a:fillRect/>
          </a:stretch>
        </p:blipFill>
        <p:spPr>
          <a:xfrm>
            <a:off x="5710555" y="3237865"/>
            <a:ext cx="4410075" cy="2024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0"/>
          <p:cNvPicPr/>
          <p:nvPr/>
        </p:nvPicPr>
        <p:blipFill>
          <a:blip r:embed="rId4"/>
          <a:srcRect l="2456" t="2097" r="819"/>
          <a:stretch>
            <a:fillRect/>
          </a:stretch>
        </p:blipFill>
        <p:spPr>
          <a:xfrm>
            <a:off x="842010" y="1023620"/>
            <a:ext cx="3676650" cy="41497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最近短线内参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8665" y="5360035"/>
            <a:ext cx="11137265" cy="5530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80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风险提示：以上为特定条件、特定时间区间下的部分案例展示，不代表普遍现象，个股历史涨幅不预示其未来表现，过往收益亦不代表未来收益承诺。市场有风险，投资需谨慎！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3390" t="3674" r="1713" b="3380"/>
          <a:stretch>
            <a:fillRect/>
          </a:stretch>
        </p:blipFill>
        <p:spPr>
          <a:xfrm>
            <a:off x="851535" y="1416685"/>
            <a:ext cx="6201410" cy="34645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282" t="5822" r="1247" b="8844"/>
          <a:stretch>
            <a:fillRect/>
          </a:stretch>
        </p:blipFill>
        <p:spPr>
          <a:xfrm>
            <a:off x="4461510" y="2491105"/>
            <a:ext cx="6582410" cy="18764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2496" t="13253" r="1863" b="12021"/>
          <a:stretch>
            <a:fillRect/>
          </a:stretch>
        </p:blipFill>
        <p:spPr>
          <a:xfrm>
            <a:off x="2642870" y="880745"/>
            <a:ext cx="7105650" cy="177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8712" t="1185" r="1663" b="44297"/>
          <a:stretch>
            <a:fillRect/>
          </a:stretch>
        </p:blipFill>
        <p:spPr>
          <a:xfrm>
            <a:off x="2931795" y="2826385"/>
            <a:ext cx="7070090" cy="3275330"/>
          </a:xfrm>
          <a:prstGeom prst="rect">
            <a:avLst/>
          </a:prstGeom>
          <a:ln>
            <a:noFill/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301240" y="5001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3408" t="2579" r="2432" b="3461"/>
          <a:stretch>
            <a:fillRect/>
          </a:stretch>
        </p:blipFill>
        <p:spPr>
          <a:xfrm>
            <a:off x="525145" y="1356995"/>
            <a:ext cx="4105910" cy="35852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6"/>
          <a:srcRect l="2149" t="2224" b="2537"/>
          <a:stretch>
            <a:fillRect/>
          </a:stretch>
        </p:blipFill>
        <p:spPr>
          <a:xfrm>
            <a:off x="4910455" y="1357630"/>
            <a:ext cx="2978785" cy="36442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7"/>
          <a:srcRect l="19082" t="3614" r="487"/>
          <a:stretch>
            <a:fillRect/>
          </a:stretch>
        </p:blipFill>
        <p:spPr>
          <a:xfrm>
            <a:off x="8168005" y="1357630"/>
            <a:ext cx="3369945" cy="35839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6062345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9576435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100" t="3035" r="3024" b="2846"/>
          <a:stretch>
            <a:fillRect/>
          </a:stretch>
        </p:blipFill>
        <p:spPr>
          <a:xfrm>
            <a:off x="671195" y="1620520"/>
            <a:ext cx="5620385" cy="37636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656" t="2096" b="2327"/>
          <a:stretch>
            <a:fillRect/>
          </a:stretch>
        </p:blipFill>
        <p:spPr>
          <a:xfrm>
            <a:off x="6966585" y="1311275"/>
            <a:ext cx="4234815" cy="43821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固态电池延续强势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光刻胶、国产芯片（消息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低位修复）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事件刺激的海运股（警惕不追高）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金融科技（消息频繁推动，后排生补涨）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银行、保险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算力（北美算力补跌，国产算力扶不起来）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酿酒、陆地运输、医药商业、食品饮料、家电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控盘回档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、主力追踪创新高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科技超跌反弹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34407"/>
          <a:stretch>
            <a:fillRect/>
          </a:stretch>
        </p:blipFill>
        <p:spPr>
          <a:xfrm>
            <a:off x="708025" y="1942465"/>
            <a:ext cx="4268470" cy="38296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715" y="1600200"/>
            <a:ext cx="4553585" cy="40582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750" y="1329690"/>
            <a:ext cx="2607310" cy="248983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rcRect l="3911" t="7293" r="2671" b="4914"/>
          <a:stretch>
            <a:fillRect/>
          </a:stretch>
        </p:blipFill>
        <p:spPr>
          <a:xfrm>
            <a:off x="3766820" y="4109720"/>
            <a:ext cx="4352925" cy="1781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549" t="2935" r="2456" b="1972"/>
          <a:stretch>
            <a:fillRect/>
          </a:stretch>
        </p:blipFill>
        <p:spPr>
          <a:xfrm>
            <a:off x="6576695" y="928370"/>
            <a:ext cx="5038725" cy="50819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5850890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600" dirty="0"/>
              <a:t>《好股研选》是款</a:t>
            </a:r>
            <a:r>
              <a:rPr sz="1600" b="1" dirty="0">
                <a:solidFill>
                  <a:srgbClr val="FF0000"/>
                </a:solidFill>
              </a:rPr>
              <a:t>个股研究研究类产品</a:t>
            </a:r>
            <a:r>
              <a:rPr sz="1600" dirty="0"/>
              <a:t>。</a:t>
            </a:r>
            <a:r>
              <a:rPr lang="zh-CN" altLang="en-US" sz="16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600" dirty="0"/>
              <a:t>，中短线定位的</a:t>
            </a:r>
            <a:r>
              <a:rPr lang="en-US" altLang="zh-CN" sz="1600" dirty="0"/>
              <a:t>“</a:t>
            </a:r>
            <a:r>
              <a:rPr lang="zh-CN" altLang="en-US" sz="1600" dirty="0"/>
              <a:t>隐形冠军</a:t>
            </a:r>
            <a:r>
              <a:rPr lang="en-US" altLang="zh-CN" sz="1600" dirty="0"/>
              <a:t>”</a:t>
            </a:r>
            <a:r>
              <a:rPr lang="zh-CN" altLang="en-US" sz="1600" dirty="0"/>
              <a:t>用的是倍量突破选股法，短线定位做的是风口</a:t>
            </a:r>
            <a:r>
              <a:rPr sz="1600">
                <a:sym typeface="+mn-ea"/>
              </a:rPr>
              <a:t>强势股的回档低吸，尝试捕捉第二波，用的是资金新高选股法。</a:t>
            </a:r>
            <a:endParaRPr lang="zh-CN" altLang="en-US" sz="1600" dirty="0"/>
          </a:p>
          <a:p>
            <a:pPr algn="l"/>
            <a:endParaRPr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2901950"/>
            <a:ext cx="5955030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283],&quot;65&quot;:[20205081]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961</Words>
  <Application>WPS 演示</Application>
  <PresentationFormat>宽屏</PresentationFormat>
  <Paragraphs>99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华文细黑</vt:lpstr>
      <vt:lpstr>微软雅黑 Light</vt:lpstr>
      <vt:lpstr>华文宋体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2400</cp:revision>
  <dcterms:created xsi:type="dcterms:W3CDTF">2019-06-19T02:08:00Z</dcterms:created>
  <dcterms:modified xsi:type="dcterms:W3CDTF">2025-06-23T02:23:33Z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C39AAD0121F64B90A619D96799ECD20C_13</vt:lpwstr>
  </property>
</Properties>
</file>