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40" r:id="rId7"/>
    <p:sldId id="2555" r:id="rId8"/>
    <p:sldId id="2523" r:id="rId9"/>
    <p:sldId id="2491" r:id="rId10"/>
    <p:sldId id="2164" r:id="rId11"/>
    <p:sldId id="2571" r:id="rId12"/>
    <p:sldId id="2567" r:id="rId13"/>
    <p:sldId id="2545" r:id="rId14"/>
    <p:sldId id="2236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28" userDrawn="1">
          <p15:clr>
            <a:srgbClr val="A4A3A4"/>
          </p15:clr>
        </p15:guide>
        <p15:guide id="2" pos="34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28"/>
        <p:guide pos="346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34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27.png"/><Relationship Id="rId1" Type="http://schemas.openxmlformats.org/officeDocument/2006/relationships/tags" Target="../tags/tag128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3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30.png"/><Relationship Id="rId1" Type="http://schemas.openxmlformats.org/officeDocument/2006/relationships/tags" Target="../tags/tag1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image" Target="../media/image14.png"/><Relationship Id="rId4" Type="http://schemas.openxmlformats.org/officeDocument/2006/relationships/tags" Target="../tags/tag113.xml"/><Relationship Id="rId3" Type="http://schemas.openxmlformats.org/officeDocument/2006/relationships/image" Target="../media/image13.png"/><Relationship Id="rId2" Type="http://schemas.openxmlformats.org/officeDocument/2006/relationships/tags" Target="../tags/tag112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7.xml"/><Relationship Id="rId11" Type="http://schemas.openxmlformats.org/officeDocument/2006/relationships/image" Target="../media/image17.png"/><Relationship Id="rId10" Type="http://schemas.openxmlformats.org/officeDocument/2006/relationships/tags" Target="../tags/tag116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8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2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5.xml"/><Relationship Id="rId2" Type="http://schemas.openxmlformats.org/officeDocument/2006/relationships/image" Target="../media/image23.png"/><Relationship Id="rId1" Type="http://schemas.openxmlformats.org/officeDocument/2006/relationships/tags" Target="../tags/tag124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7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2025 .08.08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5839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   </a:t>
            </a:r>
            <a:r>
              <a:rPr lang="zh-CN" sz="3200">
                <a:solidFill>
                  <a:schemeClr val="bg1"/>
                </a:solidFill>
              </a:rPr>
              <a:t>波动加剧</a:t>
            </a:r>
            <a:r>
              <a:rPr lang="en-US" altLang="zh-CN" sz="3200">
                <a:solidFill>
                  <a:schemeClr val="bg1"/>
                </a:solidFill>
              </a:rPr>
              <a:t>  </a:t>
            </a:r>
            <a:r>
              <a:rPr lang="zh-CN" altLang="en-US" sz="3200">
                <a:solidFill>
                  <a:schemeClr val="bg1"/>
                </a:solidFill>
              </a:rPr>
              <a:t>高抛低吸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818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活动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735" y="936625"/>
            <a:ext cx="9281795" cy="52209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1779" t="1425" r="2019" b="2489"/>
          <a:stretch>
            <a:fillRect/>
          </a:stretch>
        </p:blipFill>
        <p:spPr>
          <a:xfrm>
            <a:off x="739775" y="1203325"/>
            <a:ext cx="5628005" cy="445198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rcRect l="1799" t="2870" r="2030" b="3103"/>
          <a:stretch>
            <a:fillRect/>
          </a:stretch>
        </p:blipFill>
        <p:spPr>
          <a:xfrm>
            <a:off x="6745605" y="1452245"/>
            <a:ext cx="4966970" cy="42875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7" name="图片 6"/>
          <p:cNvPicPr/>
          <p:nvPr/>
        </p:nvPicPr>
        <p:blipFill>
          <a:blip r:embed="rId5"/>
          <a:srcRect l="6248" t="2579" r="2432" b="3461"/>
          <a:stretch>
            <a:fillRect/>
          </a:stretch>
        </p:blipFill>
        <p:spPr>
          <a:xfrm>
            <a:off x="4460875" y="1442085"/>
            <a:ext cx="3694430" cy="34321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10021570" y="57150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rcRect l="9770" r="23079"/>
          <a:stretch>
            <a:fillRect/>
          </a:stretch>
        </p:blipFill>
        <p:spPr>
          <a:xfrm>
            <a:off x="601980" y="1442085"/>
            <a:ext cx="3721735" cy="35763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9"/>
          <a:stretch>
            <a:fillRect/>
          </a:stretch>
        </p:blipFill>
        <p:spPr>
          <a:xfrm>
            <a:off x="7220585" y="2496185"/>
            <a:ext cx="2375535" cy="25222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7868285" y="518858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2" name="图片 1"/>
          <p:cNvPicPr/>
          <p:nvPr/>
        </p:nvPicPr>
        <p:blipFill>
          <a:blip r:embed="rId11"/>
          <a:srcRect l="2719" t="4204" r="2158" b="1565"/>
          <a:stretch>
            <a:fillRect/>
          </a:stretch>
        </p:blipFill>
        <p:spPr>
          <a:xfrm>
            <a:off x="9842500" y="1027430"/>
            <a:ext cx="1707515" cy="468757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731" t="1508" r="2403" b="1028"/>
          <a:stretch>
            <a:fillRect/>
          </a:stretch>
        </p:blipFill>
        <p:spPr>
          <a:xfrm>
            <a:off x="7407910" y="1374775"/>
            <a:ext cx="3787775" cy="463740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rcRect l="1645" t="3079" r="2517" b="4076"/>
          <a:stretch>
            <a:fillRect/>
          </a:stretch>
        </p:blipFill>
        <p:spPr>
          <a:xfrm>
            <a:off x="776605" y="1651635"/>
            <a:ext cx="6368415" cy="39160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2138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电子、脑机接口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银行、保险、电力、石油化工护盘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光伏异动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有色分化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军工分化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CPO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PCB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、液冷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创新药、半导体、传媒游戏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绩优趋势股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559175" y="299085"/>
            <a:ext cx="4789170" cy="293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algn="just">
              <a:lnSpc>
                <a:spcPts val="1575"/>
              </a:lnSpc>
            </a:pPr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周</a:t>
            </a:r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k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金叉且熊线上移的板块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1885" t="4249" r="3487" b="23229"/>
          <a:stretch>
            <a:fillRect/>
          </a:stretch>
        </p:blipFill>
        <p:spPr>
          <a:xfrm>
            <a:off x="1423670" y="990600"/>
            <a:ext cx="9563100" cy="24384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23670" y="3827145"/>
            <a:ext cx="88480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、风口爆量回档：国防军工、机器人、半导体、电子制造、稀土有色等</a:t>
            </a:r>
            <a:endParaRPr lang="zh-CN" altLang="en-US">
              <a:sym typeface="+mn-ea"/>
            </a:endParaRPr>
          </a:p>
          <a:p>
            <a:endParaRPr lang="zh-CN" altLang="en-US"/>
          </a:p>
          <a:p>
            <a:r>
              <a:rPr lang="en-US" altLang="zh-CN">
                <a:sym typeface="+mn-ea"/>
              </a:rPr>
              <a:t>2</a:t>
            </a:r>
            <a:r>
              <a:rPr lang="zh-CN" altLang="en-US">
                <a:sym typeface="+mn-ea"/>
              </a:rPr>
              <a:t>、财报后期选股策略：绩优趋势股潜伏选择，或只选披露中报增长的个股</a:t>
            </a:r>
            <a:endParaRPr lang="zh-CN" altLang="en-US"/>
          </a:p>
          <a:p>
            <a:endParaRPr lang="zh-CN" altLang="en-US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栏目最近内参信号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716" t="1672" r="1597" b="1742"/>
          <a:stretch>
            <a:fillRect/>
          </a:stretch>
        </p:blipFill>
        <p:spPr>
          <a:xfrm>
            <a:off x="1012825" y="912495"/>
            <a:ext cx="4451350" cy="52451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rcRect l="2700" t="3609" b="3515"/>
          <a:stretch>
            <a:fillRect/>
          </a:stretch>
        </p:blipFill>
        <p:spPr>
          <a:xfrm>
            <a:off x="6172200" y="912495"/>
            <a:ext cx="4820920" cy="234378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/>
          <a:srcRect l="3244" t="2883" r="1519" b="3175"/>
          <a:stretch>
            <a:fillRect/>
          </a:stretch>
        </p:blipFill>
        <p:spPr>
          <a:xfrm>
            <a:off x="5782310" y="3429000"/>
            <a:ext cx="5560060" cy="26739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793</Words>
  <Application>WPS 演示</Application>
  <PresentationFormat>宽屏</PresentationFormat>
  <Paragraphs>96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2560</cp:revision>
  <dcterms:created xsi:type="dcterms:W3CDTF">2019-06-19T02:08:00Z</dcterms:created>
  <dcterms:modified xsi:type="dcterms:W3CDTF">2025-08-08T02:24:22Z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2052-12.1.0.22483</vt:lpwstr>
  </property>
  <property fmtid="{D5CDD505-2E9C-101B-9397-08002B2CF9AE}" pid="3" name="ICV">
    <vt:lpwstr>C39AAD0121F64B90A619D96799ECD20C_13</vt:lpwstr>
  </property>
</Properties>
</file>