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09" r:id="rId7"/>
    <p:sldId id="2311" r:id="rId8"/>
    <p:sldId id="1807" r:id="rId9"/>
    <p:sldId id="1939" r:id="rId10"/>
    <p:sldId id="2111" r:id="rId11"/>
    <p:sldId id="2236" r:id="rId12"/>
    <p:sldId id="2153" r:id="rId13"/>
    <p:sldId id="2277" r:id="rId14"/>
    <p:sldId id="2187" r:id="rId15"/>
    <p:sldId id="2188" r:id="rId16"/>
    <p:sldId id="2253" r:id="rId17"/>
    <p:sldId id="2298" r:id="rId18"/>
    <p:sldId id="1284" r:id="rId19"/>
    <p:sldId id="2296" r:id="rId20"/>
    <p:sldId id="2297" r:id="rId21"/>
    <p:sldId id="2290" r:id="rId22"/>
    <p:sldId id="2293" r:id="rId23"/>
    <p:sldId id="2294" r:id="rId24"/>
    <p:sldId id="2299" r:id="rId25"/>
    <p:sldId id="2300" r:id="rId26"/>
    <p:sldId id="2302" r:id="rId27"/>
    <p:sldId id="2303" r:id="rId28"/>
    <p:sldId id="2307" r:id="rId29"/>
    <p:sldId id="2310" r:id="rId30"/>
    <p:sldId id="509" r:id="rId31"/>
    <p:sldId id="2289" r:id="rId32"/>
    <p:sldId id="1908" r:id="rId33"/>
    <p:sldId id="1909" r:id="rId34"/>
    <p:sldId id="1414" r:id="rId35"/>
    <p:sldId id="2164" r:id="rId36"/>
    <p:sldId id="1481" r:id="rId37"/>
    <p:sldId id="372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3" Type="http://schemas.openxmlformats.org/officeDocument/2006/relationships/tags" Target="tags/tag186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6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28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27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2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notesSlide" Target="../notesSlides/notesSlide13.xml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135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tags" Target="../tags/tag13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2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tags" Target="../tags/tag14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3.png"/><Relationship Id="rId1" Type="http://schemas.openxmlformats.org/officeDocument/2006/relationships/tags" Target="../tags/tag14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8.xml"/><Relationship Id="rId2" Type="http://schemas.openxmlformats.org/officeDocument/2006/relationships/image" Target="../media/image54.png"/><Relationship Id="rId1" Type="http://schemas.openxmlformats.org/officeDocument/2006/relationships/tags" Target="../tags/tag14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6" Type="http://schemas.openxmlformats.org/officeDocument/2006/relationships/notesSlide" Target="../notesSlides/notesSlide2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6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tags" Target="../tags/tag165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8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tags" Target="../tags/tag167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0.xml"/><Relationship Id="rId2" Type="http://schemas.openxmlformats.org/officeDocument/2006/relationships/image" Target="../media/image59.png"/><Relationship Id="rId1" Type="http://schemas.openxmlformats.org/officeDocument/2006/relationships/tags" Target="../tags/tag169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2.xml"/><Relationship Id="rId3" Type="http://schemas.openxmlformats.org/officeDocument/2006/relationships/image" Target="../media/image61.png"/><Relationship Id="rId2" Type="http://schemas.openxmlformats.org/officeDocument/2006/relationships/tags" Target="../tags/tag171.xml"/><Relationship Id="rId1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4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tags" Target="../tags/tag17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image" Target="../media/image64.png"/><Relationship Id="rId2" Type="http://schemas.openxmlformats.org/officeDocument/2006/relationships/tags" Target="../tags/tag176.xml"/><Relationship Id="rId13" Type="http://schemas.openxmlformats.org/officeDocument/2006/relationships/notesSlide" Target="../notesSlides/notesSlide30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83.xml"/><Relationship Id="rId10" Type="http://schemas.openxmlformats.org/officeDocument/2006/relationships/image" Target="../media/image65.png"/><Relationship Id="rId1" Type="http://schemas.openxmlformats.org/officeDocument/2006/relationships/tags" Target="../tags/tag175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5.xml"/><Relationship Id="rId2" Type="http://schemas.openxmlformats.org/officeDocument/2006/relationships/image" Target="../media/image66.png"/><Relationship Id="rId1" Type="http://schemas.openxmlformats.org/officeDocument/2006/relationships/tags" Target="../tags/tag1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2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3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2025 .01.2</a:t>
            </a:r>
            <a:r>
              <a:rPr 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4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资本市场迎来“政策红包”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1810" y="891540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3992245"/>
            <a:ext cx="4634865" cy="22231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风格变化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sym typeface="+mn-ea"/>
              </a:rPr>
              <a:t>推动中长期资金入市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21410" y="749935"/>
            <a:ext cx="103428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推动中长期资金入市：</a:t>
            </a:r>
            <a:r>
              <a:rPr lang="zh-CN" altLang="en-US" sz="1600"/>
              <a:t>1月23日，证监会、财政部、人社部、央行、国家金融监管总局相关负责人出席国新办发布会，介绍大力推动中长期资金入市，促进资本市场高质量发展有关情况。</a:t>
            </a:r>
            <a:endParaRPr lang="zh-CN" altLang="en-US" sz="1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4594"/>
          <a:stretch>
            <a:fillRect/>
          </a:stretch>
        </p:blipFill>
        <p:spPr>
          <a:xfrm>
            <a:off x="1121410" y="1477010"/>
            <a:ext cx="596265" cy="45840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045" y="1477010"/>
            <a:ext cx="5366385" cy="1179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635" y="1477010"/>
            <a:ext cx="4626610" cy="441452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279890" y="3509645"/>
            <a:ext cx="954405" cy="349250"/>
          </a:xfrm>
          <a:prstGeom prst="ellipse">
            <a:avLst/>
          </a:prstGeom>
          <a:noFill/>
          <a:ln w="28575" cmpd="sng">
            <a:solidFill>
              <a:srgbClr val="F324F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348470" y="4250690"/>
            <a:ext cx="954405" cy="349250"/>
          </a:xfrm>
          <a:prstGeom prst="ellipse">
            <a:avLst/>
          </a:prstGeom>
          <a:noFill/>
          <a:ln w="28575" cmpd="sng">
            <a:solidFill>
              <a:srgbClr val="F324F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279890" y="1971675"/>
            <a:ext cx="954405" cy="684530"/>
          </a:xfrm>
          <a:prstGeom prst="ellipse">
            <a:avLst/>
          </a:prstGeom>
          <a:noFill/>
          <a:ln w="28575" cmpd="sng">
            <a:solidFill>
              <a:srgbClr val="F324F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515" y="2656840"/>
            <a:ext cx="5288915" cy="10153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095" y="3672205"/>
            <a:ext cx="5327650" cy="10140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095" y="4737100"/>
            <a:ext cx="5462905" cy="110807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827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3600" b="1">
                <a:solidFill>
                  <a:schemeClr val="bg1"/>
                </a:solidFill>
                <a:sym typeface="+mn-ea"/>
              </a:rPr>
              <a:t>推动中长期资金入市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6455" y="862965"/>
            <a:ext cx="10460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公募基金改革方案：</a:t>
            </a:r>
            <a:r>
              <a:rPr lang="en-US" altLang="zh-CN"/>
              <a:t>2024</a:t>
            </a:r>
            <a:r>
              <a:rPr lang="zh-CN" altLang="en-US"/>
              <a:t>年</a:t>
            </a:r>
            <a:r>
              <a:rPr lang="en-US" altLang="zh-CN"/>
              <a:t>9</a:t>
            </a:r>
            <a:r>
              <a:rPr lang="zh-CN" altLang="en-US"/>
              <a:t>月</a:t>
            </a:r>
            <a:r>
              <a:rPr lang="en-US" altLang="zh-CN"/>
              <a:t>26</a:t>
            </a:r>
            <a:r>
              <a:rPr lang="zh-CN" altLang="en-US"/>
              <a:t>日中央政治局会议提出要</a:t>
            </a:r>
            <a:r>
              <a:rPr lang="en-US" altLang="zh-CN"/>
              <a:t>“</a:t>
            </a:r>
            <a:r>
              <a:rPr lang="zh-CN" altLang="en-US"/>
              <a:t>稳步推进公墓基金改革</a:t>
            </a:r>
            <a:r>
              <a:rPr lang="en-US" altLang="zh-CN"/>
              <a:t>”</a:t>
            </a:r>
            <a:r>
              <a:rPr lang="zh-CN" altLang="en-US"/>
              <a:t>，此后该话题也</a:t>
            </a:r>
            <a:endParaRPr lang="zh-CN" altLang="en-US"/>
          </a:p>
          <a:p>
            <a:r>
              <a:rPr lang="zh-CN" altLang="en-US"/>
              <a:t>多次被提及，此次证监会首次透露改革方案。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0187" b="5803"/>
          <a:stretch>
            <a:fillRect/>
          </a:stretch>
        </p:blipFill>
        <p:spPr>
          <a:xfrm>
            <a:off x="8289925" y="1376680"/>
            <a:ext cx="2567305" cy="4615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30" y="1508125"/>
            <a:ext cx="6579235" cy="10623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30" y="2677795"/>
            <a:ext cx="6256655" cy="20123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75" y="4530725"/>
            <a:ext cx="3689350" cy="163449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8530590" y="1376680"/>
            <a:ext cx="954405" cy="315595"/>
          </a:xfrm>
          <a:prstGeom prst="ellipse">
            <a:avLst/>
          </a:prstGeom>
          <a:noFill/>
          <a:ln w="28575" cmpd="sng">
            <a:solidFill>
              <a:srgbClr val="F324F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8677275" y="2058670"/>
            <a:ext cx="954405" cy="315595"/>
          </a:xfrm>
          <a:prstGeom prst="ellipse">
            <a:avLst/>
          </a:prstGeom>
          <a:noFill/>
          <a:ln w="28575" cmpd="sng">
            <a:solidFill>
              <a:srgbClr val="F324F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53755" y="4374515"/>
            <a:ext cx="954405" cy="315595"/>
          </a:xfrm>
          <a:prstGeom prst="ellipse">
            <a:avLst/>
          </a:prstGeom>
          <a:noFill/>
          <a:ln w="28575" cmpd="sng">
            <a:solidFill>
              <a:srgbClr val="F324F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530590" y="5514340"/>
            <a:ext cx="954405" cy="315595"/>
          </a:xfrm>
          <a:prstGeom prst="ellipse">
            <a:avLst/>
          </a:prstGeom>
          <a:noFill/>
          <a:ln w="28575" cmpd="sng">
            <a:solidFill>
              <a:srgbClr val="F324F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推动中长期资金入市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8010" y="89217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保险资金：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55" y="1260475"/>
            <a:ext cx="5423535" cy="9194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" y="2179955"/>
            <a:ext cx="5479415" cy="1436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590" y="1916430"/>
            <a:ext cx="5186045" cy="33140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71590" y="117475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社保资金：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b="-9504"/>
          <a:stretch>
            <a:fillRect/>
          </a:stretch>
        </p:blipFill>
        <p:spPr>
          <a:xfrm>
            <a:off x="500380" y="3651885"/>
            <a:ext cx="5304790" cy="22015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推动中长期资金入市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3957955"/>
            <a:ext cx="8696325" cy="1981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1388745"/>
            <a:ext cx="8772525" cy="21717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8850" y="931545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外资机构：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17905" y="373634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产业资本：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资金类型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1033145" y="1946275"/>
            <a:ext cx="2270125" cy="1104900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国家队</a:t>
            </a:r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47040" y="1826895"/>
            <a:ext cx="4112260" cy="34613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8196580" y="2064385"/>
            <a:ext cx="2888615" cy="2807970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8989060" y="2179955"/>
            <a:ext cx="1169670" cy="6731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牛散</a:t>
            </a: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4659630" y="1970405"/>
            <a:ext cx="3352800" cy="2839720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633220" y="4127500"/>
            <a:ext cx="1793875" cy="11607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外资</a:t>
            </a:r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456565" y="2901950"/>
            <a:ext cx="1741170" cy="1663700"/>
          </a:xfrm>
          <a:prstGeom prst="ellipse">
            <a:avLst/>
          </a:prstGeom>
          <a:ln>
            <a:solidFill>
              <a:srgbClr val="FFFFFD"/>
            </a:solidFill>
          </a:ln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公募</a:t>
            </a:r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8495030" y="1139825"/>
            <a:ext cx="21780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散户（个人投资者）</a:t>
            </a:r>
            <a:endParaRPr lang="zh-CN" altLang="en-US">
              <a:sym typeface="+mn-ea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8695055" y="2948305"/>
            <a:ext cx="2317115" cy="18129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一般散户</a:t>
            </a:r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5177155" y="1139825"/>
            <a:ext cx="209423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短线主力（游资）</a:t>
            </a:r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5358765" y="3621405"/>
            <a:ext cx="1281430" cy="113665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量化</a:t>
            </a:r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1459865" y="1139825"/>
            <a:ext cx="203835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中线主力（机构）</a:t>
            </a:r>
            <a:endParaRPr lang="en-US" altLang="zh-CN">
              <a:sym typeface="+mn-ea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1485900" y="1854200"/>
            <a:ext cx="2011680" cy="130302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国家队</a:t>
            </a:r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1489075" y="2292350"/>
            <a:ext cx="972820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社保</a:t>
            </a:r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2525395" y="2410460"/>
            <a:ext cx="972820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汇金</a:t>
            </a:r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2108835" y="2064385"/>
            <a:ext cx="972820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险资</a:t>
            </a:r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2330450" y="4498975"/>
            <a:ext cx="972820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QFII</a:t>
            </a:r>
            <a:endParaRPr lang="en-US" altLang="zh-CN"/>
          </a:p>
        </p:txBody>
      </p:sp>
      <p:sp>
        <p:nvSpPr>
          <p:cNvPr id="59" name="椭圆 58"/>
          <p:cNvSpPr/>
          <p:nvPr/>
        </p:nvSpPr>
        <p:spPr>
          <a:xfrm>
            <a:off x="1633220" y="4346575"/>
            <a:ext cx="972820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北向</a:t>
            </a:r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2442210" y="2863850"/>
            <a:ext cx="2117090" cy="161163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非公募机构</a:t>
            </a:r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3081655" y="3429635"/>
            <a:ext cx="972820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券商</a:t>
            </a:r>
            <a:endParaRPr lang="zh-CN" altLang="en-US" sz="1600"/>
          </a:p>
        </p:txBody>
      </p:sp>
      <p:sp>
        <p:nvSpPr>
          <p:cNvPr id="63" name="椭圆 62"/>
          <p:cNvSpPr/>
          <p:nvPr/>
        </p:nvSpPr>
        <p:spPr>
          <a:xfrm>
            <a:off x="3523615" y="3157220"/>
            <a:ext cx="868045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银行</a:t>
            </a:r>
            <a:endParaRPr lang="zh-CN" altLang="en-US" sz="1600"/>
          </a:p>
        </p:txBody>
      </p:sp>
      <p:sp>
        <p:nvSpPr>
          <p:cNvPr id="62" name="椭圆 61"/>
          <p:cNvSpPr/>
          <p:nvPr/>
        </p:nvSpPr>
        <p:spPr>
          <a:xfrm>
            <a:off x="2421255" y="3333115"/>
            <a:ext cx="972820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信托</a:t>
            </a:r>
            <a:endParaRPr lang="zh-CN" altLang="en-US" sz="1600"/>
          </a:p>
        </p:txBody>
      </p:sp>
      <p:sp>
        <p:nvSpPr>
          <p:cNvPr id="70" name="文本框 69"/>
          <p:cNvSpPr txBox="1"/>
          <p:nvPr/>
        </p:nvSpPr>
        <p:spPr>
          <a:xfrm>
            <a:off x="916940" y="5424170"/>
            <a:ext cx="2916555" cy="737235"/>
          </a:xfrm>
          <a:prstGeom prst="rect">
            <a:avLst/>
          </a:prstGeom>
          <a:ln w="127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marL="0" indent="0"/>
            <a:r>
              <a:rPr lang="zh-CN" altLang="en-US" sz="1400" b="1" i="0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</a:rPr>
              <a:t>机构：</a:t>
            </a:r>
            <a:r>
              <a:rPr lang="zh-CN" altLang="en-US" sz="1400" b="0" i="0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</a:rPr>
              <a:t>资金体量大、团队专业，投资一般由投研团队先对行业研究并选出高成长性的公司，偏价值投资</a:t>
            </a:r>
            <a:endParaRPr lang="zh-CN" altLang="en-US" sz="1400" b="0" i="0">
              <a:solidFill>
                <a:srgbClr val="191B1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479925" y="4993005"/>
            <a:ext cx="3488690" cy="1168400"/>
          </a:xfrm>
          <a:prstGeom prst="rect">
            <a:avLst/>
          </a:prstGeom>
          <a:ln w="127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marL="0" indent="0"/>
            <a:r>
              <a:rPr lang="zh-CN" altLang="en-US" sz="1400" b="1" i="0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游资：</a:t>
            </a:r>
            <a:r>
              <a:rPr lang="zh-CN" altLang="en-US" sz="1400" b="0" i="0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资金体量相对小，不足以操控一只股票，重题材重消息“击鼓传花”式炒作</a:t>
            </a:r>
            <a:endParaRPr lang="zh-CN" altLang="en-US" sz="1400" b="0" i="0">
              <a:solidFill>
                <a:srgbClr val="191B1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400" b="1" i="0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量化：</a:t>
            </a:r>
            <a:r>
              <a:rPr lang="zh-CN" altLang="en-US" sz="1400" b="0" i="0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偏爱热点题材小盘股，短线交易，动如脱兔，静如处子；</a:t>
            </a:r>
            <a:r>
              <a:rPr lang="zh-CN" altLang="en-US" sz="1400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快进快出，从不拖泥带水</a:t>
            </a:r>
            <a:endParaRPr lang="zh-CN" altLang="en-US" sz="1400" b="1" i="0">
              <a:solidFill>
                <a:srgbClr val="191B1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049010" y="2291715"/>
            <a:ext cx="1768475" cy="15773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游资</a:t>
            </a:r>
            <a:endParaRPr lang="zh-CN" altLang="en-US"/>
          </a:p>
          <a:p>
            <a:pPr algn="ctr"/>
            <a:r>
              <a:rPr lang="zh-CN" altLang="en-US" sz="1400"/>
              <a:t>（大户或私募）</a:t>
            </a:r>
            <a:endParaRPr lang="zh-CN" altLang="en-US" sz="1400"/>
          </a:p>
        </p:txBody>
      </p:sp>
      <p:sp>
        <p:nvSpPr>
          <p:cNvPr id="78" name="文本框 77"/>
          <p:cNvSpPr txBox="1"/>
          <p:nvPr/>
        </p:nvSpPr>
        <p:spPr>
          <a:xfrm>
            <a:off x="8495030" y="4963160"/>
            <a:ext cx="2835910" cy="1168400"/>
          </a:xfrm>
          <a:prstGeom prst="rect">
            <a:avLst/>
          </a:prstGeom>
          <a:ln w="1270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牛散：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散户天花板，</a:t>
            </a:r>
            <a:r>
              <a:rPr lang="zh-CN" altLang="en-US" sz="1400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资金体量较大且能力较强的散户，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多各成一派，,或独行独往或并肩作战,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散户：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无知者无畏；不懂得敬畏市场；没有自己的交易系统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.....</a:t>
            </a:r>
            <a:endParaRPr lang="en-US" altLang="zh-CN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3006090" y="2965450"/>
            <a:ext cx="972820" cy="464185"/>
          </a:xfrm>
          <a:prstGeom prst="ellipse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/>
              <a:t>私募</a:t>
            </a:r>
            <a:endParaRPr lang="zh-CN" altLang="en-US" sz="1400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93540" y="0"/>
            <a:ext cx="5252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散户</a:t>
            </a:r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机构在</a:t>
            </a:r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</a:rPr>
              <a:t>A</a:t>
            </a:r>
            <a:r>
              <a:rPr lang="zh-CN" altLang="en-US" sz="3200" b="1">
                <a:solidFill>
                  <a:schemeClr val="bg1"/>
                </a:solidFill>
                <a:latin typeface="+mj-ea"/>
                <a:ea typeface="+mj-ea"/>
              </a:rPr>
              <a:t>股占比和特点</a:t>
            </a:r>
            <a:endParaRPr lang="zh-CN" altLang="en-US" sz="32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5359" b="18145"/>
          <a:stretch>
            <a:fillRect/>
          </a:stretch>
        </p:blipFill>
        <p:spPr>
          <a:xfrm>
            <a:off x="664845" y="2229485"/>
            <a:ext cx="5893435" cy="199898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898640" y="1144270"/>
            <a:ext cx="4652645" cy="427736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>
            <a:noAutofit/>
          </a:bodyPr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没有资金优势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没有专业优势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没有好的工具（无研究团队或量化程序）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没有信息优势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没有交易优势（例如不能做空对冲）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机构数量少但都是全副武装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散户数量多但心不齐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人多，但都是存量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人多，但都是赤手空拳</a:t>
            </a:r>
            <a:endParaRPr lang="zh-CN" altLang="en-US" sz="160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人多，但智商容易归零</a:t>
            </a:r>
            <a:endParaRPr lang="zh-CN" altLang="en-US" sz="1600" b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数量不是关键，相对优势才是关键</a:t>
            </a:r>
            <a:endParaRPr lang="zh-CN" altLang="en-US" sz="1600" b="0">
              <a:solidFill>
                <a:srgbClr val="333333"/>
              </a:solidFill>
              <a:latin typeface="pingfang sc"/>
              <a:ea typeface="pingfang sc"/>
              <a:sym typeface="+mn-ea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机构在</a:t>
            </a:r>
            <a:r>
              <a:rPr sz="1600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资本市场迎来“政策红包”</a:t>
            </a:r>
            <a:endParaRPr lang="zh-CN" altLang="en-US" sz="1600" b="0">
              <a:solidFill>
                <a:srgbClr val="333333"/>
              </a:solidFill>
              <a:latin typeface="pingfang sc"/>
              <a:ea typeface="pingfang sc"/>
            </a:endParaRPr>
          </a:p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endParaRPr lang="zh-CN" altLang="en-US" sz="1600" b="0">
              <a:solidFill>
                <a:srgbClr val="333333"/>
              </a:solidFill>
              <a:latin typeface="pingfang sc"/>
              <a:ea typeface="pingfang sc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4845" y="1499870"/>
            <a:ext cx="5969635" cy="7296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据我国外交部2024年4月更新的数据显示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①中国14亿人口中，A股投资者数量约2.2亿，占总人口的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15%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4845" y="944245"/>
            <a:ext cx="4636135" cy="41783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散户有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亿，散户占比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80%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，但无法主导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股行情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4845" y="4363085"/>
            <a:ext cx="5893435" cy="74485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pPr marL="0" indent="0" fontAlgn="ctr" latinLnBrk="1">
              <a:lnSpc>
                <a:spcPts val="2550"/>
              </a:lnSpc>
              <a:spcAft>
                <a:spcPct val="0"/>
              </a:spcAft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机构占比约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20%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，机构行情未来会主导市场。</a:t>
            </a:r>
            <a:r>
              <a:rPr lang="zh-CN" sz="1600" b="1" spc="6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公墓基金是资本市场重要的机构投资者和买方力量。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66390" y="0"/>
            <a:ext cx="6458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     </a:t>
            </a:r>
            <a:r>
              <a:rPr lang="zh-CN" sz="2400" b="1">
                <a:solidFill>
                  <a:schemeClr val="bg1"/>
                </a:solidFill>
                <a:sym typeface="+mn-ea"/>
              </a:rPr>
              <a:t>什么是机构行情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" y="2001520"/>
            <a:ext cx="4438650" cy="42310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35" y="2146300"/>
            <a:ext cx="7042785" cy="3720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39762"/>
          <a:stretch>
            <a:fillRect/>
          </a:stretch>
        </p:blipFill>
        <p:spPr>
          <a:xfrm>
            <a:off x="1800225" y="882015"/>
            <a:ext cx="8319135" cy="8826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4755" y="54610"/>
            <a:ext cx="7891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</a:t>
            </a:r>
            <a:r>
              <a:rPr lang="en-US" sz="2800" b="1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：政策驱动机构行情回归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0247" r="2356" b="18465"/>
          <a:stretch>
            <a:fillRect/>
          </a:stretch>
        </p:blipFill>
        <p:spPr>
          <a:xfrm>
            <a:off x="5164455" y="1097280"/>
            <a:ext cx="6412230" cy="316547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76960" y="4554855"/>
            <a:ext cx="1036510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b="0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>
                <a:latin typeface="楷体" panose="02010609060101010101" charset="-122"/>
                <a:ea typeface="楷体" panose="02010609060101010101" charset="-122"/>
              </a:rPr>
              <a:t>二、</a:t>
            </a:r>
            <a:r>
              <a:rPr lang="en-US" altLang="zh-CN" sz="1600" b="0">
                <a:latin typeface="楷体" panose="02010609060101010101" charset="-122"/>
                <a:ea typeface="楷体" panose="02010609060101010101" charset="-122"/>
              </a:rPr>
              <a:t>2025</a:t>
            </a:r>
            <a:r>
              <a:rPr lang="zh-CN" altLang="en-US" sz="1600" b="0"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altLang="zh-CN" sz="1600" b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1600" b="0"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1600" b="0">
                <a:latin typeface="楷体" panose="02010609060101010101" charset="-122"/>
                <a:ea typeface="楷体" panose="02010609060101010101" charset="-122"/>
              </a:rPr>
              <a:t>23</a:t>
            </a:r>
            <a:r>
              <a:rPr lang="zh-CN" altLang="en-US" sz="1600" b="0">
                <a:latin typeface="楷体" panose="02010609060101010101" charset="-122"/>
                <a:ea typeface="楷体" panose="02010609060101010101" charset="-122"/>
              </a:rPr>
              <a:t>日国新办新闻发布会，五部门重磅发声，推动中长期资金入市，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机构在</a:t>
            </a:r>
            <a:r>
              <a:rPr lang="zh-CN" altLang="en-US" sz="1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资本市场迎来“政策红包”</a:t>
            </a:r>
            <a:endParaRPr lang="zh-CN" altLang="en-US" sz="1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76960" y="1288415"/>
            <a:ext cx="3932555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一、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2024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年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9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24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日央行宣布创设两则新工具以支持股市流动。</a:t>
            </a:r>
            <a:r>
              <a:rPr lang="zh-CN" altLang="en-US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本质就是支持符合条件的证券、基金、保险公司等机构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通过抵押流动性较差的股票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ETF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、沪深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300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成份股等资产来“融资”。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10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月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10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日开始接受申请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......</a:t>
            </a:r>
            <a:endParaRPr lang="en-US" altLang="zh-CN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b="0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①针对符合要求的非银金融机构开展互换便利（简称“</a:t>
            </a: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互换便利工具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”）</a:t>
            </a:r>
            <a:endParaRPr lang="zh-CN" altLang="en-US" b="0">
              <a:latin typeface="楷体" panose="02010609060101010101" charset="-122"/>
              <a:ea typeface="楷体" panose="02010609060101010101" charset="-122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②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针对上市公司及主要股东投放专项再贷款（简称“股票专项再贷款”）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81755" y="5455920"/>
            <a:ext cx="4754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b="1">
                <a:solidFill>
                  <a:schemeClr val="tx1"/>
                </a:solidFill>
                <a:sym typeface="+mn-ea"/>
              </a:rPr>
              <a:t>机构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“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行业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”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困境反转，瓶颈针对性被政策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解决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318385" y="-10160"/>
            <a:ext cx="7555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逻辑</a:t>
            </a:r>
            <a:r>
              <a:rPr lang="en-US" altLang="zh-CN" sz="2400" b="1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：机构是财富新蓄水池的不二担当</a:t>
            </a:r>
            <a:endParaRPr lang="zh-CN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2715" y="4311015"/>
            <a:ext cx="9385935" cy="922020"/>
          </a:xfrm>
          <a:prstGeom prst="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l"/>
            <a:r>
              <a:rPr lang="en-US" altLang="zh-CN"/>
              <a:t>A</a:t>
            </a:r>
            <a:r>
              <a:rPr lang="zh-CN" altLang="en-US"/>
              <a:t>股机构化趋势不变（</a:t>
            </a:r>
            <a:r>
              <a:rPr lang="zh-CN" altLang="en-US">
                <a:solidFill>
                  <a:srgbClr val="191B1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机构：资金体量大、团队专业，投资一般由投研团队先对行业研究并选出高成长性的公司，偏价值投资）</a:t>
            </a:r>
            <a:endParaRPr lang="zh-CN" altLang="en-US">
              <a:solidFill>
                <a:srgbClr val="191B1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79855" y="1087755"/>
            <a:ext cx="9432290" cy="1198880"/>
          </a:xfrm>
          <a:prstGeom prst="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l"/>
            <a:r>
              <a:rPr lang="zh-CN" altLang="en-US"/>
              <a:t>金融市场上升至国之大器，</a:t>
            </a:r>
            <a:r>
              <a:rPr lang="zh-CN" altLang="en-US" b="1">
                <a:solidFill>
                  <a:srgbClr val="FF0000"/>
                </a:solidFill>
              </a:rPr>
              <a:t>经济增长点在哪？</a:t>
            </a:r>
            <a:endParaRPr lang="zh-CN" altLang="en-US"/>
          </a:p>
          <a:p>
            <a:pPr algn="l"/>
            <a:r>
              <a:rPr lang="zh-CN" altLang="en-US"/>
              <a:t>①</a:t>
            </a:r>
            <a:r>
              <a:rPr lang="en-US" altLang="zh-CN"/>
              <a:t>AI</a:t>
            </a:r>
            <a:r>
              <a:rPr lang="zh-CN" altLang="en-US"/>
              <a:t>科技创新引领？（需要时间）</a:t>
            </a:r>
            <a:endParaRPr lang="zh-CN" altLang="en-US"/>
          </a:p>
          <a:p>
            <a:pPr algn="l"/>
            <a:r>
              <a:rPr lang="zh-CN" altLang="en-US"/>
              <a:t>②工业出海，的确今年出海链很强（全球脱钩趋势怎么办？）</a:t>
            </a:r>
            <a:endParaRPr lang="zh-CN" altLang="en-US"/>
          </a:p>
          <a:p>
            <a:pPr algn="l"/>
            <a:r>
              <a:rPr lang="zh-CN" altLang="en-US"/>
              <a:t>③货币</a:t>
            </a:r>
            <a:r>
              <a:rPr lang="en-US" altLang="zh-CN"/>
              <a:t>/</a:t>
            </a:r>
            <a:r>
              <a:rPr lang="zh-CN" altLang="en-US"/>
              <a:t>扩表一步到位</a:t>
            </a:r>
            <a:r>
              <a:rPr lang="en-US" altLang="zh-CN"/>
              <a:t>→</a:t>
            </a:r>
            <a:r>
              <a:rPr lang="zh-CN" altLang="en-US"/>
              <a:t>金融市场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79855" y="2869565"/>
            <a:ext cx="9432290" cy="645160"/>
          </a:xfrm>
          <a:prstGeom prst="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spAutoFit/>
          </a:bodyPr>
          <a:p>
            <a:pPr algn="l"/>
            <a:r>
              <a:rPr lang="zh-CN"/>
              <a:t>上层意志：把</a:t>
            </a:r>
            <a:r>
              <a:rPr lang="en-US" altLang="zh-CN"/>
              <a:t>A</a:t>
            </a:r>
            <a:r>
              <a:rPr lang="zh-CN" altLang="en-US"/>
              <a:t>股变成替代楼市的社会财富新蓄水池，让老百姓把消费欲望转变为消费能力，</a:t>
            </a:r>
            <a:r>
              <a:rPr lang="zh-CN" altLang="en-US">
                <a:sym typeface="+mn-ea"/>
              </a:rPr>
              <a:t>以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价值投资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定位的专业机构才能成为这个蓄水池的担当</a:t>
            </a:r>
            <a:endParaRPr lang="zh-CN" altLang="en-US"/>
          </a:p>
        </p:txBody>
      </p:sp>
      <p:sp>
        <p:nvSpPr>
          <p:cNvPr id="8" name="下箭头 7"/>
          <p:cNvSpPr/>
          <p:nvPr/>
        </p:nvSpPr>
        <p:spPr>
          <a:xfrm>
            <a:off x="5996940" y="2286635"/>
            <a:ext cx="197485" cy="503555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下箭头 8"/>
          <p:cNvSpPr/>
          <p:nvPr/>
        </p:nvSpPr>
        <p:spPr>
          <a:xfrm>
            <a:off x="5996940" y="3681095"/>
            <a:ext cx="197485" cy="503555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1190" y="0"/>
            <a:ext cx="6458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sz="3200" b="1">
                <a:solidFill>
                  <a:schemeClr val="bg1"/>
                </a:solidFill>
                <a:sym typeface="+mn-ea"/>
              </a:rPr>
              <a:t>最近市场走趋势行情</a:t>
            </a:r>
            <a:endParaRPr lang="zh-CN" sz="32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1660" y="1927860"/>
            <a:ext cx="7679055" cy="3265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选股演示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例如：行业龙头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控盘增加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滚动净利润连续增长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≥3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Q1)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/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/>
              <a:t>例如：披露财报业绩预告同比增长</a:t>
            </a:r>
            <a:r>
              <a:rPr lang="en-US" altLang="zh-CN" sz="1600"/>
              <a:t>50%</a:t>
            </a:r>
            <a:r>
              <a:rPr lang="zh-CN" altLang="en-US" sz="1600"/>
              <a:t>以上</a:t>
            </a:r>
            <a:endParaRPr lang="zh-CN" altLang="en-US" sz="1600"/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/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/>
              <a:t>例如：股价创出历史新高的个股（注意乖离率</a:t>
            </a:r>
            <a:r>
              <a:rPr lang="en-US" altLang="zh-CN" sz="1600"/>
              <a:t>+</a:t>
            </a:r>
            <a:r>
              <a:rPr lang="zh-CN" altLang="en-US" sz="1600"/>
              <a:t>筹码锁仓</a:t>
            </a:r>
            <a:r>
              <a:rPr lang="en-US" altLang="zh-CN" sz="1600"/>
              <a:t>+</a:t>
            </a:r>
            <a:r>
              <a:rPr lang="zh-CN" altLang="en-US" sz="1600"/>
              <a:t>回档低吸不追涨）</a:t>
            </a:r>
            <a:endParaRPr lang="zh-CN" altLang="en-US" sz="1600"/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/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/>
              <a:t>例如：风口热点选股，但优选中盘股</a:t>
            </a:r>
            <a:r>
              <a:rPr lang="en-US" altLang="zh-CN" sz="1600"/>
              <a:t>+</a:t>
            </a:r>
            <a:r>
              <a:rPr lang="zh-CN" altLang="en-US" sz="1600"/>
              <a:t>股性相对活跃</a:t>
            </a:r>
            <a:r>
              <a:rPr lang="en-US" altLang="zh-CN" sz="1600"/>
              <a:t>+</a:t>
            </a:r>
            <a:r>
              <a:rPr lang="zh-CN" altLang="en-US" sz="1600"/>
              <a:t>选突破个股（</a:t>
            </a:r>
            <a:r>
              <a:rPr lang="en-US" altLang="zh-CN" sz="1600"/>
              <a:t>N</a:t>
            </a:r>
            <a:r>
              <a:rPr lang="zh-CN" altLang="en-US" sz="1600"/>
              <a:t>日倍量突破）</a:t>
            </a:r>
            <a:endParaRPr lang="zh-CN" altLang="en-US" sz="1600"/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600"/>
          </a:p>
          <a:p>
            <a:pPr marL="0" indent="0">
              <a:lnSpc>
                <a:spcPts val="225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/>
              <a:t>例如：中线主力选股特征是安全和估值，所以</a:t>
            </a:r>
            <a:r>
              <a:rPr lang="en-US" altLang="zh-CN" sz="1600"/>
              <a:t>2025</a:t>
            </a:r>
            <a:r>
              <a:rPr lang="zh-CN" altLang="en-US" sz="1600"/>
              <a:t>年回避刚翻倍个股</a:t>
            </a:r>
            <a:endParaRPr lang="zh-CN" altLang="en-US" sz="16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2152"/>
          <a:stretch>
            <a:fillRect/>
          </a:stretch>
        </p:blipFill>
        <p:spPr>
          <a:xfrm>
            <a:off x="8260715" y="888365"/>
            <a:ext cx="3529330" cy="5344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34665" y="18415"/>
            <a:ext cx="6458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    </a:t>
            </a:r>
            <a:r>
              <a:rPr lang="zh-CN" altLang="en-US" sz="36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中线趋势</a:t>
            </a:r>
            <a:r>
              <a:rPr lang="zh-CN" altLang="en-US" sz="36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股的要点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22020" y="1129030"/>
            <a:ext cx="104317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中线选股其实做的是趋势行情，明白自己赚的是</a:t>
            </a:r>
            <a:r>
              <a:rPr lang="en-US" altLang="zh-CN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基本面</a:t>
            </a:r>
            <a:r>
              <a:rPr lang="en-US" altLang="zh-CN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的钱，就要有中线思维（一个月、一个季度，甚至半年）</a:t>
            </a:r>
            <a:endParaRPr lang="zh-CN" altLang="en-US" sz="160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075184" y="2207194"/>
            <a:ext cx="3209630" cy="251256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254000" dist="101600" dir="2700000" algn="tl" rotWithShape="0">
              <a:srgbClr val="FFFFFF">
                <a:lumMod val="75000"/>
                <a:alpha val="40000"/>
              </a:srgbClr>
            </a:outerShdw>
          </a:effectLst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1075184" y="2343129"/>
            <a:ext cx="3209630" cy="298607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rgbClr val="000000">
                <a:lumMod val="75000"/>
                <a:lumOff val="25000"/>
                <a:alpha val="15000"/>
              </a:srgbClr>
            </a:outerShdw>
          </a:effectLst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1148209" y="3064080"/>
            <a:ext cx="2822439" cy="19114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indent="0"/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中线主力不在乎短期波动，对所持个股未来成长空间坚定看多，所以中线主力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的是基本面的钱，短线主力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的是博弈的钱。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/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ct val="11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①了解行业景气度</a:t>
            </a:r>
            <a:endParaRPr lang="zh-CN" altLang="en-US" sz="14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1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②关注公司行业地位</a:t>
            </a:r>
            <a:endParaRPr lang="zh-CN" altLang="en-US" sz="14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1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③清楚个股财报情况</a:t>
            </a:r>
            <a:endParaRPr lang="zh-CN" altLang="en-US" sz="14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333333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1138320" y="2458449"/>
            <a:ext cx="2610482" cy="41489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看重基本面</a:t>
            </a:r>
            <a:endParaRPr lang="zh-CN" altLang="en-US" sz="2000" b="1" dirty="0">
              <a:solidFill>
                <a:srgbClr val="7030A0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4" name="矩形 23"/>
          <p:cNvSpPr/>
          <p:nvPr>
            <p:custDataLst>
              <p:tags r:id="rId6"/>
            </p:custDataLst>
          </p:nvPr>
        </p:nvSpPr>
        <p:spPr>
          <a:xfrm>
            <a:off x="4670073" y="2207194"/>
            <a:ext cx="3209630" cy="2512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254000" dist="101600" dir="2700000" algn="tl" rotWithShape="0">
              <a:srgbClr val="FFFFFF">
                <a:lumMod val="75000"/>
                <a:alpha val="40000"/>
              </a:srgbClr>
            </a:outerShdw>
          </a:effectLst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7"/>
            </p:custDataLst>
          </p:nvPr>
        </p:nvSpPr>
        <p:spPr>
          <a:xfrm>
            <a:off x="4670073" y="2343129"/>
            <a:ext cx="3209630" cy="298607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rgbClr val="000000">
                <a:lumMod val="75000"/>
                <a:lumOff val="25000"/>
                <a:alpha val="15000"/>
              </a:srgbClr>
            </a:outerShdw>
          </a:effectLst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>
            <p:custDataLst>
              <p:tags r:id="rId8"/>
            </p:custDataLst>
          </p:nvPr>
        </p:nvSpPr>
        <p:spPr>
          <a:xfrm>
            <a:off x="4706620" y="3063875"/>
            <a:ext cx="2822575" cy="195326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中线主力考虑的是未来上涨空间，所以估值及股价位置很重要。中线主力赚钱同时资金安全也很重要，所以活性活跃但需要较好稳定性。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ct val="110000"/>
              </a:lnSpc>
            </a:pP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ct val="11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①调整时空比较充分</a:t>
            </a:r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1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②留意盘子大小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股性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lnSpc>
                <a:spcPct val="11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③趋势股的空间预判</a:t>
            </a:r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rgbClr val="333333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" name="矩形 26"/>
          <p:cNvSpPr/>
          <p:nvPr>
            <p:custDataLst>
              <p:tags r:id="rId9"/>
            </p:custDataLst>
          </p:nvPr>
        </p:nvSpPr>
        <p:spPr>
          <a:xfrm>
            <a:off x="4705506" y="2458449"/>
            <a:ext cx="2855296" cy="41489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考虑风险报酬比</a:t>
            </a:r>
            <a:endParaRPr lang="zh-CN" altLang="en-US" sz="2000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10"/>
            </p:custDataLst>
          </p:nvPr>
        </p:nvSpPr>
        <p:spPr>
          <a:xfrm>
            <a:off x="8201826" y="2207194"/>
            <a:ext cx="3209630" cy="25125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254000" dist="101600" dir="2700000" algn="tl" rotWithShape="0">
              <a:srgbClr val="FFFFFF">
                <a:lumMod val="75000"/>
                <a:alpha val="40000"/>
              </a:srgbClr>
            </a:outerShdw>
          </a:effectLst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0" name="矩形 29"/>
          <p:cNvSpPr/>
          <p:nvPr>
            <p:custDataLst>
              <p:tags r:id="rId11"/>
            </p:custDataLst>
          </p:nvPr>
        </p:nvSpPr>
        <p:spPr>
          <a:xfrm>
            <a:off x="8201826" y="2343129"/>
            <a:ext cx="3209630" cy="298607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54000" dist="101600" dir="2700000" algn="tl" rotWithShape="0">
              <a:srgbClr val="000000">
                <a:lumMod val="75000"/>
                <a:lumOff val="25000"/>
                <a:alpha val="15000"/>
              </a:srgbClr>
            </a:outerShdw>
          </a:effectLst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rtlCol="0" anchor="ctr"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8264327" y="3063577"/>
            <a:ext cx="2822439" cy="17091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散户没有中线主力的耐心和定力，所以建议尽量选在主力拉升前或拉升中途做回档，付出的时间成本比较低。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线呈多头排列</a:t>
            </a:r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1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②结合量能和筹码指标</a:t>
            </a:r>
            <a:endParaRPr lang="zh-CN" altLang="en-US" sz="1400" b="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333333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2" name="矩形 31"/>
          <p:cNvSpPr/>
          <p:nvPr>
            <p:custDataLst>
              <p:tags r:id="rId13"/>
            </p:custDataLst>
          </p:nvPr>
        </p:nvSpPr>
        <p:spPr>
          <a:xfrm>
            <a:off x="8264962" y="2353437"/>
            <a:ext cx="2610482" cy="41489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6"/>
                </a:solidFill>
                <a:latin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关注择时（突破、回档）</a:t>
            </a:r>
            <a:endParaRPr lang="zh-CN" altLang="en-US" b="1">
              <a:solidFill>
                <a:schemeClr val="accent6"/>
              </a:solidFill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1190" y="0"/>
            <a:ext cx="6458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sz="3600" b="1">
                <a:solidFill>
                  <a:schemeClr val="bg1"/>
                </a:solidFill>
                <a:sym typeface="+mn-ea"/>
              </a:rPr>
              <a:t> 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知识点教学及盘中答疑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40" y="1271905"/>
            <a:ext cx="6356985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2006600"/>
            <a:ext cx="6115685" cy="30264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1010920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264" t="2841" r="2101" b="82241"/>
          <a:stretch>
            <a:fillRect/>
          </a:stretch>
        </p:blipFill>
        <p:spPr>
          <a:xfrm>
            <a:off x="1522730" y="5194300"/>
            <a:ext cx="9756140" cy="8089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舆情消息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65" y="999490"/>
            <a:ext cx="5744210" cy="45567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505" y="1099185"/>
            <a:ext cx="5188585" cy="1503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195" y="2853055"/>
            <a:ext cx="5164455" cy="19253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25315"/>
          <a:stretch>
            <a:fillRect/>
          </a:stretch>
        </p:blipFill>
        <p:spPr>
          <a:xfrm>
            <a:off x="610235" y="1711960"/>
            <a:ext cx="5867400" cy="350139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208405"/>
            <a:ext cx="6092825" cy="4441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29987"/>
          <a:stretch>
            <a:fillRect/>
          </a:stretch>
        </p:blipFill>
        <p:spPr>
          <a:xfrm>
            <a:off x="6195695" y="1735455"/>
            <a:ext cx="5248275" cy="36671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3600" b="1">
                <a:solidFill>
                  <a:schemeClr val="bg1"/>
                </a:solidFill>
                <a:sym typeface="+mn-ea"/>
              </a:rPr>
              <a:t>        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舆情消息</a:t>
            </a:r>
            <a:endParaRPr lang="zh-CN" altLang="en-US" sz="36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835" y="933450"/>
            <a:ext cx="2599690" cy="27476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70" y="827405"/>
            <a:ext cx="2762885" cy="32048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870" y="3825875"/>
            <a:ext cx="4319270" cy="20599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70" y="4093845"/>
            <a:ext cx="5467350" cy="206248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61060" y="950595"/>
            <a:ext cx="10469880" cy="564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六部委的发布会开了，政策确实也给了，但市场又是第N次高开低走，除了金融股撑指数，题材股多数回落很多。</a:t>
            </a:r>
            <a:endParaRPr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现在市场热点比较明确，基本围绕AI、机器人、大消费三大赛道展开（来自韭研公社APP）</a:t>
            </a:r>
            <a:endParaRPr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265" y="2279650"/>
            <a:ext cx="5794375" cy="36976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7439"/>
          <a:stretch>
            <a:fillRect/>
          </a:stretch>
        </p:blipFill>
        <p:spPr>
          <a:xfrm>
            <a:off x="1389380" y="1443990"/>
            <a:ext cx="1150620" cy="45986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" y="1616710"/>
            <a:ext cx="5821045" cy="41008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05" y="1374775"/>
            <a:ext cx="4756150" cy="44850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2060" y="1472565"/>
            <a:ext cx="4929505" cy="3564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房地产（昨天一日游）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传媒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春节消费概念：家电、酿酒、酒店餐饮、航空运输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101215"/>
            <a:ext cx="430403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①控盘回档趋势股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《好股研选》春节活动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886460"/>
            <a:ext cx="9038590" cy="5084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2"/>
  <p:tag name="KSO_WM_UNIT_ID" val="diagram20231799_2*l_h_i*1_1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]}"/>
</p:tagLst>
</file>

<file path=ppt/tags/tag1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1799_2*l_h_i*1_1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99_2*l_h_f*1_1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"/>
  <p:tag name="KSO_WM_DIAGRAM_USE_COLOR_VALUE" val="{&quot;color_scheme&quot;:1,&quot;color_type&quot;:1,&quot;theme_color_indexes&quot;:[]}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99_2*l_h_a*1_1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DIAGRAM_USE_COLOR_VALUE" val="{&quot;color_scheme&quot;:1,&quot;color_type&quot;:1,&quot;theme_color_indexes&quot;:[]}"/>
</p:tagLst>
</file>

<file path=ppt/tags/tag1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2"/>
  <p:tag name="KSO_WM_UNIT_ID" val="diagram20231799_2*l_h_i*1_2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]}"/>
</p:tagLst>
</file>

<file path=ppt/tags/tag1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1799_2*l_h_i*1_2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99_2*l_h_f*1_2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"/>
  <p:tag name="KSO_WM_DIAGRAM_USE_COLOR_VALUE" val="{&quot;color_scheme&quot;:1,&quot;color_type&quot;:1,&quot;theme_color_indexes&quot;:[]}"/>
</p:tagLst>
</file>

<file path=ppt/tags/tag1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99_2*l_h_a*1_2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DIAGRAM_USE_COLOR_VALUE" val="{&quot;color_scheme&quot;:1,&quot;color_type&quot;:1,&quot;theme_color_indexes&quot;:[]}"/>
</p:tagLst>
</file>

<file path=ppt/tags/tag1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2"/>
  <p:tag name="KSO_WM_UNIT_ID" val="diagram20231799_2*l_h_i*1_3_2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-0.25,&quot;colorType&quot;:1,&quot;foreColorIndex&quot;:14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]}"/>
</p:tagLst>
</file>

<file path=ppt/tags/tag1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20231799_2*l_h_i*1_3_1"/>
  <p:tag name="KSO_WM_TEMPLATE_CATEGORY" val="diagram"/>
  <p:tag name="KSO_WM_TEMPLATE_INDEX" val="20231799"/>
  <p:tag name="KSO_WM_UNIT_LAYERLEVEL" val="1_1_1"/>
  <p:tag name="KSO_WM_TAG_VERSION" val="3.0"/>
  <p:tag name="KSO_WM_DIAGRAM_GROUP_CODE" val="l1-1"/>
  <p:tag name="KSO_WM_DIAGRAM_VERSION" val="3"/>
  <p:tag name="KSO_WM_DIAGRAM_COLOR_TRICK" val="3"/>
  <p:tag name="KSO_WM_DIAGRAM_COLOR_TEXT_CAN_REMOVE" val="n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.25,&quot;colorType&quot;:1,&quot;foreColorIndex&quot;:13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99_2*l_h_f*1_3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33333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"/>
  <p:tag name="KSO_WM_DIAGRAM_USE_COLOR_VALUE" val="{&quot;color_scheme&quot;:1,&quot;color_type&quot;:1,&quot;theme_color_indexes&quot;:[]}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99_2*l_h_a*1_3_1"/>
  <p:tag name="KSO_WM_TEMPLATE_CATEGORY" val="diagram"/>
  <p:tag name="KSO_WM_TEMPLATE_INDEX" val="2023179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3"/>
  <p:tag name="KSO_WM_DIAGRAM_COLOR_TEXT_CAN_REMOVE" val="n"/>
  <p:tag name="KSO_WM_DIAGRAM_GROUP_CODE" val="l1-1"/>
  <p:tag name="KSO_WM_DIAGRAM_MAX_ITEMCNT" val="3"/>
  <p:tag name="KSO_WM_DIAGRAM_MIN_ITEMCNT" val="2"/>
  <p:tag name="KSO_WM_DIAGRAM_VIRTUALLY_FRAME" val="{&quot;height&quot;:494.91046752929685,&quot;left&quot;:84.5499267578125,&quot;top&quot;:121.34476623535156,&quot;width&quot;:818.2001464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加项标题"/>
  <p:tag name="KSO_WM_DIAGRAM_USE_COLOR_VALUE" val="{&quot;color_scheme&quot;:1,&quot;color_type&quot;:1,&quot;theme_color_indexes&quot;:[]}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2849</Words>
  <Application>WPS 演示</Application>
  <PresentationFormat>宽屏</PresentationFormat>
  <Paragraphs>297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Arial Unicode MS</vt:lpstr>
      <vt:lpstr>pingfang sc</vt:lpstr>
      <vt:lpstr>Segoe Print</vt:lpstr>
      <vt:lpstr>楷体</vt:lpstr>
      <vt:lpstr>华文细黑</vt:lpstr>
      <vt:lpstr>Verdana</vt:lpstr>
      <vt:lpstr>Yu Gothic UI Semibold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1899</cp:revision>
  <dcterms:created xsi:type="dcterms:W3CDTF">2019-06-19T02:08:00Z</dcterms:created>
  <dcterms:modified xsi:type="dcterms:W3CDTF">2025-01-23T14:51:40Z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  <property fmtid="{D5CDD505-2E9C-101B-9397-08002B2CF9AE}" pid="3" name="ICV">
    <vt:lpwstr>67F8E99CA25843CDBAFD0150A9FB820A</vt:lpwstr>
  </property>
</Properties>
</file>