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</p:sldMasterIdLst>
  <p:notesMasterIdLst>
    <p:notesMasterId r:id="rId5"/>
  </p:notesMasterIdLst>
  <p:sldIdLst>
    <p:sldId id="370" r:id="rId4"/>
    <p:sldId id="505" r:id="rId6"/>
    <p:sldId id="2383" r:id="rId7"/>
    <p:sldId id="2343" r:id="rId8"/>
    <p:sldId id="2368" r:id="rId9"/>
    <p:sldId id="2236" r:id="rId10"/>
    <p:sldId id="2344" r:id="rId11"/>
    <p:sldId id="2346" r:id="rId12"/>
    <p:sldId id="2153" r:id="rId13"/>
    <p:sldId id="2277" r:id="rId14"/>
    <p:sldId id="2187" r:id="rId15"/>
    <p:sldId id="2188" r:id="rId16"/>
    <p:sldId id="2253" r:id="rId17"/>
    <p:sldId id="509" r:id="rId18"/>
    <p:sldId id="1908" r:id="rId19"/>
    <p:sldId id="1909" r:id="rId20"/>
    <p:sldId id="2164" r:id="rId21"/>
    <p:sldId id="1481" r:id="rId22"/>
    <p:sldId id="372" r:id="rId23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49" userDrawn="1">
          <p15:clr>
            <a:srgbClr val="A4A3A4"/>
          </p15:clr>
        </p15:guide>
        <p15:guide id="2" pos="363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749"/>
        <p:guide pos="363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8" Type="http://schemas.openxmlformats.org/officeDocument/2006/relationships/tags" Target="tags/tag148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静待拐点</a:t>
            </a:r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8" Type="http://schemas.openxmlformats.org/officeDocument/2006/relationships/theme" Target="../theme/theme2.xml"/><Relationship Id="rId17" Type="http://schemas.openxmlformats.org/officeDocument/2006/relationships/image" Target="../media/image8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9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4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23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6.xml"/><Relationship Id="rId2" Type="http://schemas.openxmlformats.org/officeDocument/2006/relationships/image" Target="../media/image25.png"/><Relationship Id="rId1" Type="http://schemas.openxmlformats.org/officeDocument/2006/relationships/tags" Target="../tags/tag125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8.xml"/><Relationship Id="rId4" Type="http://schemas.openxmlformats.org/officeDocument/2006/relationships/image" Target="../media/image27.png"/><Relationship Id="rId3" Type="http://schemas.openxmlformats.org/officeDocument/2006/relationships/hyperlink" Target="https://toujiao.n8n8.cn/introduce/136" TargetMode="External"/><Relationship Id="rId2" Type="http://schemas.openxmlformats.org/officeDocument/2006/relationships/image" Target="../media/image26.png"/><Relationship Id="rId1" Type="http://schemas.openxmlformats.org/officeDocument/2006/relationships/tags" Target="../tags/tag127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0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tags" Target="../tags/tag12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2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tags" Target="../tags/tag131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4.xml"/><Relationship Id="rId2" Type="http://schemas.openxmlformats.org/officeDocument/2006/relationships/image" Target="../media/image33.png"/><Relationship Id="rId1" Type="http://schemas.openxmlformats.org/officeDocument/2006/relationships/tags" Target="../tags/tag133.xm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6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tags" Target="../tags/tag135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144.xml"/><Relationship Id="rId8" Type="http://schemas.openxmlformats.org/officeDocument/2006/relationships/tags" Target="../tags/tag143.xml"/><Relationship Id="rId7" Type="http://schemas.openxmlformats.org/officeDocument/2006/relationships/tags" Target="../tags/tag142.xml"/><Relationship Id="rId6" Type="http://schemas.openxmlformats.org/officeDocument/2006/relationships/tags" Target="../tags/tag141.xml"/><Relationship Id="rId5" Type="http://schemas.openxmlformats.org/officeDocument/2006/relationships/tags" Target="../tags/tag140.xml"/><Relationship Id="rId4" Type="http://schemas.openxmlformats.org/officeDocument/2006/relationships/tags" Target="../tags/tag139.xml"/><Relationship Id="rId3" Type="http://schemas.openxmlformats.org/officeDocument/2006/relationships/image" Target="../media/image36.png"/><Relationship Id="rId2" Type="http://schemas.openxmlformats.org/officeDocument/2006/relationships/tags" Target="../tags/tag138.xml"/><Relationship Id="rId13" Type="http://schemas.openxmlformats.org/officeDocument/2006/relationships/notesSlide" Target="../notesSlides/notesSlide16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45.xml"/><Relationship Id="rId10" Type="http://schemas.openxmlformats.org/officeDocument/2006/relationships/image" Target="../media/image37.png"/><Relationship Id="rId1" Type="http://schemas.openxmlformats.org/officeDocument/2006/relationships/tags" Target="../tags/tag137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7.xml"/><Relationship Id="rId2" Type="http://schemas.openxmlformats.org/officeDocument/2006/relationships/image" Target="../media/image38.png"/><Relationship Id="rId1" Type="http://schemas.openxmlformats.org/officeDocument/2006/relationships/tags" Target="../tags/tag14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0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109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2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tags" Target="../tags/tag111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4.xml"/><Relationship Id="rId1" Type="http://schemas.openxmlformats.org/officeDocument/2006/relationships/tags" Target="../tags/tag113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6.xml"/><Relationship Id="rId2" Type="http://schemas.openxmlformats.org/officeDocument/2006/relationships/image" Target="../media/image15.png"/><Relationship Id="rId1" Type="http://schemas.openxmlformats.org/officeDocument/2006/relationships/tags" Target="../tags/tag115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11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117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0.xml"/><Relationship Id="rId2" Type="http://schemas.openxmlformats.org/officeDocument/2006/relationships/image" Target="../media/image21.png"/><Relationship Id="rId1" Type="http://schemas.openxmlformats.org/officeDocument/2006/relationships/tags" Target="../tags/tag119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2.xml"/><Relationship Id="rId2" Type="http://schemas.openxmlformats.org/officeDocument/2006/relationships/image" Target="../media/image22.png"/><Relationship Id="rId1" Type="http://schemas.openxmlformats.org/officeDocument/2006/relationships/tags" Target="../tags/tag1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72920" y="214566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2025 .02.12</a:t>
            </a:r>
            <a:endParaRPr 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震荡反弹</a:t>
            </a:r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60</a:t>
            </a:r>
            <a:r>
              <a:rPr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分钟金叉</a:t>
            </a:r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《好股研选》手机版查看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5904230" y="85725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2155190" y="822325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0" name="椭圆 9"/>
          <p:cNvSpPr/>
          <p:nvPr/>
        </p:nvSpPr>
        <p:spPr>
          <a:xfrm>
            <a:off x="4777105" y="5436870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8464550" y="550608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927215" y="82169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4358640" y="4491355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8001000" y="115506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6561455" y="106743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《选股体系》陪跑营正式招募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875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《选股体系》陪跑营正式招募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0" y="1156970"/>
            <a:ext cx="6825615" cy="481520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755890" y="5259070"/>
            <a:ext cx="4127500" cy="58229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>
              <a:lnSpc>
                <a:spcPts val="1915"/>
              </a:lnSpc>
            </a:pPr>
            <a:r>
              <a:rPr lang="en-US" altLang="zh-CN" sz="1600" b="0" i="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</a:rPr>
              <a:t>《</a:t>
            </a:r>
            <a:r>
              <a:rPr lang="zh-CN" altLang="en-US" sz="1600" b="0" i="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</a:rPr>
              <a:t>选股体系陪跑营</a:t>
            </a:r>
            <a:r>
              <a:rPr lang="en-US" altLang="zh-CN" sz="1600" b="0" i="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</a:rPr>
              <a:t>》 </a:t>
            </a:r>
            <a:r>
              <a:rPr lang="en-US" altLang="zh-CN" sz="1600" b="0" i="0">
                <a:solidFill>
                  <a:srgbClr val="3975F9"/>
                </a:solidFill>
                <a:latin typeface="微软雅黑" panose="020B0503020204020204" charset="-122"/>
                <a:ea typeface="微软雅黑" panose="020B0503020204020204" charset="-122"/>
                <a:hlinkClick r:id="rId3"/>
              </a:rPr>
              <a:t>https://toujiao.n8n8.cn/introduce/136</a:t>
            </a:r>
            <a:endParaRPr lang="en-US" altLang="zh-CN" sz="1600" b="0" i="0">
              <a:solidFill>
                <a:srgbClr val="3975F9"/>
              </a:solidFill>
              <a:latin typeface="微软雅黑" panose="020B0503020204020204" charset="-122"/>
              <a:ea typeface="微软雅黑" panose="020B0503020204020204" charset="-122"/>
              <a:hlinkClick r:id="rId3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1145" y="1033780"/>
            <a:ext cx="3777615" cy="391795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《选股体系》陪跑营正式招募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7" name="图片 6"/>
          <p:cNvPicPr/>
          <p:nvPr/>
        </p:nvPicPr>
        <p:blipFill>
          <a:blip r:embed="rId2"/>
          <a:stretch>
            <a:fillRect/>
          </a:stretch>
        </p:blipFill>
        <p:spPr>
          <a:xfrm>
            <a:off x="511810" y="891540"/>
            <a:ext cx="5397500" cy="310070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5810" y="1057275"/>
            <a:ext cx="5994400" cy="47428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970" y="3992245"/>
            <a:ext cx="4634865" cy="222313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操作演示</a:t>
            </a:r>
            <a:endParaRPr lang="zh-CN" alt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51809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盘中风口倍量选股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3810000" y="1301115"/>
            <a:ext cx="7943850" cy="405765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3"/>
          <a:stretch>
            <a:fillRect/>
          </a:stretch>
        </p:blipFill>
        <p:spPr>
          <a:xfrm>
            <a:off x="300355" y="890270"/>
            <a:ext cx="6884670" cy="487934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173730" y="102235"/>
            <a:ext cx="6316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分时异动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027430"/>
            <a:ext cx="11430000" cy="42862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猎手风口回档选股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/>
          <p:nvPr/>
        </p:nvPicPr>
        <p:blipFill>
          <a:blip r:embed="rId2"/>
          <a:stretch>
            <a:fillRect/>
          </a:stretch>
        </p:blipFill>
        <p:spPr>
          <a:xfrm>
            <a:off x="714375" y="807085"/>
            <a:ext cx="5381625" cy="505333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3"/>
          <a:srcRect l="2793" t="2996" r="1800" b="4533"/>
          <a:stretch>
            <a:fillRect/>
          </a:stretch>
        </p:blipFill>
        <p:spPr>
          <a:xfrm>
            <a:off x="5151755" y="1793875"/>
            <a:ext cx="6124575" cy="328676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44290" y="13970"/>
            <a:ext cx="47955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日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k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涨停复制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选股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7865" y="1546225"/>
            <a:ext cx="6736080" cy="4493895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697865" y="986790"/>
            <a:ext cx="10805160" cy="423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>
              <a:lnSpc>
                <a:spcPct val="120000"/>
              </a:lnSpc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《涨停复制》是上升回档的升级版，主要针对近期有过涨停板的个股去捕捉</a:t>
            </a:r>
            <a:r>
              <a:rPr lang="zh-CN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再次涨停拉升</a:t>
            </a:r>
            <a:r>
              <a:rPr 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的短线爆发机会。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5928995" y="2281555"/>
            <a:ext cx="1242060" cy="680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18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复制涨停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429760" y="2077085"/>
            <a:ext cx="1240155" cy="4000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10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回档调整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3583305" y="2892425"/>
            <a:ext cx="1402080" cy="3638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9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涨停突破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5551170" y="5641340"/>
            <a:ext cx="436880" cy="398780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>
            <p:custDataLst>
              <p:tags r:id="rId7"/>
            </p:custDataLst>
          </p:nvPr>
        </p:nvSpPr>
        <p:spPr>
          <a:xfrm>
            <a:off x="5669280" y="3101340"/>
            <a:ext cx="318770" cy="309880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>
            <a:off x="688975" y="1546225"/>
            <a:ext cx="2258060" cy="288480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indent="0">
              <a:lnSpc>
                <a:spcPct val="14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操作要点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1、涨停突破</a:t>
            </a:r>
            <a:r>
              <a:rPr lang="zh-CN" altLang="en-US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：</a:t>
            </a: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寻找在技术形态上有突破性的涨停板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1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2、回档确认：对涨停之后的回档过程做量价确认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1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3、复制涨停：关注回档调整后</a:t>
            </a:r>
            <a:r>
              <a:rPr lang="zh-CN" sz="1400">
                <a:solidFill>
                  <a:schemeClr val="tx1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的再次启动最佳买点</a:t>
            </a:r>
            <a:endParaRPr lang="zh-CN" sz="1400">
              <a:solidFill>
                <a:schemeClr val="tx1"/>
              </a:solidFill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9"/>
            </p:custDataLst>
          </p:nvPr>
        </p:nvSpPr>
        <p:spPr>
          <a:xfrm>
            <a:off x="7597775" y="4604385"/>
            <a:ext cx="4025900" cy="14262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350" cap="flat" cmpd="sng" algn="ctr">
            <a:solidFill>
              <a:schemeClr val="accent4"/>
            </a:solidFill>
            <a:prstDash val="dash"/>
            <a:miter lim="800000"/>
          </a:ln>
        </p:spPr>
        <p:style>
          <a:lnRef idx="0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第一步：</a:t>
            </a:r>
            <a:r>
              <a:rPr lang="zh-CN" sz="1200">
                <a:sym typeface="+mn-ea"/>
              </a:rPr>
              <a:t>一键选出符合三板斧且近期有涨停基因个股</a:t>
            </a:r>
            <a:endParaRPr lang="zh-CN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第二步：选出涨停板具备突破性质的个股</a:t>
            </a:r>
            <a:endParaRPr lang="zh-CN" altLang="en-US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第三步：优选涨跌幅±</a:t>
            </a:r>
            <a:r>
              <a:rPr lang="en-US" altLang="zh-CN" sz="1200">
                <a:sym typeface="+mn-ea"/>
              </a:rPr>
              <a:t>4</a:t>
            </a:r>
            <a:r>
              <a:rPr lang="zh-CN" altLang="en-US" sz="1200">
                <a:sym typeface="+mn-ea"/>
              </a:rPr>
              <a:t>，正在回档末段或金叉初期个股</a:t>
            </a:r>
            <a:endParaRPr lang="zh-CN" altLang="en-US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（回档的</a:t>
            </a:r>
            <a:r>
              <a:rPr lang="en-US" altLang="zh-CN" sz="1200">
                <a:sym typeface="+mn-ea"/>
              </a:rPr>
              <a:t>2</a:t>
            </a:r>
            <a:r>
              <a:rPr lang="zh-CN" altLang="en-US" sz="1200">
                <a:sym typeface="+mn-ea"/>
              </a:rPr>
              <a:t>个买点：</a:t>
            </a:r>
            <a:r>
              <a:rPr lang="en-US" altLang="zh-CN" sz="1200">
                <a:sym typeface="+mn-ea"/>
              </a:rPr>
              <a:t>60</a:t>
            </a:r>
            <a:r>
              <a:rPr lang="zh-CN" altLang="en-US" sz="1200">
                <a:sym typeface="+mn-ea"/>
              </a:rPr>
              <a:t>分钟首个金叉、日</a:t>
            </a:r>
            <a:r>
              <a:rPr lang="en-US" altLang="zh-CN" sz="1200">
                <a:sym typeface="+mn-ea"/>
              </a:rPr>
              <a:t>k</a:t>
            </a:r>
            <a:r>
              <a:rPr lang="zh-CN" altLang="en-US" sz="1200">
                <a:sym typeface="+mn-ea"/>
              </a:rPr>
              <a:t>的首个金叉）</a:t>
            </a:r>
            <a:endParaRPr lang="zh-CN" altLang="en-US" sz="1200"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1200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0"/>
          <a:srcRect b="32504"/>
          <a:stretch>
            <a:fillRect/>
          </a:stretch>
        </p:blipFill>
        <p:spPr>
          <a:xfrm>
            <a:off x="7679055" y="1546225"/>
            <a:ext cx="4025900" cy="2922270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1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121410" y="1109980"/>
            <a:ext cx="10184130" cy="11296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>
              <a:lnSpc>
                <a:spcPts val="2025"/>
              </a:lnSpc>
            </a:pP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昨日市场缩量震荡，全天成交量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1.6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万亿，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deepseek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概念分化，芯片半导体冲高回落，信创反复活跃，机器人、传媒娱乐、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AI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游戏逆势走强，市场维持良好的结构性机会。目前平均股价走到了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60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分钟死叉后段，经过昨日的震荡分化，部分短期获利筹码已经调仓换股，带动量能维持高位水平，市场今天大概率能形成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60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分钟金叉反弹，实操上去弱留强，继续关注绩优大科技的个股的回档低吸机会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5245" y="2239645"/>
            <a:ext cx="4740275" cy="38252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6990" y="2360295"/>
            <a:ext cx="4605020" cy="35839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当前市场走势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zh-CN" altLang="en-US" sz="1600">
                <a:solidFill>
                  <a:schemeClr val="tx2"/>
                </a:solidFill>
                <a:sym typeface="+mn-ea"/>
              </a:rPr>
              <a:t>早盘一小时后，全市场指数的分类表现，以及一小时后，资金和热点的情况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7310755" y="1411605"/>
            <a:ext cx="4455160" cy="4311015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3"/>
          <a:stretch>
            <a:fillRect/>
          </a:stretch>
        </p:blipFill>
        <p:spPr>
          <a:xfrm>
            <a:off x="1045210" y="1374775"/>
            <a:ext cx="6023610" cy="43935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14450" y="1677035"/>
            <a:ext cx="4929505" cy="364426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国产算力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强者恒强）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机器人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已经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天调整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)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消费电子（已经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天调整）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智能驾驶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强者恒强）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软件信息（调整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天）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光线传媒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强者恒强）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黄金、有色、服装、食品饮料、水泥煤炭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071360" y="2508250"/>
            <a:ext cx="4304030" cy="261112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③主题猎手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T+3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回档选股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r>
              <a:rPr lang="en-US" altLang="zh-CN" sz="1600">
                <a:solidFill>
                  <a:schemeClr val="tx2"/>
                </a:solidFill>
                <a:sym typeface="+mn-ea"/>
              </a:rPr>
              <a:t> 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《好股研选》回顾和选股标准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815" y="983615"/>
            <a:ext cx="5863590" cy="49993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21665" y="2187575"/>
            <a:ext cx="5314315" cy="1241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1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sz="1600" b="1">
                <a:solidFill>
                  <a:schemeClr val="tx2"/>
                </a:solidFill>
                <a:sym typeface="+mn-ea"/>
              </a:rPr>
              <a:t>趋势行情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基本面（行业景气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赛道冠军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业绩向好）</a:t>
            </a:r>
            <a:endParaRPr lang="en-US" altLang="zh-CN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技术面（底部突破回档；上升中继控盘回档；上升中继蓄势末端）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资金面（中线新入主力控盘资金、机构重仓）</a:t>
            </a:r>
            <a:endParaRPr lang="zh-CN" altLang="en-US" sz="140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6425" y="3997325"/>
            <a:ext cx="5080000" cy="939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2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风口博弈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爆量回档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低位高换手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风口题材</a:t>
            </a:r>
            <a:r>
              <a:rPr lang="zh-CN" altLang="en-US" sz="1400">
                <a:solidFill>
                  <a:schemeClr val="tx2"/>
                </a:solidFill>
                <a:sym typeface="+mn-ea"/>
              </a:rPr>
              <a:t>首次回档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《好股研选》回顾和选股标准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/>
          <p:nvPr/>
        </p:nvPicPr>
        <p:blipFill>
          <a:blip r:embed="rId2"/>
          <a:stretch>
            <a:fillRect/>
          </a:stretch>
        </p:blipFill>
        <p:spPr>
          <a:xfrm>
            <a:off x="1218565" y="1386840"/>
            <a:ext cx="3600450" cy="1485900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3"/>
          <a:stretch>
            <a:fillRect/>
          </a:stretch>
        </p:blipFill>
        <p:spPr>
          <a:xfrm>
            <a:off x="1180465" y="2872423"/>
            <a:ext cx="3638550" cy="1209675"/>
          </a:xfrm>
          <a:prstGeom prst="rect">
            <a:avLst/>
          </a:prstGeom>
        </p:spPr>
      </p:pic>
      <p:pic>
        <p:nvPicPr>
          <p:cNvPr id="9" name="图片 8"/>
          <p:cNvPicPr/>
          <p:nvPr/>
        </p:nvPicPr>
        <p:blipFill>
          <a:blip r:embed="rId4"/>
          <a:srcRect t="4972"/>
          <a:stretch>
            <a:fillRect/>
          </a:stretch>
        </p:blipFill>
        <p:spPr>
          <a:xfrm>
            <a:off x="5351780" y="950595"/>
            <a:ext cx="6055995" cy="22936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图片 9"/>
          <p:cNvPicPr/>
          <p:nvPr/>
        </p:nvPicPr>
        <p:blipFill>
          <a:blip r:embed="rId5"/>
          <a:stretch>
            <a:fillRect/>
          </a:stretch>
        </p:blipFill>
        <p:spPr>
          <a:xfrm>
            <a:off x="1302068" y="4205923"/>
            <a:ext cx="2085975" cy="962024"/>
          </a:xfrm>
          <a:prstGeom prst="rect">
            <a:avLst/>
          </a:prstGeom>
        </p:spPr>
      </p:pic>
      <p:pic>
        <p:nvPicPr>
          <p:cNvPr id="11" name="图片 10"/>
          <p:cNvPicPr/>
          <p:nvPr/>
        </p:nvPicPr>
        <p:blipFill>
          <a:blip r:embed="rId6"/>
          <a:stretch>
            <a:fillRect/>
          </a:stretch>
        </p:blipFill>
        <p:spPr>
          <a:xfrm>
            <a:off x="6035040" y="3429000"/>
            <a:ext cx="4726940" cy="271399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震仓倍量突破战法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58140" y="1113155"/>
            <a:ext cx="1118933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震仓倍量突破战法：在低位主力经过连续2次以上的建仓、震仓、洗盘后，尝试买在</a:t>
            </a:r>
            <a:r>
              <a:rPr lang="en-US" altLang="zh-CN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“</a:t>
            </a:r>
            <a:r>
              <a:rPr lang="zh-CN" altLang="en-US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放量过头</a:t>
            </a:r>
            <a:r>
              <a:rPr lang="en-US" altLang="zh-CN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”</a:t>
            </a:r>
            <a:r>
              <a:rPr lang="zh-CN" altLang="en-US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之后的回档起爆附近。</a:t>
            </a:r>
            <a:endParaRPr lang="zh-CN" altLang="en-US" sz="1600" b="1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rcRect l="2978" t="11234" r="4627"/>
          <a:stretch>
            <a:fillRect/>
          </a:stretch>
        </p:blipFill>
        <p:spPr>
          <a:xfrm>
            <a:off x="5843905" y="2072005"/>
            <a:ext cx="6005195" cy="33566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58140" y="2065020"/>
            <a:ext cx="5276850" cy="3363595"/>
          </a:xfrm>
          <a:prstGeom prst="rect">
            <a:avLst/>
          </a:prstGeom>
          <a:ln w="12700" cap="flat" cmpd="sng" algn="ctr">
            <a:solidFill>
              <a:schemeClr val="accent6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latin typeface="Calibri" panose="020F0502020204030204"/>
                <a:ea typeface="宋体" panose="02010600030101010101" pitchFamily="2" charset="-122"/>
                <a:sym typeface="+mn-ea"/>
              </a:rPr>
              <a:t>战法要点：</a:t>
            </a:r>
            <a:endParaRPr lang="en-US" altLang="zh-CN" sz="1600" b="1">
              <a:latin typeface="Calibri" panose="020F0502020204030204"/>
              <a:ea typeface="宋体" panose="02010600030101010101" pitchFamily="2" charset="-122"/>
              <a:sym typeface="+mn-ea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①低位横盘+出现连续放量（至少3天温和放量上涨）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②短期拉升+上影线震仓，随后缩量整理（第一次洗盘）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③倍量突破+收盘价站上前高（主力再度突破拉升拿筹码）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④突破次日收缩量阳线（主力做多但还不想拉升）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⑤缩量回档支撑区，甚至假跌破挖坑（主力第二次洗盘）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⑥支撑区+放量反包，买点出现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《好股研选》春节活动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190" y="815340"/>
            <a:ext cx="9293225" cy="52279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8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],&quot;65&quot;:[20205081],&quot;70&quot;:[3312359,3314058,3312209,3320069,3314060]}"/>
  <p:tag name="commondata" val="eyJoZGlkIjoiMTE5OTlmMmY3Mzc0MTBlODE0YTNlMWY0MTJhZTZiYTY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1371</Words>
  <Application>WPS 演示</Application>
  <PresentationFormat>宽屏</PresentationFormat>
  <Paragraphs>125</Paragraphs>
  <Slides>19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19</vt:i4>
      </vt:variant>
    </vt:vector>
  </HeadingPairs>
  <TitlesOfParts>
    <vt:vector size="38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思源黑体 CN Medium</vt:lpstr>
      <vt:lpstr>黑体</vt:lpstr>
      <vt:lpstr>思源黑体 Normal</vt:lpstr>
      <vt:lpstr>阿里巴巴普惠体 Light</vt:lpstr>
      <vt:lpstr>华文细黑</vt:lpstr>
      <vt:lpstr>Calibri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1933</cp:revision>
  <dcterms:created xsi:type="dcterms:W3CDTF">2019-06-19T02:08:00Z</dcterms:created>
  <dcterms:modified xsi:type="dcterms:W3CDTF">2025-02-12T02:20:26Z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2052-12.1.0.19770</vt:lpwstr>
  </property>
  <property fmtid="{D5CDD505-2E9C-101B-9397-08002B2CF9AE}" pid="3" name="ICV">
    <vt:lpwstr>67F8E99CA25843CDBAFD0150A9FB820A</vt:lpwstr>
  </property>
</Properties>
</file>