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35" r:id="rId3"/>
    <p:sldId id="405" r:id="rId4"/>
    <p:sldId id="471" r:id="rId5"/>
    <p:sldId id="519" r:id="rId7"/>
    <p:sldId id="483" r:id="rId8"/>
    <p:sldId id="493" r:id="rId9"/>
    <p:sldId id="546" r:id="rId10"/>
    <p:sldId id="547" r:id="rId11"/>
    <p:sldId id="548" r:id="rId12"/>
    <p:sldId id="549" r:id="rId13"/>
    <p:sldId id="550" r:id="rId14"/>
    <p:sldId id="551" r:id="rId15"/>
    <p:sldId id="552" r:id="rId16"/>
    <p:sldId id="553" r:id="rId17"/>
    <p:sldId id="554" r:id="rId18"/>
    <p:sldId id="556" r:id="rId19"/>
    <p:sldId id="320" r:id="rId20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5825C7"/>
    <a:srgbClr val="4E60D4"/>
    <a:srgbClr val="08CBEC"/>
    <a:srgbClr val="0D4AC2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517" autoAdjust="0"/>
    <p:restoredTop sz="94660"/>
  </p:normalViewPr>
  <p:slideViewPr>
    <p:cSldViewPr snapToGrid="0">
      <p:cViewPr>
        <p:scale>
          <a:sx n="60" d="100"/>
          <a:sy n="60" d="100"/>
        </p:scale>
        <p:origin x="107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0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2" b="1673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图片 10" descr="图片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8100" y="-24765"/>
            <a:ext cx="12269470" cy="69075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ce4bdb768f5b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47766" y="2033435"/>
            <a:ext cx="4037810" cy="6819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4E60D4"/>
                    </a:gs>
                    <a:gs pos="100000">
                      <a:srgbClr val="5825C7"/>
                    </a:gs>
                  </a:gsLst>
                  <a:lin ang="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席位密码培训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4E60D4"/>
                    </a:gs>
                    <a:gs pos="100000">
                      <a:srgbClr val="5825C7"/>
                    </a:gs>
                  </a:gsLst>
                  <a:lin ang="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——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4E60D4"/>
                  </a:gs>
                  <a:gs pos="100000">
                    <a:srgbClr val="5825C7"/>
                  </a:gs>
                </a:gsLst>
                <a:lin ang="0" scaled="1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647766" y="4085806"/>
            <a:ext cx="1797060" cy="383074"/>
            <a:chOff x="1638300" y="4281001"/>
            <a:chExt cx="1797060" cy="383074"/>
          </a:xfrm>
        </p:grpSpPr>
        <p:sp>
          <p:nvSpPr>
            <p:cNvPr id="8" name="矩形: 圆角 7"/>
            <p:cNvSpPr/>
            <p:nvPr/>
          </p:nvSpPr>
          <p:spPr>
            <a:xfrm>
              <a:off x="1638300" y="4281001"/>
              <a:ext cx="1797060" cy="3830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E60D4"/>
                </a:gs>
                <a:gs pos="100000">
                  <a:srgbClr val="00194C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673225" y="4308069"/>
              <a:ext cx="1727212" cy="34925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rPr>
                <a:t>经传投研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rPr>
                <a:t>-</a:t>
              </a:r>
              <a:r>
                <a:rPr kumimoji="0" lang="zh-CN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rPr>
                <a:t>陈定柱</a:t>
              </a:r>
              <a:endPara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</p:grpSp>
      <p:pic>
        <p:nvPicPr>
          <p:cNvPr id="11" name="图片 10" descr="矢量智能对象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0501" y="1885653"/>
            <a:ext cx="5182429" cy="3086693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47825" y="2953385"/>
            <a:ext cx="3256915" cy="714375"/>
          </a:xfrm>
          <a:prstGeom prst="rect">
            <a:avLst/>
          </a:prstGeom>
        </p:spPr>
        <p:txBody>
          <a:bodyPr anchor="ctr" anchorCtr="0"/>
          <a:lstStyle>
            <a:lvl1pPr marL="0" indent="0" algn="l" defTabSz="457200" rtl="0" eaLnBrk="1" latinLnBrk="0" hangingPunct="1">
              <a:lnSpc>
                <a:spcPct val="120000"/>
              </a:lnSpc>
              <a:buNone/>
              <a:defRPr lang="zh-CN" altLang="en-US" sz="3200" b="1" kern="1200" spc="600" dirty="0">
                <a:gradFill flip="none" rotWithShape="1">
                  <a:gsLst>
                    <a:gs pos="0">
                      <a:srgbClr val="0B5B9F"/>
                    </a:gs>
                    <a:gs pos="100000">
                      <a:srgbClr val="00194C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en-US" altLang="zh-CN" dirty="0"/>
              <a:t>L2</a:t>
            </a:r>
            <a:r>
              <a:rPr dirty="0"/>
              <a:t>盘口大揭秘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ce4bdb768f5b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7607935" y="6416040"/>
            <a:ext cx="4113530" cy="3067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74D9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经过我们的努力 · 把知识与财富传递到您的手中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74D93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 descr="00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6180" y="179070"/>
            <a:ext cx="1383030" cy="300355"/>
          </a:xfrm>
          <a:prstGeom prst="rect">
            <a:avLst/>
          </a:prstGeom>
        </p:spPr>
      </p:pic>
      <p:sp>
        <p:nvSpPr>
          <p:cNvPr id="13" name="文本占位符 7"/>
          <p:cNvSpPr>
            <a:spLocks noGrp="1"/>
          </p:cNvSpPr>
          <p:nvPr userDrawn="1"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rgbClr val="4E60D4"/>
                    </a:gs>
                    <a:gs pos="0">
                      <a:srgbClr val="5825C7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 userDrawn="1">
            <p:ph type="body" sz="quarter" idx="11"/>
          </p:nvPr>
        </p:nvSpPr>
        <p:spPr>
          <a:xfrm>
            <a:off x="2185996" y="1831658"/>
            <a:ext cx="7820008" cy="33058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1179830" y="1266190"/>
            <a:ext cx="9764378" cy="0"/>
            <a:chOff x="1179830" y="1653540"/>
            <a:chExt cx="9764378" cy="0"/>
          </a:xfrm>
        </p:grpSpPr>
        <p:cxnSp>
          <p:nvCxnSpPr>
            <p:cNvPr id="16" name="直接连接符 15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5825C7"/>
                  </a:gs>
                  <a:gs pos="100000">
                    <a:srgbClr val="0B5B9F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5825C7"/>
                  </a:gs>
                  <a:gs pos="100000">
                    <a:srgbClr val="0B5B9F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画板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317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ce4bdb768f5b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dirty="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  <a:endParaRPr lang="en-US" altLang="zh-CN" sz="600" dirty="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7607935" y="6416040"/>
            <a:ext cx="4113530" cy="3067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sz="1400">
                <a:solidFill>
                  <a:schemeClr val="accent4"/>
                </a:solidFill>
              </a:rPr>
              <a:t>经过我们的努力 · 把知识与财富传递到您的</a:t>
            </a:r>
            <a:r>
              <a:rPr sz="1400">
                <a:solidFill>
                  <a:schemeClr val="accent4"/>
                </a:solidFill>
                <a:effectLst/>
              </a:rPr>
              <a:t>手中</a:t>
            </a:r>
            <a:endParaRPr sz="1400">
              <a:solidFill>
                <a:schemeClr val="accent4"/>
              </a:solidFill>
              <a:effectLst/>
            </a:endParaRPr>
          </a:p>
        </p:txBody>
      </p:sp>
      <p:pic>
        <p:nvPicPr>
          <p:cNvPr id="7" name="图片 6" descr="00 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076180" y="179070"/>
            <a:ext cx="1383030" cy="3003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6" Type="http://schemas.openxmlformats.org/officeDocument/2006/relationships/image" Target="file:///C:\Users\lz\AppData\Local\Temp\wps\INetCache\05e53ebba3faab414e6df55866577e52" TargetMode="External"/><Relationship Id="rId5" Type="http://schemas.openxmlformats.org/officeDocument/2006/relationships/image" Target="../media/image8.jpeg"/><Relationship Id="rId4" Type="http://schemas.openxmlformats.org/officeDocument/2006/relationships/tags" Target="../tags/tag7.xml"/><Relationship Id="rId3" Type="http://schemas.openxmlformats.org/officeDocument/2006/relationships/image" Target="file:///C:\Users\lz\AppData\Local\Temp\wps\INetCache\d13b341e310df2d8a5e5f052333588e6" TargetMode="External"/><Relationship Id="rId2" Type="http://schemas.openxmlformats.org/officeDocument/2006/relationships/image" Target="../media/image7.png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647825" y="2991485"/>
            <a:ext cx="4185285" cy="676275"/>
          </a:xfrm>
        </p:spPr>
        <p:txBody>
          <a:bodyPr>
            <a:normAutofit/>
          </a:bodyPr>
          <a:lstStyle/>
          <a:p>
            <a:r>
              <a:rPr sz="2800"/>
              <a:t>赵老哥专场</a:t>
            </a:r>
            <a:endParaRPr sz="2800"/>
          </a:p>
        </p:txBody>
      </p:sp>
      <p:sp>
        <p:nvSpPr>
          <p:cNvPr id="3" name="文本框 2"/>
          <p:cNvSpPr txBox="1"/>
          <p:nvPr/>
        </p:nvSpPr>
        <p:spPr>
          <a:xfrm>
            <a:off x="1762760" y="4866640"/>
            <a:ext cx="31121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zh-CN"/>
              <a:t>执业编号：A1120621060007</a:t>
            </a:r>
            <a:endParaRPr lang="zh-CN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íṩ1íďe"/>
          <p:cNvSpPr/>
          <p:nvPr/>
        </p:nvSpPr>
        <p:spPr bwMode="auto">
          <a:xfrm>
            <a:off x="1179830" y="1706245"/>
            <a:ext cx="3263900" cy="76200"/>
          </a:xfrm>
          <a:prstGeom prst="rect">
            <a:avLst/>
          </a:prstGeom>
          <a:gradFill>
            <a:gsLst>
              <a:gs pos="100000">
                <a:srgbClr val="4E60D4">
                  <a:alpha val="0"/>
                </a:srgbClr>
              </a:gs>
              <a:gs pos="0">
                <a:srgbClr val="5825C7"/>
              </a:gs>
            </a:gsLst>
            <a:lin ang="0" scaled="1"/>
          </a:gradFill>
          <a:ln>
            <a:noFill/>
          </a:ln>
        </p:spPr>
        <p:txBody>
          <a:bodyPr anchor="ctr"/>
          <a:lstStyle/>
          <a:p>
            <a:pPr algn="ctr"/>
            <a:endParaRPr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1080770" y="1024255"/>
            <a:ext cx="6024245" cy="68199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3200" b="1" dirty="0">
                <a:gradFill>
                  <a:gsLst>
                    <a:gs pos="0">
                      <a:srgbClr val="4E60D4"/>
                    </a:gs>
                    <a:gs pos="100000">
                      <a:srgbClr val="5825C7"/>
                    </a:gs>
                  </a:gsLst>
                  <a:lin ang="0" scaled="1"/>
                </a:gra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网传赵老哥心法</a:t>
            </a:r>
            <a:endParaRPr lang="zh-CN" altLang="en-US" sz="3200" b="1" dirty="0">
              <a:gradFill>
                <a:gsLst>
                  <a:gs pos="0">
                    <a:srgbClr val="4E60D4"/>
                  </a:gs>
                  <a:gs pos="100000">
                    <a:srgbClr val="5825C7"/>
                  </a:gs>
                </a:gsLst>
                <a:lin ang="0" scaled="1"/>
              </a:gra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7" name="文本占位符 2"/>
          <p:cNvSpPr>
            <a:spLocks noGrp="1"/>
          </p:cNvSpPr>
          <p:nvPr/>
        </p:nvSpPr>
        <p:spPr>
          <a:xfrm>
            <a:off x="1313815" y="1782445"/>
            <a:ext cx="9890760" cy="43478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五、模式不同的人，尽量少交流；</a:t>
            </a:r>
            <a:endParaRPr sz="1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模式不同的人，尽量的少去交流，交流多了容易受到影响，想法越少越好，模式越简单越好，按照自己的模式炒作，跟着市场合力，有吃有喝，有何不好；</a:t>
            </a:r>
            <a:endParaRPr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sz="1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（个人理解：炒股做怕的是和各种模式的人去交流，看是学的很多，其实很难形成自己的模式，市场中充满各种变数，要有以不变应万变的心态去对待它）</a:t>
            </a:r>
            <a:endParaRPr sz="1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íṩ1íďe"/>
          <p:cNvSpPr/>
          <p:nvPr/>
        </p:nvSpPr>
        <p:spPr bwMode="auto">
          <a:xfrm>
            <a:off x="1179830" y="1706245"/>
            <a:ext cx="3263900" cy="76200"/>
          </a:xfrm>
          <a:prstGeom prst="rect">
            <a:avLst/>
          </a:prstGeom>
          <a:gradFill>
            <a:gsLst>
              <a:gs pos="100000">
                <a:srgbClr val="4E60D4">
                  <a:alpha val="0"/>
                </a:srgbClr>
              </a:gs>
              <a:gs pos="0">
                <a:srgbClr val="5825C7"/>
              </a:gs>
            </a:gsLst>
            <a:lin ang="0" scaled="1"/>
          </a:gradFill>
          <a:ln>
            <a:noFill/>
          </a:ln>
        </p:spPr>
        <p:txBody>
          <a:bodyPr anchor="ctr"/>
          <a:lstStyle/>
          <a:p>
            <a:pPr algn="ctr"/>
            <a:endParaRPr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1080770" y="1024255"/>
            <a:ext cx="6024245" cy="68199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3200" b="1" dirty="0">
                <a:gradFill>
                  <a:gsLst>
                    <a:gs pos="0">
                      <a:srgbClr val="4E60D4"/>
                    </a:gs>
                    <a:gs pos="100000">
                      <a:srgbClr val="5825C7"/>
                    </a:gs>
                  </a:gsLst>
                  <a:lin ang="0" scaled="1"/>
                </a:gra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网传赵老哥心法</a:t>
            </a:r>
            <a:endParaRPr lang="zh-CN" altLang="en-US" sz="3200" b="1" dirty="0">
              <a:gradFill>
                <a:gsLst>
                  <a:gs pos="0">
                    <a:srgbClr val="4E60D4"/>
                  </a:gs>
                  <a:gs pos="100000">
                    <a:srgbClr val="5825C7"/>
                  </a:gs>
                </a:gsLst>
                <a:lin ang="0" scaled="1"/>
              </a:gra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7" name="文本占位符 2"/>
          <p:cNvSpPr>
            <a:spLocks noGrp="1"/>
          </p:cNvSpPr>
          <p:nvPr/>
        </p:nvSpPr>
        <p:spPr>
          <a:xfrm>
            <a:off x="1313815" y="1782445"/>
            <a:ext cx="9890760" cy="43478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六、开盘不接力；</a:t>
            </a:r>
            <a:endParaRPr sz="1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技术面看，分时走稳，换手够了再说，市场大格局看，是不是市场当天的核心热点，确定性远比利润多少重要，非热点不看也不去研究，不研究自然不会去买；</a:t>
            </a:r>
            <a:endParaRPr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sz="1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（个人理解：买入股票盈利的确定性远比利润空间多少重要，这就是为何小资金要打板才能快速成长的道理，市场不好，打半路板容易追高大面的道理）；</a:t>
            </a:r>
            <a:endParaRPr sz="1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íṩ1íďe"/>
          <p:cNvSpPr/>
          <p:nvPr/>
        </p:nvSpPr>
        <p:spPr bwMode="auto">
          <a:xfrm>
            <a:off x="1179830" y="1706245"/>
            <a:ext cx="3263900" cy="76200"/>
          </a:xfrm>
          <a:prstGeom prst="rect">
            <a:avLst/>
          </a:prstGeom>
          <a:gradFill>
            <a:gsLst>
              <a:gs pos="100000">
                <a:srgbClr val="4E60D4">
                  <a:alpha val="0"/>
                </a:srgbClr>
              </a:gs>
              <a:gs pos="0">
                <a:srgbClr val="5825C7"/>
              </a:gs>
            </a:gsLst>
            <a:lin ang="0" scaled="1"/>
          </a:gradFill>
          <a:ln>
            <a:noFill/>
          </a:ln>
        </p:spPr>
        <p:txBody>
          <a:bodyPr anchor="ctr"/>
          <a:lstStyle/>
          <a:p>
            <a:pPr algn="ctr"/>
            <a:endParaRPr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1080770" y="1024255"/>
            <a:ext cx="6024245" cy="68199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3200" b="1" dirty="0">
                <a:gradFill>
                  <a:gsLst>
                    <a:gs pos="0">
                      <a:srgbClr val="4E60D4"/>
                    </a:gs>
                    <a:gs pos="100000">
                      <a:srgbClr val="5825C7"/>
                    </a:gs>
                  </a:gsLst>
                  <a:lin ang="0" scaled="1"/>
                </a:gra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网传赵老哥心法</a:t>
            </a:r>
            <a:endParaRPr lang="zh-CN" altLang="en-US" sz="3200" b="1" dirty="0">
              <a:gradFill>
                <a:gsLst>
                  <a:gs pos="0">
                    <a:srgbClr val="4E60D4"/>
                  </a:gs>
                  <a:gs pos="100000">
                    <a:srgbClr val="5825C7"/>
                  </a:gs>
                </a:gsLst>
                <a:lin ang="0" scaled="1"/>
              </a:gra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7" name="文本占位符 2"/>
          <p:cNvSpPr>
            <a:spLocks noGrp="1"/>
          </p:cNvSpPr>
          <p:nvPr/>
        </p:nvSpPr>
        <p:spPr>
          <a:xfrm>
            <a:off x="1313815" y="1782445"/>
            <a:ext cx="9890760" cy="43478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七、只做龙头，只做主升，只做惯性；</a:t>
            </a:r>
            <a:endParaRPr sz="1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不做反抽，不做波动，屌丝才喜欢逆袭，没有主升的龙头，就等候，有就重仓出击；坚持龙头战法，必有厚报，这个是执行力，是不是龙头，看经验，看理解能力；</a:t>
            </a:r>
            <a:endParaRPr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sz="1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（个人理解：坚持龙头战法，龙头股票回落后不一定都有二波，不去做反抽，更不去做波动，尤其股价回落的时候，做反抽做差价不光是浪费时间还容易亏钱，确定性比利润更重要）；</a:t>
            </a:r>
            <a:endParaRPr sz="1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íṩ1íďe"/>
          <p:cNvSpPr/>
          <p:nvPr/>
        </p:nvSpPr>
        <p:spPr bwMode="auto">
          <a:xfrm>
            <a:off x="1179830" y="1706245"/>
            <a:ext cx="3263900" cy="76200"/>
          </a:xfrm>
          <a:prstGeom prst="rect">
            <a:avLst/>
          </a:prstGeom>
          <a:gradFill>
            <a:gsLst>
              <a:gs pos="100000">
                <a:srgbClr val="4E60D4">
                  <a:alpha val="0"/>
                </a:srgbClr>
              </a:gs>
              <a:gs pos="0">
                <a:srgbClr val="5825C7"/>
              </a:gs>
            </a:gsLst>
            <a:lin ang="0" scaled="1"/>
          </a:gradFill>
          <a:ln>
            <a:noFill/>
          </a:ln>
        </p:spPr>
        <p:txBody>
          <a:bodyPr anchor="ctr"/>
          <a:lstStyle/>
          <a:p>
            <a:pPr algn="ctr"/>
            <a:endParaRPr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1080770" y="1024255"/>
            <a:ext cx="6024245" cy="68199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3200" b="1" dirty="0">
                <a:gradFill>
                  <a:gsLst>
                    <a:gs pos="0">
                      <a:srgbClr val="4E60D4"/>
                    </a:gs>
                    <a:gs pos="100000">
                      <a:srgbClr val="5825C7"/>
                    </a:gs>
                  </a:gsLst>
                  <a:lin ang="0" scaled="1"/>
                </a:gra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网传赵老哥心法</a:t>
            </a:r>
            <a:endParaRPr lang="zh-CN" altLang="en-US" sz="3200" b="1" dirty="0">
              <a:gradFill>
                <a:gsLst>
                  <a:gs pos="0">
                    <a:srgbClr val="4E60D4"/>
                  </a:gs>
                  <a:gs pos="100000">
                    <a:srgbClr val="5825C7"/>
                  </a:gs>
                </a:gsLst>
                <a:lin ang="0" scaled="1"/>
              </a:gra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7" name="文本占位符 2"/>
          <p:cNvSpPr>
            <a:spLocks noGrp="1"/>
          </p:cNvSpPr>
          <p:nvPr/>
        </p:nvSpPr>
        <p:spPr>
          <a:xfrm>
            <a:off x="1313815" y="1782445"/>
            <a:ext cx="9890760" cy="43478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八、跟风票，不看、不做、更不要去研究；</a:t>
            </a:r>
            <a:endParaRPr sz="1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好的惯才能保证稳定赚钱，相信复利的力量，心猿意马只能亏钱，这是市场的铁律，炒股不难，难的是没坚持自己的模式；</a:t>
            </a:r>
            <a:endParaRPr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sz="1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（个人理解：坚持自己的模式，养成好的惯，东一榔头西一棒槌不可能赚到钱，不管你炒股多少年）；</a:t>
            </a:r>
            <a:endParaRPr sz="1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sz="1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九、交易一定要纯粹；</a:t>
            </a:r>
            <a:endParaRPr sz="1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做加法容易，做减法难；</a:t>
            </a:r>
            <a:endParaRPr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sz="1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（个人理解：心无杂念，坚持模式内操作，没机会就休息）；</a:t>
            </a:r>
            <a:endParaRPr sz="1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íṩ1íďe"/>
          <p:cNvSpPr/>
          <p:nvPr/>
        </p:nvSpPr>
        <p:spPr bwMode="auto">
          <a:xfrm>
            <a:off x="1179830" y="1706245"/>
            <a:ext cx="3263900" cy="76200"/>
          </a:xfrm>
          <a:prstGeom prst="rect">
            <a:avLst/>
          </a:prstGeom>
          <a:gradFill>
            <a:gsLst>
              <a:gs pos="100000">
                <a:srgbClr val="4E60D4">
                  <a:alpha val="0"/>
                </a:srgbClr>
              </a:gs>
              <a:gs pos="0">
                <a:srgbClr val="5825C7"/>
              </a:gs>
            </a:gsLst>
            <a:lin ang="0" scaled="1"/>
          </a:gradFill>
          <a:ln>
            <a:noFill/>
          </a:ln>
        </p:spPr>
        <p:txBody>
          <a:bodyPr anchor="ctr"/>
          <a:lstStyle/>
          <a:p>
            <a:pPr algn="ctr"/>
            <a:endParaRPr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1080770" y="1024255"/>
            <a:ext cx="6024245" cy="68199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3200" b="1" dirty="0">
                <a:gradFill>
                  <a:gsLst>
                    <a:gs pos="0">
                      <a:srgbClr val="4E60D4"/>
                    </a:gs>
                    <a:gs pos="100000">
                      <a:srgbClr val="5825C7"/>
                    </a:gs>
                  </a:gsLst>
                  <a:lin ang="0" scaled="1"/>
                </a:gra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网传赵老哥心法</a:t>
            </a:r>
            <a:endParaRPr lang="zh-CN" altLang="en-US" sz="3200" b="1" dirty="0">
              <a:gradFill>
                <a:gsLst>
                  <a:gs pos="0">
                    <a:srgbClr val="4E60D4"/>
                  </a:gs>
                  <a:gs pos="100000">
                    <a:srgbClr val="5825C7"/>
                  </a:gs>
                </a:gsLst>
                <a:lin ang="0" scaled="1"/>
              </a:gra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7" name="文本占位符 2"/>
          <p:cNvSpPr>
            <a:spLocks noGrp="1"/>
          </p:cNvSpPr>
          <p:nvPr/>
        </p:nvSpPr>
        <p:spPr>
          <a:xfrm>
            <a:off x="1313815" y="1782445"/>
            <a:ext cx="9890760" cy="43478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十、对龙头要有一颗尊重的心，必有厚报；</a:t>
            </a:r>
            <a:endParaRPr sz="1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忍一步海阔天空，错误的交易，第二天集合竞价割，效果最好，然后忘掉它，马上进入一个全新的交易状态</a:t>
            </a:r>
            <a:r>
              <a:rPr sz="1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</a:t>
            </a:r>
            <a:endParaRPr sz="1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sz="1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（个人理解：错误的买入，不要抱有任何幻想，第二天集合竞价割，手握现金，反思后进入新的交易状态，记住盈亏同源的道理）；</a:t>
            </a:r>
            <a:endParaRPr sz="1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sz="1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十一、选股、必须是新题材龙头；</a:t>
            </a:r>
            <a:endParaRPr sz="1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关于买卖点，要注意节奏，亏钱都是没有坚持自己的模式；</a:t>
            </a:r>
            <a:endParaRPr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sz="1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（个人理解：龙头是需要市场检验的，结果出来以后按照自己的模式及时上车，市场差有换手就打板介入，市场好，可以分批，第一批半路板上，上板回封加仓，这个时候市场的确定性非常高）；</a:t>
            </a:r>
            <a:endParaRPr sz="1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íṩ1íďe"/>
          <p:cNvSpPr/>
          <p:nvPr/>
        </p:nvSpPr>
        <p:spPr bwMode="auto">
          <a:xfrm>
            <a:off x="1179830" y="1706245"/>
            <a:ext cx="3263900" cy="76200"/>
          </a:xfrm>
          <a:prstGeom prst="rect">
            <a:avLst/>
          </a:prstGeom>
          <a:gradFill>
            <a:gsLst>
              <a:gs pos="100000">
                <a:srgbClr val="4E60D4">
                  <a:alpha val="0"/>
                </a:srgbClr>
              </a:gs>
              <a:gs pos="0">
                <a:srgbClr val="5825C7"/>
              </a:gs>
            </a:gsLst>
            <a:lin ang="0" scaled="1"/>
          </a:gradFill>
          <a:ln>
            <a:noFill/>
          </a:ln>
        </p:spPr>
        <p:txBody>
          <a:bodyPr anchor="ctr"/>
          <a:lstStyle/>
          <a:p>
            <a:pPr algn="ctr"/>
            <a:endParaRPr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1080770" y="1024255"/>
            <a:ext cx="6024245" cy="68199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3200" b="1" dirty="0">
                <a:gradFill>
                  <a:gsLst>
                    <a:gs pos="0">
                      <a:srgbClr val="4E60D4"/>
                    </a:gs>
                    <a:gs pos="100000">
                      <a:srgbClr val="5825C7"/>
                    </a:gs>
                  </a:gsLst>
                  <a:lin ang="0" scaled="1"/>
                </a:gra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网传赵老哥心法</a:t>
            </a:r>
            <a:endParaRPr lang="zh-CN" altLang="en-US" sz="3200" b="1" dirty="0">
              <a:gradFill>
                <a:gsLst>
                  <a:gs pos="0">
                    <a:srgbClr val="4E60D4"/>
                  </a:gs>
                  <a:gs pos="100000">
                    <a:srgbClr val="5825C7"/>
                  </a:gs>
                </a:gsLst>
                <a:lin ang="0" scaled="1"/>
              </a:gra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7" name="文本占位符 2"/>
          <p:cNvSpPr>
            <a:spLocks noGrp="1"/>
          </p:cNvSpPr>
          <p:nvPr/>
        </p:nvSpPr>
        <p:spPr>
          <a:xfrm>
            <a:off x="1313815" y="1782445"/>
            <a:ext cx="9890760" cy="43478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十二、每个热点，高潮过后的消退期，都会有一个活口</a:t>
            </a:r>
            <a:endParaRPr sz="1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只有活口，才有交易机会，活口是唯一的，找到活口是个技术活，其余的都没有交易机会；</a:t>
            </a:r>
            <a:endParaRPr sz="1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sz="1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（个人理解：龙头高潮过后，上方大资金要想完全撤退，必须留一个活口来吸引人气，不然很难出货，这就是大资金经常采取的围魏救赵的技术策略）</a:t>
            </a:r>
            <a:endParaRPr sz="1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" name="图片 18" descr="经传logo白色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486390" y="175260"/>
            <a:ext cx="1395730" cy="314960"/>
          </a:xfrm>
          <a:prstGeom prst="rect">
            <a:avLst/>
          </a:prstGeom>
        </p:spPr>
      </p:pic>
      <p:pic>
        <p:nvPicPr>
          <p:cNvPr id="2" name="图片 1" descr="模拟炒股大赛海报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150" y="1096010"/>
            <a:ext cx="2807970" cy="52806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11980" y="180340"/>
            <a:ext cx="32912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b="1">
                <a:solidFill>
                  <a:schemeClr val="bg1"/>
                </a:solidFill>
                <a:latin typeface="思源黑体" panose="020B0500000000000000" charset="-122"/>
                <a:ea typeface="思源黑体" panose="020B0500000000000000" charset="-122"/>
              </a:rPr>
              <a:t>模拟炒股大赛</a:t>
            </a:r>
            <a:endParaRPr lang="zh-CN" altLang="en-US" sz="3600" b="1">
              <a:solidFill>
                <a:schemeClr val="bg1"/>
              </a:solidFill>
              <a:latin typeface="思源黑体" panose="020B0500000000000000" charset="-122"/>
              <a:ea typeface="思源黑体" panose="020B0500000000000000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297305" y="1145540"/>
            <a:ext cx="3764915" cy="4614545"/>
            <a:chOff x="13373" y="4161"/>
            <a:chExt cx="5929" cy="7267"/>
          </a:xfrm>
        </p:grpSpPr>
        <p:sp>
          <p:nvSpPr>
            <p:cNvPr id="6" name="文本框 5"/>
            <p:cNvSpPr txBox="1"/>
            <p:nvPr/>
          </p:nvSpPr>
          <p:spPr>
            <a:xfrm>
              <a:off x="13375" y="4161"/>
              <a:ext cx="446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>
                  <a:solidFill>
                    <a:schemeClr val="bg1"/>
                  </a:solidFill>
                  <a:latin typeface="思源黑体" panose="020B0500000000000000" charset="-122"/>
                  <a:ea typeface="思源黑体" panose="020B0500000000000000" charset="-122"/>
                </a:rPr>
                <a:t>一、参赛福利：</a:t>
              </a:r>
              <a:endParaRPr lang="zh-CN" altLang="en-US">
                <a:solidFill>
                  <a:schemeClr val="bg1"/>
                </a:solidFill>
                <a:latin typeface="思源黑体" panose="020B0500000000000000" charset="-122"/>
                <a:ea typeface="思源黑体" panose="020B0500000000000000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3375" y="4859"/>
              <a:ext cx="5927" cy="1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en-US" altLang="zh-CN">
                  <a:solidFill>
                    <a:schemeClr val="bg1"/>
                  </a:solidFill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1.</a:t>
              </a:r>
              <a:r>
                <a:rPr lang="zh-CN" altLang="en-US">
                  <a:solidFill>
                    <a:schemeClr val="bg1"/>
                  </a:solidFill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大赛奖励：</a:t>
              </a:r>
              <a:endParaRPr lang="zh-CN" altLang="en-US">
                <a:solidFill>
                  <a:schemeClr val="bg1"/>
                </a:solidFill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endParaRPr>
            </a:p>
            <a:p>
              <a:pPr algn="l"/>
              <a:r>
                <a:rPr lang="zh-CN" altLang="en-US" sz="1600">
                  <a:solidFill>
                    <a:schemeClr val="bg1"/>
                  </a:solidFill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主题猎手、舆情猎手、打板助手、金钻</a:t>
              </a:r>
              <a:endParaRPr lang="zh-CN" altLang="en-US" sz="1600">
                <a:solidFill>
                  <a:schemeClr val="bg1"/>
                </a:solidFill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endParaRPr>
            </a:p>
            <a:p>
              <a:pPr algn="l"/>
              <a:r>
                <a:rPr lang="en-US" altLang="zh-CN">
                  <a:solidFill>
                    <a:schemeClr val="bg1"/>
                  </a:solidFill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2.</a:t>
              </a:r>
              <a:r>
                <a:rPr lang="zh-CN" altLang="en-US">
                  <a:solidFill>
                    <a:srgbClr val="FFFF00"/>
                  </a:solidFill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交易技巧教学课程</a:t>
              </a:r>
              <a:endParaRPr lang="zh-CN" altLang="en-US">
                <a:solidFill>
                  <a:srgbClr val="FFFF00"/>
                </a:solidFill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373" y="6552"/>
              <a:ext cx="446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>
                  <a:solidFill>
                    <a:schemeClr val="bg1"/>
                  </a:solidFill>
                  <a:latin typeface="思源黑体" panose="020B0500000000000000" charset="-122"/>
                  <a:ea typeface="思源黑体" panose="020B0500000000000000" charset="-122"/>
                </a:rPr>
                <a:t>二、时间安排</a:t>
              </a:r>
              <a:endParaRPr lang="zh-CN" altLang="en-US">
                <a:solidFill>
                  <a:schemeClr val="bg1"/>
                </a:solidFill>
                <a:latin typeface="思源黑体" panose="020B0500000000000000" charset="-122"/>
                <a:ea typeface="思源黑体" panose="020B0500000000000000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3374" y="7192"/>
              <a:ext cx="5140" cy="1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en-US" altLang="zh-CN">
                  <a:solidFill>
                    <a:schemeClr val="bg1"/>
                  </a:solidFill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1.</a:t>
              </a:r>
              <a:r>
                <a:rPr lang="zh-CN" altLang="en-US">
                  <a:solidFill>
                    <a:schemeClr val="bg1"/>
                  </a:solidFill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报名时间</a:t>
              </a:r>
              <a:r>
                <a:rPr lang="zh-CN" altLang="en-US">
                  <a:solidFill>
                    <a:schemeClr val="bg1"/>
                  </a:solidFill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：</a:t>
              </a:r>
              <a:endParaRPr lang="zh-CN" altLang="en-US">
                <a:solidFill>
                  <a:schemeClr val="bg1"/>
                </a:solidFill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endParaRPr>
            </a:p>
            <a:p>
              <a:pPr algn="l"/>
              <a:r>
                <a:rPr lang="zh-CN" altLang="en-US" sz="1600">
                  <a:solidFill>
                    <a:srgbClr val="FFFF00"/>
                  </a:solidFill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截止至</a:t>
              </a:r>
              <a:r>
                <a:rPr lang="en-US" altLang="zh-CN" sz="1600">
                  <a:solidFill>
                    <a:srgbClr val="FFFF00"/>
                  </a:solidFill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2022</a:t>
              </a:r>
              <a:r>
                <a:rPr lang="zh-CN" altLang="en-US" sz="1600">
                  <a:solidFill>
                    <a:srgbClr val="FFFF00"/>
                  </a:solidFill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年</a:t>
              </a:r>
              <a:r>
                <a:rPr lang="en-US" altLang="zh-CN" sz="1600">
                  <a:solidFill>
                    <a:srgbClr val="FFFF00"/>
                  </a:solidFill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10</a:t>
              </a:r>
              <a:r>
                <a:rPr lang="zh-CN" altLang="en-US" sz="1600">
                  <a:solidFill>
                    <a:srgbClr val="FFFF00"/>
                  </a:solidFill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月</a:t>
              </a:r>
              <a:r>
                <a:rPr lang="en-US" altLang="zh-CN" sz="1600">
                  <a:solidFill>
                    <a:srgbClr val="FFFF00"/>
                  </a:solidFill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9</a:t>
              </a:r>
              <a:r>
                <a:rPr lang="zh-CN" altLang="en-US" sz="1600">
                  <a:solidFill>
                    <a:srgbClr val="FFFF00"/>
                  </a:solidFill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日</a:t>
              </a:r>
              <a:r>
                <a:rPr lang="en-US" altLang="zh-CN" sz="1600">
                  <a:solidFill>
                    <a:srgbClr val="FFFF00"/>
                  </a:solidFill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24</a:t>
              </a:r>
              <a:r>
                <a:rPr lang="zh-CN" altLang="en-US" sz="1600">
                  <a:solidFill>
                    <a:srgbClr val="FFFF00"/>
                  </a:solidFill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点</a:t>
              </a:r>
              <a:endParaRPr lang="zh-CN" altLang="en-US" sz="1600">
                <a:solidFill>
                  <a:srgbClr val="FFFF00"/>
                </a:solidFill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endParaRPr>
            </a:p>
            <a:p>
              <a:pPr algn="l"/>
              <a:r>
                <a:rPr lang="en-US" altLang="zh-CN">
                  <a:solidFill>
                    <a:schemeClr val="bg1"/>
                  </a:solidFill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2.</a:t>
              </a:r>
              <a:r>
                <a:rPr lang="zh-CN" altLang="en-US">
                  <a:solidFill>
                    <a:schemeClr val="bg1"/>
                  </a:solidFill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比赛时间</a:t>
              </a:r>
              <a:endParaRPr lang="zh-CN" altLang="en-US">
                <a:solidFill>
                  <a:schemeClr val="bg1"/>
                </a:solidFill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endParaRPr>
            </a:p>
            <a:p>
              <a:pPr algn="l"/>
              <a:r>
                <a:rPr lang="en-US" altLang="zh-CN" sz="1600">
                  <a:solidFill>
                    <a:srgbClr val="FFFF00"/>
                  </a:solidFill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2022</a:t>
              </a:r>
              <a:r>
                <a:rPr lang="zh-CN" altLang="en-US" sz="1600">
                  <a:solidFill>
                    <a:srgbClr val="FFFF00"/>
                  </a:solidFill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年</a:t>
              </a:r>
              <a:r>
                <a:rPr lang="en-US" altLang="zh-CN" sz="1600">
                  <a:solidFill>
                    <a:srgbClr val="FFFF00"/>
                  </a:solidFill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10</a:t>
              </a:r>
              <a:r>
                <a:rPr lang="zh-CN" altLang="en-US" sz="1600">
                  <a:solidFill>
                    <a:srgbClr val="FFFF00"/>
                  </a:solidFill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月</a:t>
              </a:r>
              <a:r>
                <a:rPr lang="en-US" altLang="zh-CN" sz="1600">
                  <a:solidFill>
                    <a:srgbClr val="FFFF00"/>
                  </a:solidFill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10</a:t>
              </a:r>
              <a:r>
                <a:rPr lang="zh-CN" altLang="en-US" sz="1600">
                  <a:solidFill>
                    <a:srgbClr val="FFFF00"/>
                  </a:solidFill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日</a:t>
              </a:r>
              <a:r>
                <a:rPr lang="en-US" altLang="zh-CN" sz="1600">
                  <a:solidFill>
                    <a:srgbClr val="FFFF00"/>
                  </a:solidFill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-11</a:t>
              </a:r>
              <a:r>
                <a:rPr lang="zh-CN" altLang="en-US" sz="1600">
                  <a:solidFill>
                    <a:srgbClr val="FFFF00"/>
                  </a:solidFill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月</a:t>
              </a:r>
              <a:r>
                <a:rPr lang="en-US" altLang="zh-CN" sz="1600">
                  <a:solidFill>
                    <a:srgbClr val="FFFF00"/>
                  </a:solidFill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11</a:t>
              </a:r>
              <a:r>
                <a:rPr lang="zh-CN" altLang="en-US" sz="1600">
                  <a:solidFill>
                    <a:srgbClr val="FFFF00"/>
                  </a:solidFill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日</a:t>
              </a:r>
              <a:endParaRPr lang="zh-CN" altLang="en-US" sz="1600">
                <a:solidFill>
                  <a:srgbClr val="FFFF00"/>
                </a:solidFill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3373" y="9307"/>
              <a:ext cx="446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>
                  <a:solidFill>
                    <a:schemeClr val="bg1"/>
                  </a:solidFill>
                  <a:latin typeface="思源黑体" panose="020B0500000000000000" charset="-122"/>
                  <a:ea typeface="思源黑体" panose="020B0500000000000000" charset="-122"/>
                </a:rPr>
                <a:t>三、参赛资格</a:t>
              </a:r>
              <a:endParaRPr lang="zh-CN" altLang="en-US">
                <a:solidFill>
                  <a:schemeClr val="bg1"/>
                </a:solidFill>
                <a:latin typeface="思源黑体" panose="020B0500000000000000" charset="-122"/>
                <a:ea typeface="思源黑体" panose="020B0500000000000000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3373" y="9993"/>
              <a:ext cx="514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1600">
                  <a:solidFill>
                    <a:schemeClr val="bg1"/>
                  </a:solidFill>
                  <a:latin typeface="思源黑体" panose="020B0500000000000000" charset="-122"/>
                  <a:ea typeface="思源黑体" panose="020B0500000000000000" charset="-122"/>
                </a:rPr>
                <a:t>所有用户均可参加</a:t>
              </a:r>
              <a:endParaRPr lang="zh-CN" altLang="en-US" sz="1600">
                <a:solidFill>
                  <a:schemeClr val="bg1"/>
                </a:solidFill>
                <a:latin typeface="思源黑体" panose="020B0500000000000000" charset="-122"/>
                <a:ea typeface="思源黑体" panose="020B0500000000000000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3373" y="10848"/>
              <a:ext cx="446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>
                  <a:solidFill>
                    <a:schemeClr val="bg1"/>
                  </a:solidFill>
                  <a:latin typeface="思源黑体" panose="020B0500000000000000" charset="-122"/>
                  <a:ea typeface="思源黑体" panose="020B0500000000000000" charset="-122"/>
                </a:rPr>
                <a:t>四、报名方式：如右图</a:t>
              </a:r>
              <a:endParaRPr lang="zh-CN" altLang="en-US">
                <a:solidFill>
                  <a:schemeClr val="bg1"/>
                </a:solidFill>
                <a:latin typeface="思源黑体" panose="020B0500000000000000" charset="-122"/>
                <a:ea typeface="思源黑体" panose="020B0500000000000000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8493125" y="6968490"/>
            <a:ext cx="2837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  <a:latin typeface="思源黑体" panose="020B0500000000000000" charset="-122"/>
                <a:ea typeface="思源黑体" panose="020B0500000000000000" charset="-122"/>
              </a:rPr>
              <a:t>四、报名方式</a:t>
            </a:r>
            <a:endParaRPr lang="zh-CN" altLang="en-US">
              <a:solidFill>
                <a:schemeClr val="bg1"/>
              </a:solidFill>
              <a:latin typeface="思源黑体" panose="020B0500000000000000" charset="-122"/>
              <a:ea typeface="思源黑体" panose="020B05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93125" y="7395845"/>
            <a:ext cx="38696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600">
                <a:solidFill>
                  <a:schemeClr val="bg1"/>
                </a:solidFill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PC</a:t>
            </a:r>
            <a:r>
              <a:rPr lang="zh-CN" altLang="en-US" sz="1600">
                <a:solidFill>
                  <a:schemeClr val="bg1"/>
                </a:solidFill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端：软件首页软件右下角进入</a:t>
            </a:r>
            <a:endParaRPr lang="zh-CN" altLang="en-US" sz="1600">
              <a:solidFill>
                <a:schemeClr val="bg1"/>
              </a:solidFill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91855" y="7794625"/>
            <a:ext cx="38696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600">
                <a:solidFill>
                  <a:schemeClr val="bg1"/>
                </a:solidFill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APP</a:t>
            </a:r>
            <a:r>
              <a:rPr lang="zh-CN" altLang="en-US" sz="1600">
                <a:solidFill>
                  <a:schemeClr val="bg1"/>
                </a:solidFill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端：软件首页中间位置</a:t>
            </a:r>
            <a:endParaRPr lang="zh-CN" altLang="en-US" sz="1600">
              <a:solidFill>
                <a:schemeClr val="bg1"/>
              </a:solidFill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5619750" y="1087120"/>
            <a:ext cx="3194685" cy="4254500"/>
          </a:xfrm>
          <a:prstGeom prst="roundRect">
            <a:avLst>
              <a:gd name="adj" fmla="val 3721"/>
            </a:avLst>
          </a:prstGeom>
          <a:solidFill>
            <a:srgbClr val="3C30A4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" panose="020B0500000000000000" charset="-122"/>
              <a:ea typeface="思源黑体" panose="020B0500000000000000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rot="0">
            <a:off x="5748020" y="3754496"/>
            <a:ext cx="2938780" cy="1547754"/>
            <a:chOff x="9090" y="7060"/>
            <a:chExt cx="4869" cy="256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0" y="7072"/>
              <a:ext cx="4869" cy="2014"/>
            </a:xfrm>
            <a:prstGeom prst="roundRect">
              <a:avLst>
                <a:gd name="adj" fmla="val 4641"/>
              </a:avLst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9090" y="9116"/>
              <a:ext cx="4869" cy="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en-US" altLang="zh-CN" sz="1400">
                  <a:solidFill>
                    <a:schemeClr val="bg1"/>
                  </a:solidFill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PC</a:t>
              </a:r>
              <a:r>
                <a:rPr lang="zh-CN" altLang="en-US" sz="1400">
                  <a:solidFill>
                    <a:schemeClr val="bg1"/>
                  </a:solidFill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端：软件首页软件右下角进入</a:t>
              </a:r>
              <a:endParaRPr lang="zh-CN" altLang="en-US" sz="1400">
                <a:solidFill>
                  <a:schemeClr val="bg1"/>
                </a:solidFill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0" y="7060"/>
              <a:ext cx="4869" cy="2014"/>
            </a:xfrm>
            <a:prstGeom prst="roundRect">
              <a:avLst>
                <a:gd name="adj" fmla="val 4641"/>
              </a:avLst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9090" y="9104"/>
              <a:ext cx="4869" cy="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en-US" altLang="zh-CN" sz="1400">
                  <a:solidFill>
                    <a:schemeClr val="bg1"/>
                  </a:solidFill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PC</a:t>
              </a:r>
              <a:r>
                <a:rPr lang="zh-CN" altLang="en-US" sz="1400">
                  <a:solidFill>
                    <a:schemeClr val="bg1"/>
                  </a:solidFill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端：软件首页软件右下角进入</a:t>
              </a:r>
              <a:endParaRPr lang="zh-CN" altLang="en-US" sz="1400">
                <a:solidFill>
                  <a:schemeClr val="bg1"/>
                </a:solidFill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rot="0">
            <a:off x="5748020" y="1179830"/>
            <a:ext cx="2938780" cy="2379345"/>
            <a:chOff x="9090" y="1662"/>
            <a:chExt cx="4869" cy="394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90" y="1662"/>
              <a:ext cx="4866" cy="3391"/>
            </a:xfrm>
            <a:prstGeom prst="roundRect">
              <a:avLst>
                <a:gd name="adj" fmla="val 2706"/>
              </a:avLst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9090" y="5045"/>
              <a:ext cx="4869" cy="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en-US" altLang="zh-CN" sz="1600">
                  <a:solidFill>
                    <a:schemeClr val="bg1"/>
                  </a:solidFill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APP</a:t>
              </a:r>
              <a:r>
                <a:rPr lang="zh-CN" altLang="en-US" sz="1600">
                  <a:solidFill>
                    <a:schemeClr val="bg1"/>
                  </a:solidFill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端：软件首页中间位置</a:t>
              </a:r>
              <a:endParaRPr lang="zh-CN" altLang="en-US" sz="1600">
                <a:solidFill>
                  <a:schemeClr val="bg1"/>
                </a:solidFill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6332855" y="5489575"/>
            <a:ext cx="17691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FF00"/>
                </a:solidFill>
                <a:latin typeface="思源黑体" panose="020B0500000000000000" charset="-122"/>
                <a:ea typeface="思源黑体" panose="020B0500000000000000" charset="-122"/>
                <a:sym typeface="+mn-ea"/>
              </a:rPr>
              <a:t>报名方式</a:t>
            </a:r>
            <a:endParaRPr lang="zh-CN" altLang="en-US">
              <a:solidFill>
                <a:srgbClr val="FFFF00"/>
              </a:solidFill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0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085" y="-41275"/>
            <a:ext cx="12287885" cy="69119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004945" y="2544445"/>
            <a:ext cx="4182110" cy="9029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sz="2200" spc="20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经过我们的努力 </a:t>
            </a:r>
            <a:endParaRPr lang="en-US" altLang="zh-CN" sz="2200" spc="20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200" spc="20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把知识与财富传递到您的手中</a:t>
            </a:r>
            <a:endParaRPr lang="zh-CN" altLang="en-US" sz="2200" b="1" spc="20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 descr="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530" y="1920240"/>
            <a:ext cx="1171575" cy="2647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090" y="1101725"/>
            <a:ext cx="6434455" cy="499300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004945" y="2261235"/>
            <a:ext cx="4182110" cy="9029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>
              <a:lnSpc>
                <a:spcPct val="120000"/>
              </a:lnSpc>
            </a:pPr>
            <a:r>
              <a:rPr lang="zh-CN" altLang="en-US" sz="2200" spc="2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经过我们的努力 </a:t>
            </a:r>
            <a:endParaRPr lang="en-US" altLang="zh-CN" sz="2200" spc="2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200" spc="2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把知识与财富传递到您的手中</a:t>
            </a:r>
            <a:endParaRPr lang="zh-CN" altLang="en-US" sz="2200" b="1" spc="2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530" y="2047240"/>
            <a:ext cx="1171575" cy="264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目录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4601845" y="2227580"/>
            <a:ext cx="3524885" cy="14268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b="1" dirty="0">
                <a:latin typeface="+mn-ea"/>
                <a:cs typeface="+mn-ea"/>
              </a:rPr>
              <a:t>1.</a:t>
            </a:r>
            <a:r>
              <a:rPr lang="zh-CN" altLang="en-US" b="1" dirty="0">
                <a:latin typeface="+mn-ea"/>
                <a:cs typeface="+mn-ea"/>
              </a:rPr>
              <a:t>赵老哥</a:t>
            </a:r>
            <a:r>
              <a:rPr lang="zh-CN" altLang="zh-CN" b="1" dirty="0">
                <a:latin typeface="+mn-ea"/>
                <a:cs typeface="+mn-ea"/>
              </a:rPr>
              <a:t>介绍</a:t>
            </a:r>
            <a:r>
              <a:rPr lang="zh-CN" altLang="en-US" b="1" dirty="0">
                <a:latin typeface="+mn-ea"/>
                <a:cs typeface="+mn-ea"/>
              </a:rPr>
              <a:t> </a:t>
            </a:r>
            <a:endParaRPr lang="zh-CN" altLang="en-US" b="1" dirty="0"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b="1" dirty="0">
                <a:latin typeface="+mn-ea"/>
                <a:cs typeface="+mn-ea"/>
              </a:rPr>
              <a:t>2.</a:t>
            </a:r>
            <a:r>
              <a:rPr lang="zh-CN" altLang="en-US" b="1" dirty="0">
                <a:latin typeface="+mn-ea"/>
                <a:cs typeface="+mn-ea"/>
              </a:rPr>
              <a:t>赵老哥席位 </a:t>
            </a:r>
            <a:endParaRPr lang="zh-CN" altLang="en-US" b="1" dirty="0"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b="1" dirty="0">
                <a:latin typeface="+mn-ea"/>
                <a:cs typeface="+mn-ea"/>
              </a:rPr>
              <a:t>3.</a:t>
            </a:r>
            <a:r>
              <a:rPr lang="zh-CN" altLang="zh-CN" b="1" dirty="0">
                <a:latin typeface="+mn-ea"/>
                <a:cs typeface="+mn-ea"/>
              </a:rPr>
              <a:t>赵老哥经典语录</a:t>
            </a:r>
            <a:endParaRPr lang="zh-CN" altLang="zh-CN" b="1" dirty="0"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íṩ1íďe"/>
          <p:cNvSpPr/>
          <p:nvPr/>
        </p:nvSpPr>
        <p:spPr bwMode="auto">
          <a:xfrm>
            <a:off x="1179830" y="1706245"/>
            <a:ext cx="3263900" cy="76200"/>
          </a:xfrm>
          <a:prstGeom prst="rect">
            <a:avLst/>
          </a:prstGeom>
          <a:gradFill>
            <a:gsLst>
              <a:gs pos="100000">
                <a:srgbClr val="4E60D4">
                  <a:alpha val="0"/>
                </a:srgbClr>
              </a:gs>
              <a:gs pos="0">
                <a:srgbClr val="5825C7"/>
              </a:gs>
            </a:gsLst>
            <a:lin ang="0" scaled="1"/>
          </a:gradFill>
          <a:ln>
            <a:noFill/>
          </a:ln>
        </p:spPr>
        <p:txBody>
          <a:bodyPr anchor="ctr"/>
          <a:lstStyle/>
          <a:p>
            <a:pPr algn="ctr"/>
            <a:endParaRPr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1080770" y="1024255"/>
            <a:ext cx="6024245" cy="68199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3200" b="1" dirty="0">
                <a:gradFill>
                  <a:gsLst>
                    <a:gs pos="0">
                      <a:srgbClr val="4E60D4"/>
                    </a:gs>
                    <a:gs pos="100000">
                      <a:srgbClr val="5825C7"/>
                    </a:gs>
                  </a:gsLst>
                  <a:lin ang="0" scaled="1"/>
                </a:gra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赵老哥介绍</a:t>
            </a:r>
            <a:endParaRPr lang="zh-CN" altLang="en-US" sz="3200" b="1" dirty="0">
              <a:gradFill>
                <a:gsLst>
                  <a:gs pos="0">
                    <a:srgbClr val="4E60D4"/>
                  </a:gs>
                  <a:gs pos="100000">
                    <a:srgbClr val="5825C7"/>
                  </a:gs>
                </a:gsLst>
                <a:lin ang="0" scaled="1"/>
              </a:gra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7" name="文本占位符 2"/>
          <p:cNvSpPr>
            <a:spLocks noGrp="1"/>
          </p:cNvSpPr>
          <p:nvPr/>
        </p:nvSpPr>
        <p:spPr>
          <a:xfrm>
            <a:off x="5215255" y="811530"/>
            <a:ext cx="6028690" cy="45878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>
                <a:solidFill>
                  <a:schemeClr val="tx1"/>
                </a:solidFill>
                <a:sym typeface="+mn-ea"/>
              </a:rPr>
              <a:t>    </a:t>
            </a:r>
            <a:r>
              <a:rPr sz="1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赵老哥：赵老哥真名赵强，出生于1987年，毕业于浙江财经大学。</a:t>
            </a:r>
            <a:endParaRPr sz="1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zh-CN" sz="1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sz="1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据说赵强携来自父母的10万元资金入市，到2015年4月翻了1万倍，达到十亿元级别。</a:t>
            </a:r>
            <a:endParaRPr sz="1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zh-CN" sz="1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sz="1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2015年4月16日，他在论坛上发表了《八年一万倍》的帖子：“今天是值得纪念的一天，资金终于上了一个大台阶，感谢中国神车！！！”彼时，赵老哥建仓中国中车，两周暴赚5亿元，他也因此一战成名，成为新一代游资大佬。</a:t>
            </a:r>
            <a:endParaRPr sz="1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sz="1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文本占位符 2"/>
          <p:cNvSpPr>
            <a:spLocks noGrp="1"/>
          </p:cNvSpPr>
          <p:nvPr/>
        </p:nvSpPr>
        <p:spPr>
          <a:xfrm>
            <a:off x="1599565" y="5815965"/>
            <a:ext cx="2329815" cy="3803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>
                <a:solidFill>
                  <a:schemeClr val="tx1"/>
                </a:solidFill>
                <a:sym typeface="+mn-ea"/>
              </a:rPr>
              <a:t>              </a:t>
            </a:r>
            <a:r>
              <a:rPr sz="1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赵神大婚</a:t>
            </a:r>
            <a:endParaRPr lang="en-US" altLang="zh-CN" sz="1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79830" y="1801495"/>
            <a:ext cx="3274695" cy="4033520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link="rId3"/>
          <a:stretch>
            <a:fillRect/>
          </a:stretch>
        </p:blipFill>
        <p:spPr>
          <a:xfrm>
            <a:off x="5685155" y="3434715"/>
            <a:ext cx="4762500" cy="24834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/>
          <p:nvPr>
            <p:custDataLst>
              <p:tags r:id="rId4"/>
            </p:custDataLst>
          </p:nvPr>
        </p:nvPicPr>
        <p:blipFill>
          <a:blip r:embed="rId5" r:link="rId6"/>
          <a:stretch>
            <a:fillRect/>
          </a:stretch>
        </p:blipFill>
        <p:spPr>
          <a:xfrm>
            <a:off x="5020945" y="3319780"/>
            <a:ext cx="3604895" cy="2496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4120" y="3319780"/>
            <a:ext cx="2409825" cy="2496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íṩ1íďe"/>
          <p:cNvSpPr/>
          <p:nvPr/>
        </p:nvSpPr>
        <p:spPr bwMode="auto">
          <a:xfrm>
            <a:off x="1179830" y="1706245"/>
            <a:ext cx="3263900" cy="76200"/>
          </a:xfrm>
          <a:prstGeom prst="rect">
            <a:avLst/>
          </a:prstGeom>
          <a:gradFill>
            <a:gsLst>
              <a:gs pos="100000">
                <a:srgbClr val="4E60D4">
                  <a:alpha val="0"/>
                </a:srgbClr>
              </a:gs>
              <a:gs pos="0">
                <a:srgbClr val="5825C7"/>
              </a:gs>
            </a:gsLst>
            <a:lin ang="0" scaled="1"/>
          </a:gradFill>
          <a:ln>
            <a:noFill/>
          </a:ln>
        </p:spPr>
        <p:txBody>
          <a:bodyPr anchor="ctr"/>
          <a:lstStyle/>
          <a:p>
            <a:pPr algn="ctr"/>
            <a:endParaRPr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1080770" y="1024255"/>
            <a:ext cx="6024245" cy="68199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3200" b="1" dirty="0">
                <a:gradFill>
                  <a:gsLst>
                    <a:gs pos="0">
                      <a:srgbClr val="4E60D4"/>
                    </a:gs>
                    <a:gs pos="100000">
                      <a:srgbClr val="5825C7"/>
                    </a:gs>
                  </a:gsLst>
                  <a:lin ang="0" scaled="1"/>
                </a:gra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赵老哥席位介绍</a:t>
            </a:r>
            <a:endParaRPr lang="zh-CN" altLang="en-US" sz="3200" b="1" dirty="0">
              <a:gradFill>
                <a:gsLst>
                  <a:gs pos="0">
                    <a:srgbClr val="4E60D4"/>
                  </a:gs>
                  <a:gs pos="100000">
                    <a:srgbClr val="5825C7"/>
                  </a:gs>
                </a:gsLst>
                <a:lin ang="0" scaled="1"/>
              </a:gra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9" name="文本占位符 2"/>
          <p:cNvSpPr>
            <a:spLocks noGrp="1"/>
          </p:cNvSpPr>
          <p:nvPr/>
        </p:nvSpPr>
        <p:spPr>
          <a:xfrm>
            <a:off x="1647190" y="5399405"/>
            <a:ext cx="3815080" cy="3803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>
                <a:solidFill>
                  <a:schemeClr val="tx1"/>
                </a:solidFill>
                <a:sym typeface="+mn-ea"/>
              </a:rPr>
              <a:t>                        </a:t>
            </a:r>
            <a:r>
              <a:rPr sz="1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游资大合照</a:t>
            </a:r>
            <a:endParaRPr sz="1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/>
        </p:nvSpPr>
        <p:spPr>
          <a:xfrm>
            <a:off x="5886450" y="1558925"/>
            <a:ext cx="4610100" cy="37541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>
                <a:solidFill>
                  <a:schemeClr val="tx1"/>
                </a:solidFill>
                <a:sym typeface="+mn-ea"/>
              </a:rPr>
              <a:t>   </a:t>
            </a:r>
            <a:r>
              <a:rPr lang="en-US" altLang="zh-CN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相关席位：浙商证券绍兴分公司</a:t>
            </a:r>
            <a:endParaRPr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zh-CN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</a:t>
            </a:r>
            <a:r>
              <a: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中国银河证券绍兴</a:t>
            </a:r>
            <a:endParaRPr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zh-CN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</a:t>
            </a:r>
            <a:r>
              <a: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浙商证券绍兴解放北路</a:t>
            </a:r>
            <a:endParaRPr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zh-CN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</a:t>
            </a:r>
            <a:r>
              <a: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浙商证券湖州双子大厦</a:t>
            </a:r>
            <a:endParaRPr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zh-CN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</a:t>
            </a:r>
            <a:r>
              <a: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湘财证券上海陆家嘴</a:t>
            </a:r>
            <a:endParaRPr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zh-CN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</a:t>
            </a:r>
            <a:r>
              <a: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华泰证券浙江分公司</a:t>
            </a:r>
            <a:endParaRPr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zh-CN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</a:t>
            </a:r>
            <a:r>
              <a: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中国银河证券北京阜成路</a:t>
            </a:r>
            <a:endParaRPr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0770" y="2127885"/>
            <a:ext cx="5047615" cy="3185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íṩ1íďe"/>
          <p:cNvSpPr/>
          <p:nvPr/>
        </p:nvSpPr>
        <p:spPr bwMode="auto">
          <a:xfrm>
            <a:off x="1179830" y="1706245"/>
            <a:ext cx="3263900" cy="76200"/>
          </a:xfrm>
          <a:prstGeom prst="rect">
            <a:avLst/>
          </a:prstGeom>
          <a:gradFill>
            <a:gsLst>
              <a:gs pos="100000">
                <a:srgbClr val="4E60D4">
                  <a:alpha val="0"/>
                </a:srgbClr>
              </a:gs>
              <a:gs pos="0">
                <a:srgbClr val="5825C7"/>
              </a:gs>
            </a:gsLst>
            <a:lin ang="0" scaled="1"/>
          </a:gradFill>
          <a:ln>
            <a:noFill/>
          </a:ln>
        </p:spPr>
        <p:txBody>
          <a:bodyPr anchor="ctr"/>
          <a:lstStyle/>
          <a:p>
            <a:pPr algn="ctr"/>
            <a:endParaRPr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1080770" y="1024255"/>
            <a:ext cx="6024245" cy="68199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3200" b="1" dirty="0">
                <a:gradFill>
                  <a:gsLst>
                    <a:gs pos="0">
                      <a:srgbClr val="4E60D4"/>
                    </a:gs>
                    <a:gs pos="100000">
                      <a:srgbClr val="5825C7"/>
                    </a:gs>
                  </a:gsLst>
                  <a:lin ang="0" scaled="1"/>
                </a:gra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赵老哥经典语录</a:t>
            </a:r>
            <a:endParaRPr lang="zh-CN" altLang="en-US" sz="3200" b="1" dirty="0">
              <a:gradFill>
                <a:gsLst>
                  <a:gs pos="0">
                    <a:srgbClr val="4E60D4"/>
                  </a:gs>
                  <a:gs pos="100000">
                    <a:srgbClr val="5825C7"/>
                  </a:gs>
                </a:gsLst>
                <a:lin ang="0" scaled="1"/>
              </a:gra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7" name="文本占位符 2"/>
          <p:cNvSpPr>
            <a:spLocks noGrp="1"/>
          </p:cNvSpPr>
          <p:nvPr/>
        </p:nvSpPr>
        <p:spPr>
          <a:xfrm>
            <a:off x="1313815" y="1782445"/>
            <a:ext cx="9890760" cy="43478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2000">
                <a:solidFill>
                  <a:schemeClr val="tx1"/>
                </a:solidFill>
                <a:sym typeface="+mn-ea"/>
              </a:rPr>
              <a:t>  </a:t>
            </a:r>
            <a:r>
              <a:rPr sz="1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市场上传言的赵老哥心法当然未必是真的是赵老哥本人说的，网传是大成路。赵老哥本人经典语录业内公认的有两句非常出名：</a:t>
            </a:r>
            <a:endParaRPr sz="1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7020" y="2557145"/>
            <a:ext cx="8791575" cy="1714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020" y="4354195"/>
            <a:ext cx="8791575" cy="1861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íṩ1íďe"/>
          <p:cNvSpPr/>
          <p:nvPr/>
        </p:nvSpPr>
        <p:spPr bwMode="auto">
          <a:xfrm>
            <a:off x="1179830" y="1706245"/>
            <a:ext cx="3263900" cy="76200"/>
          </a:xfrm>
          <a:prstGeom prst="rect">
            <a:avLst/>
          </a:prstGeom>
          <a:gradFill>
            <a:gsLst>
              <a:gs pos="100000">
                <a:srgbClr val="4E60D4">
                  <a:alpha val="0"/>
                </a:srgbClr>
              </a:gs>
              <a:gs pos="0">
                <a:srgbClr val="5825C7"/>
              </a:gs>
            </a:gsLst>
            <a:lin ang="0" scaled="1"/>
          </a:gradFill>
          <a:ln>
            <a:noFill/>
          </a:ln>
        </p:spPr>
        <p:txBody>
          <a:bodyPr anchor="ctr"/>
          <a:lstStyle/>
          <a:p>
            <a:pPr algn="ctr"/>
            <a:endParaRPr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1080770" y="1024255"/>
            <a:ext cx="6024245" cy="68199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3200" b="1" dirty="0">
                <a:gradFill>
                  <a:gsLst>
                    <a:gs pos="0">
                      <a:srgbClr val="4E60D4"/>
                    </a:gs>
                    <a:gs pos="100000">
                      <a:srgbClr val="5825C7"/>
                    </a:gs>
                  </a:gsLst>
                  <a:lin ang="0" scaled="1"/>
                </a:gra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网传赵老哥心法</a:t>
            </a:r>
            <a:endParaRPr lang="zh-CN" altLang="en-US" sz="3200" b="1" dirty="0">
              <a:gradFill>
                <a:gsLst>
                  <a:gs pos="0">
                    <a:srgbClr val="4E60D4"/>
                  </a:gs>
                  <a:gs pos="100000">
                    <a:srgbClr val="5825C7"/>
                  </a:gs>
                </a:gsLst>
                <a:lin ang="0" scaled="1"/>
              </a:gra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7" name="文本占位符 2"/>
          <p:cNvSpPr>
            <a:spLocks noGrp="1"/>
          </p:cNvSpPr>
          <p:nvPr/>
        </p:nvSpPr>
        <p:spPr>
          <a:xfrm>
            <a:off x="1313815" y="1782445"/>
            <a:ext cx="9890760" cy="43478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一、二板定龙头，一板能看出来个毛；</a:t>
            </a:r>
            <a:endParaRPr sz="1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从资金面讲，没有新题材，老热点就会继续，短期交易，不讲价值，不讲技术，只讲故事；</a:t>
            </a:r>
            <a:endParaRPr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如果一定要谈技术的话，这个技术就是盘口“人气”，一口气上不来就去见马克思；</a:t>
            </a:r>
            <a:endParaRPr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有故事，有大量资金活跃的股票，就有肉吃，吃完早点撤退，慢的留下买单；</a:t>
            </a:r>
            <a:endParaRPr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人生难得机会博，热点来全力以赴，热点没了果断卖出，热点就是股市里面的印钞机；</a:t>
            </a:r>
            <a:endParaRPr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sz="1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（个人理解：A股就是资金推动的市场，我就是个短线投机者，对于价值、业绩、技术面，哪有那么多时间去研究）；</a:t>
            </a:r>
            <a:endParaRPr sz="1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íṩ1íďe"/>
          <p:cNvSpPr/>
          <p:nvPr/>
        </p:nvSpPr>
        <p:spPr bwMode="auto">
          <a:xfrm>
            <a:off x="1179830" y="1706245"/>
            <a:ext cx="3263900" cy="76200"/>
          </a:xfrm>
          <a:prstGeom prst="rect">
            <a:avLst/>
          </a:prstGeom>
          <a:gradFill>
            <a:gsLst>
              <a:gs pos="100000">
                <a:srgbClr val="4E60D4">
                  <a:alpha val="0"/>
                </a:srgbClr>
              </a:gs>
              <a:gs pos="0">
                <a:srgbClr val="5825C7"/>
              </a:gs>
            </a:gsLst>
            <a:lin ang="0" scaled="1"/>
          </a:gradFill>
          <a:ln>
            <a:noFill/>
          </a:ln>
        </p:spPr>
        <p:txBody>
          <a:bodyPr anchor="ctr"/>
          <a:lstStyle/>
          <a:p>
            <a:pPr algn="ctr"/>
            <a:endParaRPr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1080770" y="1024255"/>
            <a:ext cx="6024245" cy="68199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3200" b="1" dirty="0">
                <a:gradFill>
                  <a:gsLst>
                    <a:gs pos="0">
                      <a:srgbClr val="4E60D4"/>
                    </a:gs>
                    <a:gs pos="100000">
                      <a:srgbClr val="5825C7"/>
                    </a:gs>
                  </a:gsLst>
                  <a:lin ang="0" scaled="1"/>
                </a:gra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网传赵老哥心法</a:t>
            </a:r>
            <a:endParaRPr lang="zh-CN" altLang="en-US" sz="3200" b="1" dirty="0">
              <a:gradFill>
                <a:gsLst>
                  <a:gs pos="0">
                    <a:srgbClr val="4E60D4"/>
                  </a:gs>
                  <a:gs pos="100000">
                    <a:srgbClr val="5825C7"/>
                  </a:gs>
                </a:gsLst>
                <a:lin ang="0" scaled="1"/>
              </a:gra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7" name="文本占位符 2"/>
          <p:cNvSpPr>
            <a:spLocks noGrp="1"/>
          </p:cNvSpPr>
          <p:nvPr/>
        </p:nvSpPr>
        <p:spPr>
          <a:xfrm>
            <a:off x="1313815" y="1782445"/>
            <a:ext cx="9890760" cy="43478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二、有了新题材，坚决抛弃旧题材；</a:t>
            </a:r>
            <a:endParaRPr sz="1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只有新题材，才能凝聚市场中那股最敏锐，最犀利的资金，这股资金以亿为单位，所到之处，只有涨停；</a:t>
            </a:r>
            <a:endParaRPr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跟上这股资金，想不赚钱都难，对于别的东西不关系、不关注、不关注自然不会买，不买就没有伤害；</a:t>
            </a:r>
            <a:endParaRPr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有故事，有大量资金活跃的股票，就有肉吃，吃完早点撤退，慢的留下买单；</a:t>
            </a:r>
            <a:endParaRPr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sz="1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（个人理解：能凝聚资金的热点都是好题材，能凝聚资金的股票被很多人反复研究过了，我们找到它就行，不需要研究太详细）；</a:t>
            </a:r>
            <a:endParaRPr sz="1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sz="1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íṩ1íďe"/>
          <p:cNvSpPr/>
          <p:nvPr/>
        </p:nvSpPr>
        <p:spPr bwMode="auto">
          <a:xfrm>
            <a:off x="1179830" y="1706245"/>
            <a:ext cx="3263900" cy="76200"/>
          </a:xfrm>
          <a:prstGeom prst="rect">
            <a:avLst/>
          </a:prstGeom>
          <a:gradFill>
            <a:gsLst>
              <a:gs pos="100000">
                <a:srgbClr val="4E60D4">
                  <a:alpha val="0"/>
                </a:srgbClr>
              </a:gs>
              <a:gs pos="0">
                <a:srgbClr val="5825C7"/>
              </a:gs>
            </a:gsLst>
            <a:lin ang="0" scaled="1"/>
          </a:gradFill>
          <a:ln>
            <a:noFill/>
          </a:ln>
        </p:spPr>
        <p:txBody>
          <a:bodyPr anchor="ctr"/>
          <a:lstStyle/>
          <a:p>
            <a:pPr algn="ctr"/>
            <a:endParaRPr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1080770" y="1024255"/>
            <a:ext cx="6024245" cy="68199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3200" b="1" dirty="0">
                <a:gradFill>
                  <a:gsLst>
                    <a:gs pos="0">
                      <a:srgbClr val="4E60D4"/>
                    </a:gs>
                    <a:gs pos="100000">
                      <a:srgbClr val="5825C7"/>
                    </a:gs>
                  </a:gsLst>
                  <a:lin ang="0" scaled="1"/>
                </a:gra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网传赵老哥心法</a:t>
            </a:r>
            <a:endParaRPr lang="zh-CN" altLang="en-US" sz="3200" b="1" dirty="0">
              <a:gradFill>
                <a:gsLst>
                  <a:gs pos="0">
                    <a:srgbClr val="4E60D4"/>
                  </a:gs>
                  <a:gs pos="100000">
                    <a:srgbClr val="5825C7"/>
                  </a:gs>
                </a:gsLst>
                <a:lin ang="0" scaled="1"/>
              </a:gra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7" name="文本占位符 2"/>
          <p:cNvSpPr>
            <a:spLocks noGrp="1"/>
          </p:cNvSpPr>
          <p:nvPr/>
        </p:nvSpPr>
        <p:spPr>
          <a:xfrm>
            <a:off x="1313815" y="1782445"/>
            <a:ext cx="9890760" cy="43478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三、市场差不怕，成交量少也不怕，就怕题材多；</a:t>
            </a:r>
            <a:endParaRPr sz="1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市场题材过多，势必会造成资金意见不统一，不断切换，第一时间发现市场的精神领袖，采用龙头战法，第一时间上了她，一直持有下去；</a:t>
            </a:r>
            <a:endParaRPr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当发现新的市场精神领袖的时候，及时切换过去，没有爆量的股票都不能说是龙头，龙头是要爆量接受群众检验的，先预测、够跟随；</a:t>
            </a:r>
            <a:endParaRPr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sz="1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（个人理解：市场的精神领袖最为重要，近一年的不断出现的大牛股都是这样，贵州燃气、超频三、必创科技等，高潮消退期还容易起第二波行情）；</a:t>
            </a:r>
            <a:endParaRPr sz="1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íṩ1íďe"/>
          <p:cNvSpPr/>
          <p:nvPr/>
        </p:nvSpPr>
        <p:spPr bwMode="auto">
          <a:xfrm>
            <a:off x="1179830" y="1706245"/>
            <a:ext cx="3263900" cy="76200"/>
          </a:xfrm>
          <a:prstGeom prst="rect">
            <a:avLst/>
          </a:prstGeom>
          <a:gradFill>
            <a:gsLst>
              <a:gs pos="100000">
                <a:srgbClr val="4E60D4">
                  <a:alpha val="0"/>
                </a:srgbClr>
              </a:gs>
              <a:gs pos="0">
                <a:srgbClr val="5825C7"/>
              </a:gs>
            </a:gsLst>
            <a:lin ang="0" scaled="1"/>
          </a:gradFill>
          <a:ln>
            <a:noFill/>
          </a:ln>
        </p:spPr>
        <p:txBody>
          <a:bodyPr anchor="ctr"/>
          <a:lstStyle/>
          <a:p>
            <a:pPr algn="ctr"/>
            <a:endParaRPr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1080770" y="1024255"/>
            <a:ext cx="6024245" cy="68199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3200" b="1" dirty="0">
                <a:gradFill>
                  <a:gsLst>
                    <a:gs pos="0">
                      <a:srgbClr val="4E60D4"/>
                    </a:gs>
                    <a:gs pos="100000">
                      <a:srgbClr val="5825C7"/>
                    </a:gs>
                  </a:gsLst>
                  <a:lin ang="0" scaled="1"/>
                </a:gra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网传赵老哥心法</a:t>
            </a:r>
            <a:endParaRPr lang="zh-CN" altLang="en-US" sz="3200" b="1" dirty="0">
              <a:gradFill>
                <a:gsLst>
                  <a:gs pos="0">
                    <a:srgbClr val="4E60D4"/>
                  </a:gs>
                  <a:gs pos="100000">
                    <a:srgbClr val="5825C7"/>
                  </a:gs>
                </a:gsLst>
                <a:lin ang="0" scaled="1"/>
              </a:gra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7" name="文本占位符 2"/>
          <p:cNvSpPr>
            <a:spLocks noGrp="1"/>
          </p:cNvSpPr>
          <p:nvPr/>
        </p:nvSpPr>
        <p:spPr>
          <a:xfrm>
            <a:off x="1313815" y="1782445"/>
            <a:ext cx="9890760" cy="43478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四、大龙头都是多点共振的结果；</a:t>
            </a:r>
            <a:endParaRPr sz="1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题材派、龙头派、技术派都认可，筹码供不应求，越走越轻，直到加速，不少纯打板战法，过重看重分时的质量，打的是分时板而不是日线板；</a:t>
            </a:r>
            <a:endParaRPr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sz="1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个人理解：过分看重分时板的质量，上的并不一定都是牛股，封的早会造成换手率不够，少数人吃肉的行情很难走出来牛股，一定要找那种有足够换手率的人气票才是最安全的，有的席位喜欢吃独食，吃独食往往吃相很难看的，不容易聚集人气）；</a:t>
            </a:r>
            <a:endParaRPr sz="1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COMMONDATA" val="eyJoZGlkIjoiOGI5ZmM3YTdlNWQwMjA1Nzc3NjMxNWEwMzdlYTFhNmU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PLACING_PICTURE_USER_VIEWPORT" val="{&quot;height&quot;:6352,&quot;width&quot;:5157}"/>
</p:tagLst>
</file>

<file path=ppt/tags/tag7.xml><?xml version="1.0" encoding="utf-8"?>
<p:tagLst xmlns:p="http://schemas.openxmlformats.org/presentationml/2006/main">
  <p:tag name="KSO_WM_UNIT_PLACING_PICTURE_USER_VIEWPORT" val="{&quot;height&quot;:3931,&quot;width&quot;:5677}"/>
</p:tagLst>
</file>

<file path=ppt/tags/tag8.xml><?xml version="1.0" encoding="utf-8"?>
<p:tagLst xmlns:p="http://schemas.openxmlformats.org/presentationml/2006/main">
  <p:tag name="KSO_WM_UNIT_PLACING_PICTURE_USER_VIEWPORT" val="{&quot;height&quot;:496,&quot;width&quot;:2198}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2660</Words>
  <Application>WPS 演示</Application>
  <PresentationFormat>宽屏</PresentationFormat>
  <Paragraphs>149</Paragraphs>
  <Slides>17</Slides>
  <Notes>27</Notes>
  <HiddenSlides>0</HiddenSlides>
  <MMClips>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inpin heiti</vt:lpstr>
      <vt:lpstr>Arial</vt:lpstr>
      <vt:lpstr>等线</vt:lpstr>
      <vt:lpstr>Calibri</vt:lpstr>
      <vt:lpstr>Arial Unicode MS</vt:lpstr>
      <vt:lpstr>思源黑体</vt:lpstr>
      <vt:lpstr>黑体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尚提</cp:lastModifiedBy>
  <cp:revision>125</cp:revision>
  <dcterms:created xsi:type="dcterms:W3CDTF">2020-04-22T08:16:00Z</dcterms:created>
  <dcterms:modified xsi:type="dcterms:W3CDTF">2022-09-27T02:44:12Z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64686AF02E174A0FBBF5F3FED8329132</vt:lpwstr>
  </property>
</Properties>
</file>