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6"/>
  </p:notesMasterIdLst>
  <p:sldIdLst>
    <p:sldId id="263" r:id="rId4"/>
    <p:sldId id="257" r:id="rId5"/>
    <p:sldId id="259" r:id="rId6"/>
    <p:sldId id="350" r:id="rId7"/>
    <p:sldId id="387" r:id="rId8"/>
    <p:sldId id="360" r:id="rId9"/>
    <p:sldId id="386" r:id="rId10"/>
    <p:sldId id="353" r:id="rId11"/>
    <p:sldId id="359" r:id="rId12"/>
    <p:sldId id="357" r:id="rId13"/>
    <p:sldId id="388" r:id="rId14"/>
    <p:sldId id="389" r:id="rId15"/>
    <p:sldId id="358" r:id="rId16"/>
    <p:sldId id="369" r:id="rId17"/>
    <p:sldId id="370" r:id="rId18"/>
    <p:sldId id="371" r:id="rId19"/>
    <p:sldId id="373" r:id="rId20"/>
    <p:sldId id="372" r:id="rId21"/>
    <p:sldId id="374" r:id="rId22"/>
    <p:sldId id="375" r:id="rId23"/>
    <p:sldId id="376" r:id="rId24"/>
    <p:sldId id="410" r:id="rId25"/>
    <p:sldId id="411" r:id="rId26"/>
    <p:sldId id="412" r:id="rId27"/>
    <p:sldId id="409" r:id="rId28"/>
    <p:sldId id="383" r:id="rId29"/>
    <p:sldId id="378" r:id="rId30"/>
    <p:sldId id="379" r:id="rId31"/>
    <p:sldId id="398" r:id="rId32"/>
    <p:sldId id="377" r:id="rId33"/>
    <p:sldId id="403" r:id="rId34"/>
    <p:sldId id="402" r:id="rId35"/>
    <p:sldId id="401" r:id="rId36"/>
    <p:sldId id="399" r:id="rId37"/>
    <p:sldId id="400" r:id="rId38"/>
    <p:sldId id="393" r:id="rId39"/>
    <p:sldId id="394" r:id="rId40"/>
    <p:sldId id="395" r:id="rId41"/>
    <p:sldId id="396" r:id="rId42"/>
    <p:sldId id="352" r:id="rId43"/>
    <p:sldId id="361" r:id="rId44"/>
    <p:sldId id="362" r:id="rId45"/>
    <p:sldId id="351" r:id="rId46"/>
    <p:sldId id="363" r:id="rId47"/>
    <p:sldId id="364" r:id="rId48"/>
    <p:sldId id="365" r:id="rId49"/>
    <p:sldId id="368" r:id="rId50"/>
    <p:sldId id="367" r:id="rId51"/>
    <p:sldId id="366" r:id="rId52"/>
    <p:sldId id="384" r:id="rId53"/>
    <p:sldId id="391" r:id="rId54"/>
    <p:sldId id="404" r:id="rId55"/>
    <p:sldId id="406" r:id="rId56"/>
    <p:sldId id="390" r:id="rId57"/>
    <p:sldId id="382" r:id="rId58"/>
    <p:sldId id="392" r:id="rId59"/>
    <p:sldId id="407" r:id="rId60"/>
    <p:sldId id="405" r:id="rId61"/>
    <p:sldId id="408" r:id="rId62"/>
    <p:sldId id="380" r:id="rId63"/>
    <p:sldId id="381" r:id="rId64"/>
    <p:sldId id="262" r:id="rId65"/>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6" userDrawn="1">
          <p15:clr>
            <a:srgbClr val="A4A3A4"/>
          </p15:clr>
        </p15:guide>
        <p15:guide id="2" pos="3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PP" initials="P" lastIdx="0" clrIdx="2"/>
  <p:cmAuthor id="4" name="E 山" initials="E"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F8"/>
    <a:srgbClr val="FFFFFF"/>
    <a:srgbClr val="D8050B"/>
    <a:srgbClr val="E90111"/>
    <a:srgbClr val="FFF880"/>
    <a:srgbClr val="EF070E"/>
    <a:srgbClr val="FFFCCE"/>
    <a:srgbClr val="EC0100"/>
    <a:srgbClr val="FBDFDF"/>
    <a:srgbClr val="E60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1" d="100"/>
          <a:sy n="111" d="100"/>
        </p:scale>
        <p:origin x="456" y="144"/>
      </p:cViewPr>
      <p:guideLst>
        <p:guide orient="horz" pos="2106"/>
        <p:guide pos="388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tags" Target="tags/tag345.xml"/><Relationship Id="rId70" Type="http://schemas.openxmlformats.org/officeDocument/2006/relationships/commentAuthors" Target="commentAuthors.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notesMaster" Target="notesMasters/notesMaster1.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组 21"/>
          <p:cNvPicPr>
            <a:picLocks noChangeAspect="1"/>
          </p:cNvPicPr>
          <p:nvPr userDrawn="1"/>
        </p:nvPicPr>
        <p:blipFill>
          <a:blip r:embed="rId2"/>
          <a:stretch>
            <a:fillRect/>
          </a:stretch>
        </p:blipFill>
        <p:spPr>
          <a:xfrm>
            <a:off x="10363200" y="335280"/>
            <a:ext cx="1492885" cy="6202680"/>
          </a:xfrm>
          <a:prstGeom prst="rect">
            <a:avLst/>
          </a:prstGeom>
        </p:spPr>
      </p:pic>
      <p:pic>
        <p:nvPicPr>
          <p:cNvPr id="3" name="图片 2" descr="对外02"/>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用户"/>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4" name="图片 3" descr="画板 1 拷贝 8"/>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目录"/>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pic>
        <p:nvPicPr>
          <p:cNvPr id="10" name="图片 9" descr="目录"/>
          <p:cNvPicPr>
            <a:picLocks noChangeAspect="1"/>
          </p:cNvPicPr>
          <p:nvPr userDrawn="1"/>
        </p:nvPicPr>
        <p:blipFill>
          <a:blip r:embed="rId10"/>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6.png"/><Relationship Id="rId2" Type="http://schemas.openxmlformats.org/officeDocument/2006/relationships/tags" Target="../tags/tag100.xml"/><Relationship Id="rId1" Type="http://schemas.openxmlformats.org/officeDocument/2006/relationships/tags" Target="../tags/tag99.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45.xml"/><Relationship Id="rId6" Type="http://schemas.openxmlformats.org/officeDocument/2006/relationships/image" Target="../media/image12.png"/><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42.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48.xml"/><Relationship Id="rId5" Type="http://schemas.openxmlformats.org/officeDocument/2006/relationships/image" Target="../media/image13.png"/><Relationship Id="rId4" Type="http://schemas.openxmlformats.org/officeDocument/2006/relationships/tags" Target="../tags/tag14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52.xml"/><Relationship Id="rId6" Type="http://schemas.openxmlformats.org/officeDocument/2006/relationships/image" Target="../media/image14.png"/><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49.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56.xml"/><Relationship Id="rId6" Type="http://schemas.openxmlformats.org/officeDocument/2006/relationships/image" Target="../media/image15.png"/><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5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60.xml"/><Relationship Id="rId6" Type="http://schemas.openxmlformats.org/officeDocument/2006/relationships/image" Target="../media/image16.pn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65.xml"/><Relationship Id="rId7" Type="http://schemas.openxmlformats.org/officeDocument/2006/relationships/image" Target="../media/image17.png"/><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61.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70.xml"/><Relationship Id="rId7" Type="http://schemas.openxmlformats.org/officeDocument/2006/relationships/image" Target="../media/image18.png"/><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6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74.xml"/><Relationship Id="rId6" Type="http://schemas.openxmlformats.org/officeDocument/2006/relationships/image" Target="../media/image19.png"/><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71.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75.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82.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79.xml"/></Relationships>
</file>

<file path=ppt/slides/_rels/slide2.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6.png"/><Relationship Id="rId13" Type="http://schemas.openxmlformats.org/officeDocument/2006/relationships/slideLayout" Target="../slideLayouts/slideLayout1.xml"/><Relationship Id="rId12" Type="http://schemas.openxmlformats.org/officeDocument/2006/relationships/tags" Target="../tags/tag113.xml"/><Relationship Id="rId11" Type="http://schemas.openxmlformats.org/officeDocument/2006/relationships/image" Target="../media/image7.png"/><Relationship Id="rId10" Type="http://schemas.openxmlformats.org/officeDocument/2006/relationships/tags" Target="../tags/tag112.xml"/><Relationship Id="rId1" Type="http://schemas.openxmlformats.org/officeDocument/2006/relationships/tags" Target="../tags/tag104.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86.xml"/><Relationship Id="rId6" Type="http://schemas.openxmlformats.org/officeDocument/2006/relationships/image" Target="../media/image22.png"/><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8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90.xml"/><Relationship Id="rId6" Type="http://schemas.openxmlformats.org/officeDocument/2006/relationships/image" Target="../media/image23.png"/><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87.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94.xml"/><Relationship Id="rId6" Type="http://schemas.openxmlformats.org/officeDocument/2006/relationships/image" Target="../media/image24.png"/><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91.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98.xml"/><Relationship Id="rId6" Type="http://schemas.openxmlformats.org/officeDocument/2006/relationships/image" Target="../media/image25.png"/><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95.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02.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99.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06.xml"/><Relationship Id="rId6" Type="http://schemas.openxmlformats.org/officeDocument/2006/relationships/image" Target="../media/image28.png"/><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03.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10.xml"/><Relationship Id="rId6" Type="http://schemas.openxmlformats.org/officeDocument/2006/relationships/image" Target="../media/image29.png"/><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0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ags" Target="../tags/tag2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11.xml"/></Relationships>
</file>

<file path=ppt/slides/_rels/slide28.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214.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image" Target="../media/image6.png"/><Relationship Id="rId2" Type="http://schemas.openxmlformats.org/officeDocument/2006/relationships/tags" Target="../tags/tag219.xml"/><Relationship Id="rId1" Type="http://schemas.openxmlformats.org/officeDocument/2006/relationships/tags" Target="../tags/tag21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6.png"/><Relationship Id="rId2" Type="http://schemas.openxmlformats.org/officeDocument/2006/relationships/tags" Target="../tags/tag115.xml"/><Relationship Id="rId1" Type="http://schemas.openxmlformats.org/officeDocument/2006/relationships/tags" Target="../tags/tag114.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22.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29.xml"/><Relationship Id="rId6" Type="http://schemas.openxmlformats.org/officeDocument/2006/relationships/image" Target="../media/image35.png"/><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26.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33.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30.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37.xml"/><Relationship Id="rId6" Type="http://schemas.openxmlformats.org/officeDocument/2006/relationships/image" Target="../media/image38.png"/><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34.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41.xml"/><Relationship Id="rId6" Type="http://schemas.openxmlformats.org/officeDocument/2006/relationships/image" Target="../media/image39.png"/><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38.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44.xml"/><Relationship Id="rId5" Type="http://schemas.openxmlformats.org/officeDocument/2006/relationships/image" Target="../media/image40.png"/><Relationship Id="rId4" Type="http://schemas.openxmlformats.org/officeDocument/2006/relationships/tags" Target="../tags/tag24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42.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48.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45.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52.xml"/><Relationship Id="rId6" Type="http://schemas.openxmlformats.org/officeDocument/2006/relationships/image" Target="../media/image43.png"/><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49.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54.xml"/><Relationship Id="rId4" Type="http://schemas.openxmlformats.org/officeDocument/2006/relationships/image" Target="../media/image44.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53.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5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21.xml"/><Relationship Id="rId6" Type="http://schemas.openxmlformats.org/officeDocument/2006/relationships/image" Target="../media/image10.png"/><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18.xml"/></Relationships>
</file>

<file path=ppt/slides/_rels/slide40.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image" Target="../media/image47.sv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259.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63.xml"/></Relationships>
</file>

<file path=ppt/slides/_rels/slide42.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267.xml"/></Relationships>
</file>

<file path=ppt/slides/_rels/slide43.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slideLayout" Target="../slideLayouts/slideLayout3.xml"/><Relationship Id="rId10" Type="http://schemas.openxmlformats.org/officeDocument/2006/relationships/tags" Target="../tags/tag274.xml"/><Relationship Id="rId1" Type="http://schemas.openxmlformats.org/officeDocument/2006/relationships/tags" Target="../tags/tag271.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78.xml"/><Relationship Id="rId6" Type="http://schemas.openxmlformats.org/officeDocument/2006/relationships/image" Target="../media/image55.png"/><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75.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82.xml"/><Relationship Id="rId6" Type="http://schemas.openxmlformats.org/officeDocument/2006/relationships/image" Target="../media/image56.png"/><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79.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86.xml"/><Relationship Id="rId6" Type="http://schemas.openxmlformats.org/officeDocument/2006/relationships/image" Target="../media/image57.png"/><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83.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90.xml"/><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8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94.xml"/><Relationship Id="rId6" Type="http://schemas.openxmlformats.org/officeDocument/2006/relationships/image" Target="../media/image61.png"/><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91.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22.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98.xml"/><Relationship Id="rId6" Type="http://schemas.openxmlformats.org/officeDocument/2006/relationships/image" Target="../media/image62.png"/><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95.xml"/></Relationships>
</file>

<file path=ppt/slides/_rels/slide51.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slideLayout" Target="../slideLayouts/slideLayout3.xml"/><Relationship Id="rId10" Type="http://schemas.openxmlformats.org/officeDocument/2006/relationships/tags" Target="../tags/tag302.xml"/><Relationship Id="rId1" Type="http://schemas.openxmlformats.org/officeDocument/2006/relationships/tags" Target="../tags/tag299.xml"/></Relationships>
</file>

<file path=ppt/slides/_rels/slide52.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image" Target="../media/image9.png"/><Relationship Id="rId2" Type="http://schemas.openxmlformats.org/officeDocument/2006/relationships/image" Target="../media/image8.png"/><Relationship Id="rId13" Type="http://schemas.openxmlformats.org/officeDocument/2006/relationships/slideLayout" Target="../slideLayouts/slideLayout3.xml"/><Relationship Id="rId12" Type="http://schemas.openxmlformats.org/officeDocument/2006/relationships/tags" Target="../tags/tag306.xml"/><Relationship Id="rId11" Type="http://schemas.openxmlformats.org/officeDocument/2006/relationships/image" Target="../media/image72.png"/><Relationship Id="rId10" Type="http://schemas.openxmlformats.org/officeDocument/2006/relationships/image" Target="../media/image71.png"/><Relationship Id="rId1" Type="http://schemas.openxmlformats.org/officeDocument/2006/relationships/tags" Target="../tags/tag303.xml"/></Relationships>
</file>

<file path=ppt/slides/_rels/slide53.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slideLayout" Target="../slideLayouts/slideLayout3.xml"/><Relationship Id="rId10" Type="http://schemas.openxmlformats.org/officeDocument/2006/relationships/tags" Target="../tags/tag310.xml"/><Relationship Id="rId1" Type="http://schemas.openxmlformats.org/officeDocument/2006/relationships/tags" Target="../tags/tag307.xml"/></Relationships>
</file>

<file path=ppt/slides/_rels/slide54.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image" Target="../media/image52.png"/><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311.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18.xml"/><Relationship Id="rId6" Type="http://schemas.openxmlformats.org/officeDocument/2006/relationships/image" Target="../media/image79.png"/><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15.xml"/></Relationships>
</file>

<file path=ppt/slides/_rels/slide56.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319.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26.xml"/><Relationship Id="rId6" Type="http://schemas.openxmlformats.org/officeDocument/2006/relationships/image" Target="../media/image83.png"/><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23.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30.xml"/><Relationship Id="rId6" Type="http://schemas.openxmlformats.org/officeDocument/2006/relationships/image" Target="../media/image84.png"/><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27.xml"/></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3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image" Target="../media/image6.png"/><Relationship Id="rId2" Type="http://schemas.openxmlformats.org/officeDocument/2006/relationships/tags" Target="../tags/tag127.xml"/><Relationship Id="rId1" Type="http://schemas.openxmlformats.org/officeDocument/2006/relationships/tags" Target="../tags/tag126.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38.xml"/><Relationship Id="rId6" Type="http://schemas.openxmlformats.org/officeDocument/2006/relationships/image" Target="../media/image85.png"/><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35.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42.xml"/><Relationship Id="rId6" Type="http://schemas.openxmlformats.org/officeDocument/2006/relationships/image" Target="../media/image86.png"/><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39.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44.xml"/><Relationship Id="rId3"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tags" Target="../tags/tag343.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33.xml"/><Relationship Id="rId6" Type="http://schemas.openxmlformats.org/officeDocument/2006/relationships/image" Target="../media/image11.png"/><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34.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image" Target="../media/image6.png"/><Relationship Id="rId2" Type="http://schemas.openxmlformats.org/officeDocument/2006/relationships/tags" Target="../tags/tag139.xml"/><Relationship Id="rId1" Type="http://schemas.openxmlformats.org/officeDocument/2006/relationships/tags" Target="../tags/tag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46480" y="4790440"/>
            <a:ext cx="5490210" cy="398780"/>
          </a:xfrm>
          <a:prstGeom prst="rect">
            <a:avLst/>
          </a:prstGeom>
          <a:noFill/>
        </p:spPr>
        <p:txBody>
          <a:bodyPr wrap="square" rtlCol="0">
            <a:spAutoFit/>
          </a:bodyPr>
          <a:lstStyle/>
          <a:p>
            <a:pPr algn="l"/>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主讲人：葛志力</a:t>
            </a:r>
            <a:r>
              <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      </a:t>
            </a:r>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日期：</a:t>
            </a:r>
            <a:r>
              <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2026</a:t>
            </a:r>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年</a:t>
            </a:r>
            <a:r>
              <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03</a:t>
            </a:r>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月</a:t>
            </a:r>
            <a:r>
              <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15</a:t>
            </a:r>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日</a:t>
            </a:r>
            <a:r>
              <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   </a:t>
            </a:r>
            <a:endPar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8" name="图片 7" descr="55555"/>
          <p:cNvPicPr>
            <a:picLocks noChangeAspect="1"/>
          </p:cNvPicPr>
          <p:nvPr>
            <p:custDataLst>
              <p:tags r:id="rId2"/>
            </p:custDataLst>
          </p:nvPr>
        </p:nvPicPr>
        <p:blipFill>
          <a:blip r:embed="rId3"/>
          <a:stretch>
            <a:fillRect/>
          </a:stretch>
        </p:blipFill>
        <p:spPr>
          <a:xfrm>
            <a:off x="1158240" y="1186180"/>
            <a:ext cx="1562735" cy="354330"/>
          </a:xfrm>
          <a:prstGeom prst="rect">
            <a:avLst/>
          </a:prstGeom>
        </p:spPr>
      </p:pic>
      <p:sp>
        <p:nvSpPr>
          <p:cNvPr id="3" name="文本框 2"/>
          <p:cNvSpPr txBox="1"/>
          <p:nvPr>
            <p:custDataLst>
              <p:tags r:id="rId4"/>
            </p:custDataLst>
          </p:nvPr>
        </p:nvSpPr>
        <p:spPr>
          <a:xfrm>
            <a:off x="1046480" y="5255895"/>
            <a:ext cx="6898005" cy="706755"/>
          </a:xfrm>
          <a:prstGeom prst="rect">
            <a:avLst/>
          </a:prstGeom>
          <a:noFill/>
        </p:spPr>
        <p:txBody>
          <a:bodyPr wrap="square" rtlCol="0">
            <a:spAutoFit/>
          </a:bodyPr>
          <a:lstStyle/>
          <a:p>
            <a:pPr algn="l"/>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投顾执业编号：</a:t>
            </a:r>
            <a:r>
              <a:rPr lang="en-US" altLang="zh-CN" sz="200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A1120619040001</a:t>
            </a:r>
            <a:endParaRPr lang="en-US" altLang="zh-CN" sz="200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gn="l"/>
            <a:r>
              <a:rPr lang="zh-CN" altLang="en-US" sz="2000" dirty="0">
                <a:solidFill>
                  <a:schemeClr val="bg1"/>
                </a:solidFill>
                <a:latin typeface="思源黑体 CN Normal" panose="020B0400000000000000" charset="-122"/>
                <a:ea typeface="思源黑体 CN Normal" panose="020B0400000000000000" charset="-122"/>
                <a:cs typeface="思源黑体 CN Normal" panose="020B0400000000000000" charset="-122"/>
              </a:rPr>
              <a:t>基金执业编号：</a:t>
            </a:r>
            <a:r>
              <a:rPr lang="en-US" altLang="zh-CN" sz="200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A20250613006125</a:t>
            </a:r>
            <a:endParaRPr lang="en-US" altLang="zh-CN" sz="200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5" name="文本框 4"/>
          <p:cNvSpPr txBox="1"/>
          <p:nvPr>
            <p:custDataLst>
              <p:tags r:id="rId5"/>
            </p:custDataLst>
          </p:nvPr>
        </p:nvSpPr>
        <p:spPr>
          <a:xfrm>
            <a:off x="989330" y="1737995"/>
            <a:ext cx="11081385" cy="2529840"/>
          </a:xfrm>
          <a:prstGeom prst="rect">
            <a:avLst/>
          </a:prstGeom>
          <a:noFill/>
        </p:spPr>
        <p:txBody>
          <a:bodyPr wrap="square" rtlCol="0">
            <a:noAutofit/>
          </a:bodyPr>
          <a:lstStyle/>
          <a:p>
            <a:pPr algn="l">
              <a:lnSpc>
                <a:spcPct val="90000"/>
              </a:lnSpc>
            </a:pPr>
            <a:r>
              <a:rPr lang="en-US" altLang="zh-CN" sz="8600" b="1" dirty="0">
                <a:gradFill>
                  <a:gsLst>
                    <a:gs pos="0">
                      <a:srgbClr val="FFF880"/>
                    </a:gs>
                    <a:gs pos="100000">
                      <a:schemeClr val="bg1"/>
                    </a:gs>
                  </a:gsLst>
                  <a:lin ang="0" scaled="1"/>
                </a:gradFill>
                <a:latin typeface="思源黑体 CN Bold" panose="020B0800000000000000" charset="-122"/>
                <a:ea typeface="思源黑体 CN Bold" panose="020B0800000000000000" charset="-122"/>
                <a:cs typeface="思源黑体 CN Bold" panose="020B0800000000000000" charset="-122"/>
              </a:rPr>
              <a:t>S</a:t>
            </a:r>
            <a:r>
              <a:rPr lang="zh-CN" altLang="en-US" sz="8600" b="1" dirty="0">
                <a:gradFill>
                  <a:gsLst>
                    <a:gs pos="0">
                      <a:srgbClr val="FFF880"/>
                    </a:gs>
                    <a:gs pos="100000">
                      <a:schemeClr val="bg1"/>
                    </a:gs>
                  </a:gsLst>
                  <a:lin ang="0" scaled="1"/>
                </a:gradFill>
                <a:latin typeface="思源黑体 CN Bold" panose="020B0800000000000000" charset="-122"/>
                <a:ea typeface="思源黑体 CN Bold" panose="020B0800000000000000" charset="-122"/>
                <a:cs typeface="思源黑体 CN Bold" panose="020B0800000000000000" charset="-122"/>
              </a:rPr>
              <a:t>点震荡区域</a:t>
            </a:r>
            <a:endParaRPr lang="zh-CN" altLang="en-US" sz="8600" b="1" dirty="0">
              <a:gradFill>
                <a:gsLst>
                  <a:gs pos="0">
                    <a:srgbClr val="FFF880"/>
                  </a:gs>
                  <a:gs pos="100000">
                    <a:schemeClr val="bg1"/>
                  </a:gs>
                </a:gsLst>
                <a:lin ang="0" scaled="1"/>
              </a:gradFill>
              <a:latin typeface="思源黑体 CN Bold" panose="020B0800000000000000" charset="-122"/>
              <a:ea typeface="思源黑体 CN Bold" panose="020B0800000000000000" charset="-122"/>
              <a:cs typeface="思源黑体 CN Bold" panose="020B0800000000000000" charset="-122"/>
            </a:endParaRPr>
          </a:p>
          <a:p>
            <a:pPr algn="l">
              <a:lnSpc>
                <a:spcPct val="90000"/>
              </a:lnSpc>
            </a:pPr>
            <a:r>
              <a:rPr lang="zh-CN" altLang="en-US" sz="8600" b="1" dirty="0">
                <a:gradFill>
                  <a:gsLst>
                    <a:gs pos="0">
                      <a:srgbClr val="FFF880"/>
                    </a:gs>
                    <a:gs pos="100000">
                      <a:schemeClr val="bg1"/>
                    </a:gs>
                  </a:gsLst>
                  <a:lin ang="0" scaled="1"/>
                </a:gradFill>
                <a:latin typeface="思源黑体 CN Bold" panose="020B0800000000000000" charset="-122"/>
                <a:ea typeface="思源黑体 CN Bold" panose="020B0800000000000000" charset="-122"/>
                <a:cs typeface="思源黑体 CN Bold" panose="020B0800000000000000" charset="-122"/>
              </a:rPr>
              <a:t>以坚守控盘趋势为主</a:t>
            </a:r>
            <a:endParaRPr lang="zh-CN" altLang="en-US" sz="8600" b="1" dirty="0">
              <a:gradFill>
                <a:gsLst>
                  <a:gs pos="0">
                    <a:srgbClr val="FFF880"/>
                  </a:gs>
                  <a:gs pos="100000">
                    <a:schemeClr val="bg1"/>
                  </a:gs>
                </a:gsLst>
                <a:lin ang="0" scaled="1"/>
              </a:gra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平均股价观察分析</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月线</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6" name="文本框 5"/>
          <p:cNvSpPr txBox="1"/>
          <p:nvPr/>
        </p:nvSpPr>
        <p:spPr>
          <a:xfrm>
            <a:off x="400685" y="5777865"/>
            <a:ext cx="10638790" cy="607060"/>
          </a:xfrm>
          <a:prstGeom prst="rect">
            <a:avLst/>
          </a:prstGeom>
          <a:noFill/>
        </p:spPr>
        <p:txBody>
          <a:bodyPr wrap="square" rtlCol="0" anchor="t">
            <a:noAutofit/>
          </a:bodyPr>
          <a:p>
            <a:pPr algn="l"/>
            <a:r>
              <a:rPr lang="en-US" altLang="zh-CN">
                <a:solidFill>
                  <a:srgbClr val="FF0000"/>
                </a:solidFill>
                <a:latin typeface="楷体" panose="02010609060101010101" charset="-122"/>
                <a:ea typeface="楷体" panose="02010609060101010101" charset="-122"/>
                <a:sym typeface="+mn-ea"/>
              </a:rPr>
              <a:t>             </a:t>
            </a:r>
            <a:r>
              <a:rPr lang="zh-CN" altLang="en-US">
                <a:solidFill>
                  <a:srgbClr val="FF0000"/>
                </a:solidFill>
                <a:latin typeface="楷体" panose="02010609060101010101" charset="-122"/>
                <a:ea typeface="楷体" panose="02010609060101010101" charset="-122"/>
                <a:sym typeface="+mn-ea"/>
              </a:rPr>
              <a:t>月线突破平台压力，月线金叉钝化，行情呈现震荡格局，慢牛行情也是我们需要的行情。</a:t>
            </a:r>
            <a:endParaRPr lang="zh-CN" altLang="en-US">
              <a:solidFill>
                <a:srgbClr val="FF0000"/>
              </a:solidFill>
              <a:latin typeface="楷体" panose="02010609060101010101" charset="-122"/>
              <a:ea typeface="楷体" panose="02010609060101010101" charset="-122"/>
              <a:sym typeface="+mn-ea"/>
            </a:endParaRPr>
          </a:p>
          <a:p>
            <a:pPr algn="l"/>
            <a:endParaRPr lang="zh-CN" altLang="en-US">
              <a:solidFill>
                <a:srgbClr val="FF0000"/>
              </a:solidFill>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nvPicPr>
        <p:blipFill>
          <a:blip r:embed="rId6"/>
          <a:stretch>
            <a:fillRect/>
          </a:stretch>
        </p:blipFill>
        <p:spPr>
          <a:xfrm>
            <a:off x="1121410" y="1057910"/>
            <a:ext cx="10579735" cy="415798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平均股价观察分析</a:t>
            </a:r>
            <a:r>
              <a:rPr lang="en-US" altLang="zh-CN"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a:t>
            </a:r>
            <a:r>
              <a:rPr lang="zh-CN" altLang="en-US"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周线</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6" name="文本框 5"/>
          <p:cNvSpPr txBox="1"/>
          <p:nvPr/>
        </p:nvSpPr>
        <p:spPr>
          <a:xfrm>
            <a:off x="1889125" y="5979160"/>
            <a:ext cx="7644765" cy="368300"/>
          </a:xfrm>
          <a:prstGeom prst="rect">
            <a:avLst/>
          </a:prstGeom>
          <a:noFill/>
        </p:spPr>
        <p:txBody>
          <a:bodyPr wrap="square" rtlCol="0">
            <a:spAutoFit/>
          </a:bodyPr>
          <a:p>
            <a:r>
              <a:rPr lang="zh-CN" altLang="en-US">
                <a:solidFill>
                  <a:srgbClr val="FF0000"/>
                </a:solidFill>
                <a:latin typeface="楷体" panose="02010609060101010101" charset="-122"/>
                <a:ea typeface="楷体" panose="02010609060101010101" charset="-122"/>
              </a:rPr>
              <a:t>三月中下旬，死叉能否反金叉？趋势不明，资金为主。</a:t>
            </a:r>
            <a:endParaRPr lang="zh-CN" altLang="en-US">
              <a:solidFill>
                <a:srgbClr val="FF0000"/>
              </a:solidFill>
              <a:latin typeface="楷体" panose="02010609060101010101" charset="-122"/>
              <a:ea typeface="楷体" panose="02010609060101010101" charset="-122"/>
            </a:endParaRPr>
          </a:p>
        </p:txBody>
      </p:sp>
      <p:sp>
        <p:nvSpPr>
          <p:cNvPr id="7" name="文本框 6"/>
          <p:cNvSpPr txBox="1"/>
          <p:nvPr/>
        </p:nvSpPr>
        <p:spPr>
          <a:xfrm>
            <a:off x="10189845" y="1280160"/>
            <a:ext cx="1883410" cy="4799965"/>
          </a:xfrm>
          <a:prstGeom prst="rect">
            <a:avLst/>
          </a:prstGeom>
          <a:noFill/>
        </p:spPr>
        <p:txBody>
          <a:bodyPr wrap="square" rtlCol="0">
            <a:spAutoFit/>
          </a:bodyPr>
          <a:p>
            <a:pPr algn="l"/>
            <a:r>
              <a:rPr lang="zh-CN" altLang="en-US">
                <a:latin typeface="楷体" panose="02010609060101010101" charset="-122"/>
                <a:ea typeface="楷体" panose="02010609060101010101" charset="-122"/>
                <a:sym typeface="+mn-ea"/>
              </a:rPr>
              <a:t>周线死叉，调整的形式必然是高低之间的切换，</a:t>
            </a:r>
            <a:endParaRPr lang="zh-CN" altLang="en-US">
              <a:latin typeface="楷体" panose="02010609060101010101" charset="-122"/>
              <a:ea typeface="楷体" panose="02010609060101010101" charset="-122"/>
            </a:endParaRPr>
          </a:p>
          <a:p>
            <a:pPr algn="l"/>
            <a:r>
              <a:rPr lang="zh-CN" altLang="en-US">
                <a:latin typeface="楷体" panose="02010609060101010101" charset="-122"/>
                <a:ea typeface="楷体" panose="02010609060101010101" charset="-122"/>
                <a:sym typeface="+mn-ea"/>
              </a:rPr>
              <a:t>资金获利盘到底部新一轮机会的变化</a:t>
            </a:r>
            <a:endParaRPr lang="zh-CN" altLang="en-US">
              <a:latin typeface="楷体" panose="02010609060101010101" charset="-122"/>
              <a:ea typeface="楷体" panose="02010609060101010101" charset="-122"/>
            </a:endParaRPr>
          </a:p>
          <a:p>
            <a:pPr algn="l"/>
            <a:endParaRPr lang="zh-CN" altLang="en-US">
              <a:latin typeface="楷体" panose="02010609060101010101" charset="-122"/>
              <a:ea typeface="楷体" panose="02010609060101010101" charset="-122"/>
            </a:endParaRPr>
          </a:p>
          <a:p>
            <a:pPr algn="l"/>
            <a:endParaRPr lang="zh-CN" altLang="en-US">
              <a:latin typeface="楷体" panose="02010609060101010101" charset="-122"/>
              <a:ea typeface="楷体" panose="02010609060101010101" charset="-122"/>
            </a:endParaRPr>
          </a:p>
          <a:p>
            <a:pPr algn="l"/>
            <a:endParaRPr lang="zh-CN" altLang="en-US">
              <a:latin typeface="楷体" panose="02010609060101010101" charset="-122"/>
              <a:ea typeface="楷体" panose="02010609060101010101" charset="-122"/>
            </a:endParaRPr>
          </a:p>
          <a:p>
            <a:pPr algn="l"/>
            <a:r>
              <a:rPr lang="zh-CN" altLang="en-US">
                <a:solidFill>
                  <a:srgbClr val="FF0000"/>
                </a:solidFill>
                <a:latin typeface="楷体" panose="02010609060101010101" charset="-122"/>
                <a:ea typeface="楷体" panose="02010609060101010101" charset="-122"/>
                <a:sym typeface="+mn-ea"/>
              </a:rPr>
              <a:t>行情只有像海浪一样此起彼伏才能有源源不断的机会。</a:t>
            </a:r>
            <a:endParaRPr lang="zh-CN" altLang="en-US">
              <a:solidFill>
                <a:srgbClr val="FF0000"/>
              </a:solidFill>
              <a:latin typeface="楷体" panose="02010609060101010101" charset="-122"/>
              <a:ea typeface="楷体" panose="02010609060101010101" charset="-122"/>
            </a:endParaRPr>
          </a:p>
          <a:p>
            <a:pPr algn="l"/>
            <a:endParaRPr lang="zh-CN" altLang="en-US">
              <a:solidFill>
                <a:srgbClr val="FF0000"/>
              </a:solidFill>
              <a:latin typeface="楷体" panose="02010609060101010101" charset="-122"/>
              <a:ea typeface="楷体" panose="02010609060101010101" charset="-122"/>
            </a:endParaRPr>
          </a:p>
          <a:p>
            <a:pPr algn="l"/>
            <a:r>
              <a:rPr lang="zh-CN" altLang="en-US">
                <a:solidFill>
                  <a:srgbClr val="FF0000"/>
                </a:solidFill>
                <a:latin typeface="楷体" panose="02010609060101010101" charset="-122"/>
                <a:ea typeface="楷体" panose="02010609060101010101" charset="-122"/>
                <a:sym typeface="+mn-ea"/>
              </a:rPr>
              <a:t>散户才只想着一个方向涨。</a:t>
            </a:r>
            <a:endParaRPr lang="zh-CN" altLang="en-US">
              <a:solidFill>
                <a:srgbClr val="FF0000"/>
              </a:solidFill>
              <a:latin typeface="楷体" panose="02010609060101010101" charset="-122"/>
              <a:ea typeface="楷体" panose="02010609060101010101" charset="-122"/>
            </a:endParaRPr>
          </a:p>
          <a:p>
            <a:endParaRPr lang="zh-CN" altLang="en-US"/>
          </a:p>
        </p:txBody>
      </p:sp>
      <p:pic>
        <p:nvPicPr>
          <p:cNvPr id="8" name="图片 7"/>
          <p:cNvPicPr>
            <a:picLocks noChangeAspect="1"/>
          </p:cNvPicPr>
          <p:nvPr/>
        </p:nvPicPr>
        <p:blipFill>
          <a:blip r:embed="rId5"/>
          <a:stretch>
            <a:fillRect/>
          </a:stretch>
        </p:blipFill>
        <p:spPr>
          <a:xfrm>
            <a:off x="325120" y="1009650"/>
            <a:ext cx="9700895" cy="4785360"/>
          </a:xfrm>
          <a:prstGeom prst="rect">
            <a:avLst/>
          </a:prstGeom>
        </p:spPr>
      </p:pic>
    </p:spTree>
    <p:custDataLst>
      <p:tags r:id="rId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平均股价观察分析</a:t>
            </a:r>
            <a:r>
              <a:rPr lang="en-US" altLang="zh-CN"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a:t>
            </a:r>
            <a:r>
              <a:rPr lang="zh-CN" altLang="en-US" sz="3200" b="1"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sym typeface="+mn-ea"/>
              </a:rPr>
              <a:t>日线</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1034415" y="1168400"/>
            <a:ext cx="10297160" cy="48863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大盘仓位控制参照图</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643255" y="991235"/>
            <a:ext cx="10986770" cy="531304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牛熊线的九种状态</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297180" y="900430"/>
            <a:ext cx="11332845" cy="55499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大盘分析</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平均股价分析</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custDataLst>
              <p:tags r:id="rId6"/>
            </p:custDataLst>
          </p:nvPr>
        </p:nvPicPr>
        <p:blipFill>
          <a:blip r:embed="rId7"/>
          <a:stretch>
            <a:fillRect/>
          </a:stretch>
        </p:blipFill>
        <p:spPr>
          <a:xfrm>
            <a:off x="3531870" y="1409065"/>
            <a:ext cx="8474075" cy="4399915"/>
          </a:xfrm>
          <a:prstGeom prst="rect">
            <a:avLst/>
          </a:prstGeom>
        </p:spPr>
      </p:pic>
      <p:sp>
        <p:nvSpPr>
          <p:cNvPr id="3" name="文本框 2"/>
          <p:cNvSpPr txBox="1"/>
          <p:nvPr/>
        </p:nvSpPr>
        <p:spPr>
          <a:xfrm>
            <a:off x="198755" y="1108710"/>
            <a:ext cx="9965055" cy="5020310"/>
          </a:xfrm>
          <a:prstGeom prst="rect">
            <a:avLst/>
          </a:prstGeom>
          <a:noFill/>
        </p:spPr>
        <p:txBody>
          <a:bodyPr wrap="square" rtlCol="0" anchor="t">
            <a:noAutofit/>
          </a:bodyPr>
          <a:p>
            <a:pPr marL="0" indent="0"/>
            <a:r>
              <a:rPr lang="zh-CN" altLang="en-US" dirty="0">
                <a:latin typeface="方正公文黑体" panose="02000500000000000000" charset="-122"/>
                <a:ea typeface="方正公文黑体" panose="02000500000000000000" charset="-122"/>
                <a:sym typeface="+mn-ea"/>
              </a:rPr>
              <a:t>正常形态：牛线上，熊线下，市场震荡。</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dirty="0">
                <a:latin typeface="方正公文黑体" panose="02000500000000000000" charset="-122"/>
                <a:ea typeface="方正公文黑体" panose="02000500000000000000" charset="-122"/>
                <a:sym typeface="+mn-ea"/>
              </a:rPr>
              <a:t>强势形态：熊线在上，带动箱体向上突破，后续转为牛熊线同步向上。</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dirty="0">
                <a:latin typeface="方正公文黑体" panose="02000500000000000000" charset="-122"/>
                <a:ea typeface="方正公文黑体" panose="02000500000000000000" charset="-122"/>
                <a:sym typeface="+mn-ea"/>
              </a:rPr>
              <a:t>弱势形态：牛线主动跌破熊线，杀跌开始。</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dirty="0">
                <a:latin typeface="方正公文黑体" panose="02000500000000000000" charset="-122"/>
                <a:ea typeface="方正公文黑体" panose="02000500000000000000" charset="-122"/>
                <a:sym typeface="+mn-ea"/>
              </a:rPr>
              <a:t>启动形态：熊线主动上移。资金决定持续度，注意金叉或</a:t>
            </a:r>
            <a:r>
              <a:rPr lang="en-US" altLang="zh-CN" dirty="0">
                <a:latin typeface="方正公文黑体" panose="02000500000000000000" charset="-122"/>
                <a:ea typeface="方正公文黑体" panose="02000500000000000000" charset="-122"/>
                <a:sym typeface="+mn-ea"/>
              </a:rPr>
              <a:t>B</a:t>
            </a:r>
            <a:r>
              <a:rPr lang="zh-CN" altLang="en-US" dirty="0">
                <a:latin typeface="方正公文黑体" panose="02000500000000000000" charset="-122"/>
                <a:ea typeface="方正公文黑体" panose="02000500000000000000" charset="-122"/>
                <a:sym typeface="+mn-ea"/>
              </a:rPr>
              <a:t>点。</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dirty="0">
                <a:latin typeface="方正公文黑体" panose="02000500000000000000" charset="-122"/>
                <a:ea typeface="方正公文黑体" panose="02000500000000000000" charset="-122"/>
                <a:sym typeface="+mn-ea"/>
              </a:rPr>
              <a:t>风险形态：熊线先上后走平，之后牛线上，注意死叉及</a:t>
            </a:r>
            <a:r>
              <a:rPr lang="en-US" altLang="zh-CN" dirty="0">
                <a:latin typeface="方正公文黑体" panose="02000500000000000000" charset="-122"/>
                <a:ea typeface="方正公文黑体" panose="02000500000000000000" charset="-122"/>
                <a:sym typeface="+mn-ea"/>
              </a:rPr>
              <a:t>S</a:t>
            </a:r>
            <a:r>
              <a:rPr lang="zh-CN" altLang="en-US" dirty="0">
                <a:latin typeface="方正公文黑体" panose="02000500000000000000" charset="-122"/>
                <a:ea typeface="方正公文黑体" panose="02000500000000000000" charset="-122"/>
                <a:sym typeface="+mn-ea"/>
              </a:rPr>
              <a:t>点。</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dirty="0">
                <a:latin typeface="方正公文黑体" panose="02000500000000000000" charset="-122"/>
                <a:ea typeface="方正公文黑体" panose="02000500000000000000" charset="-122"/>
                <a:sym typeface="+mn-ea"/>
              </a:rPr>
              <a:t>洗盘形态：熊线下移，牛线走平，为洗盘，后期会</a:t>
            </a:r>
            <a:r>
              <a:rPr lang="zh-CN" altLang="en-US" dirty="0" smtClean="0">
                <a:latin typeface="方正公文黑体" panose="02000500000000000000" charset="-122"/>
                <a:ea typeface="方正公文黑体" panose="02000500000000000000" charset="-122"/>
                <a:sym typeface="+mn-ea"/>
              </a:rPr>
              <a:t>反弹。</a:t>
            </a:r>
            <a:endParaRPr lang="en-US" altLang="zh-CN" dirty="0">
              <a:latin typeface="方正公文黑体" panose="02000500000000000000" charset="-122"/>
              <a:ea typeface="方正公文黑体" panose="02000500000000000000" charset="-122"/>
            </a:endParaRPr>
          </a:p>
          <a:p>
            <a:pPr marL="0" indent="0"/>
            <a:endParaRPr lang="en-US" altLang="zh-CN" dirty="0">
              <a:latin typeface="方正公文黑体" panose="02000500000000000000" charset="-122"/>
              <a:ea typeface="方正公文黑体" panose="02000500000000000000" charset="-122"/>
            </a:endParaRPr>
          </a:p>
          <a:p>
            <a:pPr marL="0" indent="0"/>
            <a:r>
              <a:rPr lang="zh-CN" altLang="en-US" b="1" dirty="0">
                <a:solidFill>
                  <a:srgbClr val="FF0000"/>
                </a:solidFill>
                <a:latin typeface="方正公文黑体" panose="02000500000000000000" charset="-122"/>
                <a:ea typeface="方正公文黑体" panose="02000500000000000000" charset="-122"/>
                <a:sym typeface="+mn-ea"/>
              </a:rPr>
              <a:t>熊</a:t>
            </a:r>
            <a:r>
              <a:rPr lang="zh-CN" altLang="en-US" b="1" dirty="0" smtClean="0">
                <a:solidFill>
                  <a:srgbClr val="FF0000"/>
                </a:solidFill>
                <a:latin typeface="方正公文黑体" panose="02000500000000000000" charset="-122"/>
                <a:ea typeface="方正公文黑体" panose="02000500000000000000" charset="-122"/>
                <a:sym typeface="+mn-ea"/>
              </a:rPr>
              <a:t>线首次上</a:t>
            </a:r>
            <a:r>
              <a:rPr lang="zh-CN" altLang="en-US" b="1" dirty="0">
                <a:solidFill>
                  <a:srgbClr val="FF0000"/>
                </a:solidFill>
                <a:latin typeface="方正公文黑体" panose="02000500000000000000" charset="-122"/>
                <a:ea typeface="方正公文黑体" panose="02000500000000000000" charset="-122"/>
                <a:sym typeface="+mn-ea"/>
              </a:rPr>
              <a:t>移是最大机会，牛</a:t>
            </a:r>
            <a:r>
              <a:rPr lang="zh-CN" altLang="en-US" b="1" dirty="0" smtClean="0">
                <a:solidFill>
                  <a:srgbClr val="FF0000"/>
                </a:solidFill>
                <a:latin typeface="方正公文黑体" panose="02000500000000000000" charset="-122"/>
                <a:ea typeface="方正公文黑体" panose="02000500000000000000" charset="-122"/>
                <a:sym typeface="+mn-ea"/>
              </a:rPr>
              <a:t>线首次下</a:t>
            </a:r>
            <a:r>
              <a:rPr lang="zh-CN" altLang="en-US" b="1" dirty="0">
                <a:solidFill>
                  <a:srgbClr val="FF0000"/>
                </a:solidFill>
                <a:latin typeface="方正公文黑体" panose="02000500000000000000" charset="-122"/>
                <a:ea typeface="方正公文黑体" panose="02000500000000000000" charset="-122"/>
                <a:sym typeface="+mn-ea"/>
              </a:rPr>
              <a:t>移是最大风险，其余时间短期震荡。</a:t>
            </a:r>
            <a:r>
              <a:rPr lang="en-US" altLang="zh-CN" b="1" dirty="0">
                <a:solidFill>
                  <a:srgbClr val="FF0000"/>
                </a:solidFill>
                <a:latin typeface="方正公文黑体" panose="02000500000000000000" charset="-122"/>
                <a:ea typeface="方正公文黑体" panose="02000500000000000000" charset="-122"/>
                <a:sym typeface="+mn-ea"/>
              </a:rPr>
              <a:t>.</a:t>
            </a:r>
            <a:endParaRPr lang="en-US" altLang="zh-CN" b="1" dirty="0">
              <a:solidFill>
                <a:srgbClr val="FF0000"/>
              </a:solidFill>
              <a:latin typeface="方正公文黑体" panose="02000500000000000000" charset="-122"/>
              <a:ea typeface="方正公文黑体" panose="02000500000000000000" charset="-122"/>
              <a:sym typeface="+mn-ea"/>
            </a:endParaRPr>
          </a:p>
          <a:p>
            <a:pPr marL="0" indent="0"/>
            <a:endParaRPr lang="en-US" altLang="zh-CN" b="1" i="0" dirty="0">
              <a:solidFill>
                <a:srgbClr val="FF0000"/>
              </a:solidFill>
              <a:latin typeface="方正公文黑体" panose="02000500000000000000" charset="-122"/>
              <a:ea typeface="方正公文黑体" panose="02000500000000000000" charset="-122"/>
              <a:cs typeface="楷体" panose="02010609060101010101" charset="-122"/>
              <a:sym typeface="+mn-ea"/>
            </a:endParaRPr>
          </a:p>
          <a:p>
            <a:pPr marL="0" indent="0"/>
            <a:endParaRPr lang="en-US" altLang="zh-CN" b="1" i="0" dirty="0">
              <a:solidFill>
                <a:srgbClr val="FF0000"/>
              </a:solidFill>
              <a:latin typeface="方正公文黑体" panose="02000500000000000000" charset="-122"/>
              <a:ea typeface="方正公文黑体" panose="02000500000000000000" charset="-122"/>
              <a:cs typeface="楷体" panose="02010609060101010101" charset="-122"/>
              <a:sym typeface="+mn-ea"/>
            </a:endParaRPr>
          </a:p>
          <a:p>
            <a:pPr marL="0" indent="0"/>
            <a:r>
              <a:rPr lang="en-US" altLang="zh-CN" dirty="0">
                <a:solidFill>
                  <a:srgbClr val="FF0000"/>
                </a:solidFill>
                <a:latin typeface="微软雅黑" panose="020B0503020204020204" charset="-122"/>
                <a:ea typeface="微软雅黑" panose="020B0503020204020204" charset="-122"/>
                <a:sym typeface="+mn-ea"/>
              </a:rPr>
              <a:t>        </a:t>
            </a:r>
            <a:r>
              <a:rPr lang="zh-CN" altLang="en-US" dirty="0">
                <a:solidFill>
                  <a:srgbClr val="FF0000"/>
                </a:solidFill>
                <a:latin typeface="微软雅黑" panose="020B0503020204020204" charset="-122"/>
                <a:ea typeface="微软雅黑" panose="020B0503020204020204" charset="-122"/>
                <a:sym typeface="+mn-ea"/>
              </a:rPr>
              <a:t>牛线</a:t>
            </a:r>
            <a:r>
              <a:rPr lang="en-US" altLang="zh-CN" dirty="0">
                <a:solidFill>
                  <a:srgbClr val="FF0000"/>
                </a:solidFill>
                <a:latin typeface="微软雅黑" panose="020B0503020204020204" charset="-122"/>
                <a:ea typeface="微软雅黑" panose="020B0503020204020204" charset="-122"/>
                <a:sym typeface="+mn-ea"/>
              </a:rPr>
              <a:t>-</a:t>
            </a:r>
            <a:r>
              <a:rPr lang="zh-CN" altLang="en-US" dirty="0">
                <a:solidFill>
                  <a:srgbClr val="FF0000"/>
                </a:solidFill>
                <a:latin typeface="微软雅黑" panose="020B0503020204020204" charset="-122"/>
                <a:ea typeface="微软雅黑" panose="020B0503020204020204" charset="-122"/>
                <a:sym typeface="+mn-ea"/>
              </a:rPr>
              <a:t>压力</a:t>
            </a:r>
            <a:r>
              <a:rPr lang="en-US" altLang="zh-CN" dirty="0">
                <a:solidFill>
                  <a:srgbClr val="FF0000"/>
                </a:solidFill>
                <a:latin typeface="微软雅黑" panose="020B0503020204020204" charset="-122"/>
                <a:ea typeface="微软雅黑" panose="020B0503020204020204" charset="-122"/>
                <a:sym typeface="+mn-ea"/>
              </a:rPr>
              <a:t>      </a:t>
            </a:r>
            <a:r>
              <a:rPr lang="zh-CN" altLang="en-US" dirty="0">
                <a:solidFill>
                  <a:srgbClr val="FF0000"/>
                </a:solidFill>
                <a:latin typeface="微软雅黑" panose="020B0503020204020204" charset="-122"/>
                <a:ea typeface="微软雅黑" panose="020B0503020204020204" charset="-122"/>
                <a:sym typeface="+mn-ea"/>
              </a:rPr>
              <a:t>熊线</a:t>
            </a:r>
            <a:r>
              <a:rPr lang="en-US" altLang="zh-CN" dirty="0">
                <a:solidFill>
                  <a:srgbClr val="FF0000"/>
                </a:solidFill>
                <a:latin typeface="微软雅黑" panose="020B0503020204020204" charset="-122"/>
                <a:ea typeface="微软雅黑" panose="020B0503020204020204" charset="-122"/>
                <a:sym typeface="+mn-ea"/>
              </a:rPr>
              <a:t>-</a:t>
            </a:r>
            <a:r>
              <a:rPr lang="zh-CN" altLang="en-US" dirty="0">
                <a:solidFill>
                  <a:srgbClr val="FF0000"/>
                </a:solidFill>
                <a:latin typeface="微软雅黑" panose="020B0503020204020204" charset="-122"/>
                <a:ea typeface="微软雅黑" panose="020B0503020204020204" charset="-122"/>
                <a:sym typeface="+mn-ea"/>
              </a:rPr>
              <a:t>支撑</a:t>
            </a:r>
            <a:endParaRPr lang="zh-CN" altLang="en-US" dirty="0">
              <a:solidFill>
                <a:srgbClr val="FF0000"/>
              </a:solidFill>
              <a:latin typeface="微软雅黑" panose="020B0503020204020204" charset="-122"/>
              <a:ea typeface="微软雅黑" panose="020B0503020204020204" charset="-122"/>
              <a:sym typeface="+mn-ea"/>
            </a:endParaRPr>
          </a:p>
          <a:p>
            <a:pPr marL="0" indent="0"/>
            <a:r>
              <a:rPr lang="zh-CN" altLang="en-US" dirty="0">
                <a:solidFill>
                  <a:srgbClr val="FF0000"/>
                </a:solidFill>
                <a:latin typeface="微软雅黑" panose="020B0503020204020204" charset="-122"/>
                <a:ea typeface="微软雅黑" panose="020B0503020204020204" charset="-122"/>
                <a:sym typeface="+mn-ea"/>
              </a:rPr>
              <a:t>熊线</a:t>
            </a:r>
            <a:r>
              <a:rPr lang="zh-CN" dirty="0">
                <a:solidFill>
                  <a:srgbClr val="FF0000"/>
                </a:solidFill>
                <a:latin typeface="微软雅黑" panose="020B0503020204020204" charset="-122"/>
                <a:ea typeface="微软雅黑" panose="020B0503020204020204" charset="-122"/>
                <a:sym typeface="+mn-ea"/>
              </a:rPr>
              <a:t>上移</a:t>
            </a:r>
            <a:r>
              <a:rPr lang="en-US" altLang="zh-CN" dirty="0">
                <a:solidFill>
                  <a:srgbClr val="FF0000"/>
                </a:solidFill>
                <a:latin typeface="微软雅黑" panose="020B0503020204020204" charset="-122"/>
                <a:ea typeface="微软雅黑" panose="020B0503020204020204" charset="-122"/>
                <a:sym typeface="+mn-ea"/>
              </a:rPr>
              <a:t>-</a:t>
            </a:r>
            <a:r>
              <a:rPr lang="zh-CN" altLang="en-US" dirty="0">
                <a:solidFill>
                  <a:srgbClr val="FF0000"/>
                </a:solidFill>
                <a:latin typeface="微软雅黑" panose="020B0503020204020204" charset="-122"/>
                <a:ea typeface="微软雅黑" panose="020B0503020204020204" charset="-122"/>
                <a:sym typeface="+mn-ea"/>
              </a:rPr>
              <a:t>牛线上方</a:t>
            </a:r>
            <a:r>
              <a:rPr lang="en-US" altLang="zh-CN" dirty="0">
                <a:solidFill>
                  <a:srgbClr val="FF0000"/>
                </a:solidFill>
                <a:latin typeface="微软雅黑" panose="020B0503020204020204" charset="-122"/>
                <a:ea typeface="微软雅黑" panose="020B0503020204020204" charset="-122"/>
                <a:sym typeface="+mn-ea"/>
              </a:rPr>
              <a:t>-</a:t>
            </a:r>
            <a:r>
              <a:rPr lang="zh-CN" altLang="en-US" dirty="0">
                <a:solidFill>
                  <a:srgbClr val="FF0000"/>
                </a:solidFill>
                <a:latin typeface="微软雅黑" panose="020B0503020204020204" charset="-122"/>
                <a:ea typeface="微软雅黑" panose="020B0503020204020204" charset="-122"/>
                <a:sym typeface="+mn-ea"/>
              </a:rPr>
              <a:t>熊线在牛线上方（强</a:t>
            </a:r>
            <a:r>
              <a:rPr lang="en-US" altLang="zh-CN" dirty="0">
                <a:solidFill>
                  <a:srgbClr val="FF0000"/>
                </a:solidFill>
                <a:latin typeface="微软雅黑" panose="020B0503020204020204" charset="-122"/>
                <a:ea typeface="微软雅黑" panose="020B0503020204020204" charset="-122"/>
                <a:sym typeface="+mn-ea"/>
              </a:rPr>
              <a:t>-</a:t>
            </a:r>
            <a:r>
              <a:rPr lang="zh-CN" altLang="en-US" dirty="0">
                <a:solidFill>
                  <a:srgbClr val="FF0000"/>
                </a:solidFill>
                <a:latin typeface="微软雅黑" panose="020B0503020204020204" charset="-122"/>
                <a:ea typeface="微软雅黑" panose="020B0503020204020204" charset="-122"/>
                <a:sym typeface="+mn-ea"/>
              </a:rPr>
              <a:t>更强）</a:t>
            </a:r>
            <a:endParaRPr lang="zh-CN" altLang="en-US" dirty="0">
              <a:solidFill>
                <a:srgbClr val="FF0000"/>
              </a:solidFill>
              <a:latin typeface="微软雅黑" panose="020B0503020204020204" charset="-122"/>
              <a:ea typeface="微软雅黑" panose="020B0503020204020204"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大盘分析</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流动资金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custDataLst>
              <p:tags r:id="rId6"/>
            </p:custDataLst>
          </p:nvPr>
        </p:nvPicPr>
        <p:blipFill>
          <a:blip r:embed="rId7"/>
          <a:stretch>
            <a:fillRect/>
          </a:stretch>
        </p:blipFill>
        <p:spPr>
          <a:xfrm>
            <a:off x="330835" y="1316355"/>
            <a:ext cx="7801610" cy="4605655"/>
          </a:xfrm>
          <a:prstGeom prst="rect">
            <a:avLst/>
          </a:prstGeom>
        </p:spPr>
      </p:pic>
      <p:sp>
        <p:nvSpPr>
          <p:cNvPr id="6" name="文本框 5"/>
          <p:cNvSpPr txBox="1"/>
          <p:nvPr/>
        </p:nvSpPr>
        <p:spPr>
          <a:xfrm>
            <a:off x="8132445" y="2158365"/>
            <a:ext cx="3872230" cy="2804795"/>
          </a:xfrm>
          <a:prstGeom prst="rect">
            <a:avLst/>
          </a:prstGeom>
          <a:noFill/>
        </p:spPr>
        <p:txBody>
          <a:bodyPr wrap="square" rtlCol="0">
            <a:spAutoFit/>
          </a:bodyPr>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流动资金：</a:t>
            </a: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代表市场总体的资金活跃度，属于增量资金，</a:t>
            </a: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流动资金翻红往往带来的是全市场的上涨机会，</a:t>
            </a: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流动资金翻绿意味着只有结构性行情机会，</a:t>
            </a: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而且大盘通常不会有太好的表现；</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endParaRPr lang="zh-CN" altLang="en-US"/>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大盘分析</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样本统计</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3" name="文本框 2"/>
          <p:cNvSpPr txBox="1"/>
          <p:nvPr/>
        </p:nvSpPr>
        <p:spPr>
          <a:xfrm>
            <a:off x="400050" y="998855"/>
            <a:ext cx="11465560" cy="2527935"/>
          </a:xfrm>
          <a:prstGeom prst="rect">
            <a:avLst/>
          </a:prstGeom>
          <a:noFill/>
        </p:spPr>
        <p:txBody>
          <a:bodyPr wrap="square" rtlCol="0" anchor="t">
            <a:spAutoFit/>
          </a:bodyPr>
          <a:p>
            <a:pPr lvl="0" algn="l">
              <a:lnSpc>
                <a:spcPct val="110000"/>
              </a:lnSpc>
              <a:buClrTx/>
              <a:buSzTx/>
              <a:buFontTx/>
            </a:pP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中线上攻用法：</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中线上攻低位（</a:t>
            </a:r>
            <a:r>
              <a:rPr lang="en-US" altLang="zh-CN" b="1">
                <a:solidFill>
                  <a:schemeClr val="accent6"/>
                </a:solidFill>
                <a:latin typeface="楷体" panose="02010609060101010101" charset="-122"/>
                <a:ea typeface="楷体" panose="02010609060101010101" charset="-122"/>
                <a:cs typeface="思源黑体 CN Heavy" panose="020B0A00000000000000" charset="-122"/>
                <a:sym typeface="+mn-ea"/>
              </a:rPr>
              <a:t>10</a:t>
            </a: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以下）的选股策略：进入底部区域，等待群体超跌寻找受伤主力。</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中线上攻低位（</a:t>
            </a:r>
            <a:r>
              <a:rPr lang="en-US" altLang="zh-CN" b="1">
                <a:solidFill>
                  <a:schemeClr val="accent6"/>
                </a:solidFill>
                <a:latin typeface="楷体" panose="02010609060101010101" charset="-122"/>
                <a:ea typeface="楷体" panose="02010609060101010101" charset="-122"/>
                <a:cs typeface="思源黑体 CN Heavy" panose="020B0A00000000000000" charset="-122"/>
                <a:sym typeface="+mn-ea"/>
              </a:rPr>
              <a:t>10-30</a:t>
            </a: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向上）的选股策略：底部上升，个股进行建仓阶段，找新建仓的个股。</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中线上攻低位（</a:t>
            </a:r>
            <a:r>
              <a:rPr lang="en-US" altLang="zh-CN" b="1">
                <a:solidFill>
                  <a:schemeClr val="accent6"/>
                </a:solidFill>
                <a:latin typeface="楷体" panose="02010609060101010101" charset="-122"/>
                <a:ea typeface="楷体" panose="02010609060101010101" charset="-122"/>
                <a:cs typeface="思源黑体 CN Heavy" panose="020B0A00000000000000" charset="-122"/>
                <a:sym typeface="+mn-ea"/>
              </a:rPr>
              <a:t>30-70</a:t>
            </a: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向上）的选股策略：进入牛市阶段，寻找主力已经控盘的股票。</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中线上攻低位（</a:t>
            </a:r>
            <a:r>
              <a:rPr lang="en-US" altLang="zh-CN" b="1">
                <a:solidFill>
                  <a:schemeClr val="accent6"/>
                </a:solidFill>
                <a:latin typeface="楷体" panose="02010609060101010101" charset="-122"/>
                <a:ea typeface="楷体" panose="02010609060101010101" charset="-122"/>
                <a:cs typeface="思源黑体 CN Heavy" panose="020B0A00000000000000" charset="-122"/>
                <a:sym typeface="+mn-ea"/>
              </a:rPr>
              <a:t>70-90</a:t>
            </a: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向上）的选股策略：进入牛市后期阶段，寻找主力快速拉升的股票。</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3"/>
                </a:solidFill>
                <a:latin typeface="楷体" panose="02010609060101010101" charset="-122"/>
                <a:ea typeface="楷体" panose="02010609060101010101" charset="-122"/>
                <a:cs typeface="思源黑体 CN Heavy" panose="020B0A00000000000000" charset="-122"/>
                <a:sym typeface="+mn-ea"/>
              </a:rPr>
              <a:t>中线上攻低位（</a:t>
            </a:r>
            <a:r>
              <a:rPr lang="en-US" altLang="zh-CN" b="1">
                <a:solidFill>
                  <a:schemeClr val="accent3"/>
                </a:solidFill>
                <a:latin typeface="楷体" panose="02010609060101010101" charset="-122"/>
                <a:ea typeface="楷体" panose="02010609060101010101" charset="-122"/>
                <a:cs typeface="思源黑体 CN Heavy" panose="020B0A00000000000000" charset="-122"/>
                <a:sym typeface="+mn-ea"/>
              </a:rPr>
              <a:t>90</a:t>
            </a:r>
            <a:r>
              <a:rPr lang="zh-CN" altLang="en-US" b="1">
                <a:solidFill>
                  <a:schemeClr val="accent3"/>
                </a:solidFill>
                <a:latin typeface="楷体" panose="02010609060101010101" charset="-122"/>
                <a:ea typeface="楷体" panose="02010609060101010101" charset="-122"/>
                <a:cs typeface="思源黑体 CN Heavy" panose="020B0A00000000000000" charset="-122"/>
                <a:sym typeface="+mn-ea"/>
              </a:rPr>
              <a:t>向上）的选股策略：顶部区域，泡沫上涨区域，找补涨类个股。</a:t>
            </a:r>
            <a:endParaRPr lang="zh-CN" altLang="en-US" b="1" i="0">
              <a:solidFill>
                <a:schemeClr val="accent6"/>
              </a:solidFill>
              <a:latin typeface="楷体" panose="02010609060101010101" charset="-122"/>
              <a:ea typeface="楷体" panose="02010609060101010101" charset="-122"/>
              <a:cs typeface="思源黑体 CN Heavy" panose="020B0A00000000000000" charset="-122"/>
              <a:sym typeface="+mn-ea"/>
            </a:endParaRPr>
          </a:p>
          <a:p>
            <a:pPr lvl="0" algn="l">
              <a:lnSpc>
                <a:spcPct val="110000"/>
              </a:lnSpc>
              <a:buClrTx/>
              <a:buSzTx/>
              <a:buFontTx/>
            </a:pPr>
            <a:r>
              <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rPr>
              <a:t>注意事项：当中线上攻向下时，应观望或短线操作，等待大盘重要支撑位出现。</a:t>
            </a:r>
            <a:endParaRPr lang="zh-CN" altLang="en-US" b="1">
              <a:solidFill>
                <a:schemeClr val="accent6"/>
              </a:solidFill>
              <a:latin typeface="楷体" panose="02010609060101010101" charset="-122"/>
              <a:ea typeface="楷体" panose="02010609060101010101" charset="-122"/>
              <a:cs typeface="思源黑体 CN Heavy" panose="020B0A00000000000000" charset="-122"/>
              <a:sym typeface="+mn-ea"/>
            </a:endParaRPr>
          </a:p>
        </p:txBody>
      </p:sp>
      <p:pic>
        <p:nvPicPr>
          <p:cNvPr id="6" name="图片 5"/>
          <p:cNvPicPr>
            <a:picLocks noChangeAspect="1"/>
          </p:cNvPicPr>
          <p:nvPr/>
        </p:nvPicPr>
        <p:blipFill>
          <a:blip r:embed="rId6"/>
          <a:stretch>
            <a:fillRect/>
          </a:stretch>
        </p:blipFill>
        <p:spPr>
          <a:xfrm>
            <a:off x="501650" y="3855085"/>
            <a:ext cx="11251565" cy="21812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重要时间窗口期</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两会</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1064260" y="902335"/>
            <a:ext cx="9829165" cy="3303905"/>
          </a:xfrm>
          <a:prstGeom prst="rect">
            <a:avLst/>
          </a:prstGeom>
          <a:ln>
            <a:solidFill>
              <a:schemeClr val="accent1"/>
            </a:solidFill>
          </a:ln>
        </p:spPr>
      </p:pic>
      <p:sp>
        <p:nvSpPr>
          <p:cNvPr id="6" name="文本框 5"/>
          <p:cNvSpPr txBox="1"/>
          <p:nvPr/>
        </p:nvSpPr>
        <p:spPr>
          <a:xfrm>
            <a:off x="1457325" y="6144260"/>
            <a:ext cx="9034145" cy="306705"/>
          </a:xfrm>
          <a:prstGeom prst="rect">
            <a:avLst/>
          </a:prstGeom>
          <a:noFill/>
        </p:spPr>
        <p:txBody>
          <a:bodyPr wrap="square" rtlCol="0" anchor="t">
            <a:spAutoFit/>
          </a:bodyPr>
          <a:p>
            <a:r>
              <a:rPr lang="zh-CN" altLang="en-US" sz="1400" b="1" dirty="0" smtClean="0">
                <a:solidFill>
                  <a:srgbClr val="FF0000"/>
                </a:solidFill>
                <a:latin typeface="思源黑体 CN Medium" panose="020B0600000000000000" pitchFamily="34" charset="-122"/>
                <a:ea typeface="思源黑体 CN Medium" panose="020B0600000000000000" pitchFamily="34" charset="-122"/>
                <a:sym typeface="+mn-ea"/>
              </a:rPr>
              <a:t>两会时间点3月，以及接下来 4月的业绩公布， 优选业绩营收好的，行情会出现分化行情，震荡轮动行情的出现</a:t>
            </a:r>
            <a:endParaRPr lang="zh-CN" altLang="en-US" sz="1400" b="1" dirty="0" smtClean="0">
              <a:solidFill>
                <a:srgbClr val="FF0000"/>
              </a:solidFill>
              <a:latin typeface="思源黑体 CN Medium" panose="020B0600000000000000" pitchFamily="34" charset="-122"/>
              <a:ea typeface="思源黑体 CN Medium" panose="020B0600000000000000" pitchFamily="34" charset="-122"/>
              <a:sym typeface="+mn-ea"/>
            </a:endParaRPr>
          </a:p>
        </p:txBody>
      </p:sp>
      <p:pic>
        <p:nvPicPr>
          <p:cNvPr id="7" name="图片 6"/>
          <p:cNvPicPr>
            <a:picLocks noChangeAspect="1"/>
          </p:cNvPicPr>
          <p:nvPr/>
        </p:nvPicPr>
        <p:blipFill>
          <a:blip r:embed="rId7"/>
          <a:stretch>
            <a:fillRect/>
          </a:stretch>
        </p:blipFill>
        <p:spPr>
          <a:xfrm>
            <a:off x="997585" y="4321810"/>
            <a:ext cx="9895840" cy="167703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5555"/>
          <p:cNvPicPr>
            <a:picLocks noChangeAspect="1"/>
          </p:cNvPicPr>
          <p:nvPr>
            <p:custDataLst>
              <p:tags r:id="rId1"/>
            </p:custDataLst>
          </p:nvPr>
        </p:nvPicPr>
        <p:blipFill>
          <a:blip r:embed="rId2"/>
          <a:stretch>
            <a:fillRect/>
          </a:stretch>
        </p:blipFill>
        <p:spPr>
          <a:xfrm>
            <a:off x="343535" y="274320"/>
            <a:ext cx="1511935" cy="342900"/>
          </a:xfrm>
          <a:prstGeom prst="rect">
            <a:avLst/>
          </a:prstGeom>
        </p:spPr>
      </p:pic>
      <p:sp>
        <p:nvSpPr>
          <p:cNvPr id="11" name="圆角矩形 10"/>
          <p:cNvSpPr/>
          <p:nvPr>
            <p:custDataLst>
              <p:tags r:id="rId3"/>
            </p:custDataLst>
          </p:nvPr>
        </p:nvSpPr>
        <p:spPr>
          <a:xfrm>
            <a:off x="4756785" y="1765300"/>
            <a:ext cx="5761990" cy="680720"/>
          </a:xfrm>
          <a:prstGeom prst="roundRect">
            <a:avLst>
              <a:gd name="adj" fmla="val 50000"/>
            </a:avLst>
          </a:prstGeom>
          <a:solidFill>
            <a:schemeClr val="bg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custDataLst>
              <p:tags r:id="rId4"/>
            </p:custDataLst>
          </p:nvPr>
        </p:nvSpPr>
        <p:spPr>
          <a:xfrm>
            <a:off x="4887595" y="1866265"/>
            <a:ext cx="6471285" cy="478155"/>
          </a:xfrm>
          <a:prstGeom prst="rect">
            <a:avLst/>
          </a:prstGeom>
          <a:noFill/>
        </p:spPr>
        <p:txBody>
          <a:bodyPr wrap="square" rtlCol="0">
            <a:spAutoFit/>
          </a:bodyPr>
          <a:lstStyle/>
          <a:p>
            <a:pPr algn="l">
              <a:lnSpc>
                <a:spcPct val="90000"/>
              </a:lnSpc>
            </a:pPr>
            <a:r>
              <a:rPr lang="en-US" altLang="zh-CN"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01.</a:t>
            </a:r>
            <a:r>
              <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思路决定出路</a:t>
            </a:r>
            <a:endPar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2" name="圆角矩形 11"/>
          <p:cNvSpPr/>
          <p:nvPr>
            <p:custDataLst>
              <p:tags r:id="rId5"/>
            </p:custDataLst>
          </p:nvPr>
        </p:nvSpPr>
        <p:spPr>
          <a:xfrm>
            <a:off x="4756785" y="2629535"/>
            <a:ext cx="5761990" cy="680720"/>
          </a:xfrm>
          <a:prstGeom prst="roundRect">
            <a:avLst>
              <a:gd name="adj" fmla="val 50000"/>
            </a:avLst>
          </a:prstGeom>
          <a:solidFill>
            <a:schemeClr val="bg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6"/>
            </p:custDataLst>
          </p:nvPr>
        </p:nvSpPr>
        <p:spPr>
          <a:xfrm>
            <a:off x="4887595" y="2730500"/>
            <a:ext cx="6471285" cy="478155"/>
          </a:xfrm>
          <a:prstGeom prst="rect">
            <a:avLst/>
          </a:prstGeom>
          <a:noFill/>
        </p:spPr>
        <p:txBody>
          <a:bodyPr wrap="square" rtlCol="0">
            <a:spAutoFit/>
          </a:bodyPr>
          <a:lstStyle/>
          <a:p>
            <a:pPr algn="l">
              <a:lnSpc>
                <a:spcPct val="90000"/>
              </a:lnSpc>
            </a:pPr>
            <a:r>
              <a:rPr lang="en-US" altLang="zh-CN"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02.</a:t>
            </a:r>
            <a:r>
              <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消息利好</a:t>
            </a:r>
            <a:endPar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4" name="圆角矩形 13"/>
          <p:cNvSpPr/>
          <p:nvPr>
            <p:custDataLst>
              <p:tags r:id="rId7"/>
            </p:custDataLst>
          </p:nvPr>
        </p:nvSpPr>
        <p:spPr>
          <a:xfrm>
            <a:off x="4752975" y="3521710"/>
            <a:ext cx="5761990" cy="680720"/>
          </a:xfrm>
          <a:prstGeom prst="roundRect">
            <a:avLst>
              <a:gd name="adj" fmla="val 50000"/>
            </a:avLst>
          </a:prstGeom>
          <a:solidFill>
            <a:schemeClr val="bg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8"/>
            </p:custDataLst>
          </p:nvPr>
        </p:nvSpPr>
        <p:spPr>
          <a:xfrm>
            <a:off x="4883785" y="3622675"/>
            <a:ext cx="6471285" cy="478155"/>
          </a:xfrm>
          <a:prstGeom prst="rect">
            <a:avLst/>
          </a:prstGeom>
          <a:noFill/>
        </p:spPr>
        <p:txBody>
          <a:bodyPr wrap="square" rtlCol="0">
            <a:spAutoFit/>
          </a:bodyPr>
          <a:lstStyle/>
          <a:p>
            <a:pPr algn="l">
              <a:lnSpc>
                <a:spcPct val="90000"/>
              </a:lnSpc>
            </a:pPr>
            <a:r>
              <a:rPr lang="en-US" altLang="zh-CN"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03.</a:t>
            </a:r>
            <a:r>
              <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大盘分析</a:t>
            </a:r>
            <a:endPar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6" name="圆角矩形 15"/>
          <p:cNvSpPr/>
          <p:nvPr>
            <p:custDataLst>
              <p:tags r:id="rId9"/>
            </p:custDataLst>
          </p:nvPr>
        </p:nvSpPr>
        <p:spPr>
          <a:xfrm>
            <a:off x="4756785" y="4413885"/>
            <a:ext cx="5761990" cy="680720"/>
          </a:xfrm>
          <a:prstGeom prst="roundRect">
            <a:avLst>
              <a:gd name="adj" fmla="val 50000"/>
            </a:avLst>
          </a:prstGeom>
          <a:solidFill>
            <a:schemeClr val="bg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custDataLst>
              <p:tags r:id="rId10"/>
            </p:custDataLst>
          </p:nvPr>
        </p:nvSpPr>
        <p:spPr>
          <a:xfrm>
            <a:off x="4887595" y="4514850"/>
            <a:ext cx="6471285" cy="478155"/>
          </a:xfrm>
          <a:prstGeom prst="rect">
            <a:avLst/>
          </a:prstGeom>
          <a:noFill/>
        </p:spPr>
        <p:txBody>
          <a:bodyPr wrap="square" rtlCol="0">
            <a:spAutoFit/>
          </a:bodyPr>
          <a:lstStyle/>
          <a:p>
            <a:pPr algn="l">
              <a:lnSpc>
                <a:spcPct val="90000"/>
              </a:lnSpc>
            </a:pPr>
            <a:r>
              <a:rPr lang="en-US" altLang="zh-CN"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04.</a:t>
            </a:r>
            <a:r>
              <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趋势龙头</a:t>
            </a:r>
            <a:endParaRPr lang="zh-CN" altLang="en-US" sz="2800" dirty="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pic>
        <p:nvPicPr>
          <p:cNvPr id="18" name="图片 17" descr="目录01"/>
          <p:cNvPicPr>
            <a:picLocks noChangeAspect="1"/>
          </p:cNvPicPr>
          <p:nvPr/>
        </p:nvPicPr>
        <p:blipFill>
          <a:blip r:embed="rId11"/>
          <a:stretch>
            <a:fillRect/>
          </a:stretch>
        </p:blipFill>
        <p:spPr>
          <a:xfrm>
            <a:off x="1651000" y="2094230"/>
            <a:ext cx="2307590" cy="2428240"/>
          </a:xfrm>
          <a:prstGeom prst="rect">
            <a:avLst/>
          </a:prstGeom>
        </p:spPr>
      </p:pic>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重要时间窗口</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业绩披露</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400050" y="866140"/>
            <a:ext cx="11396345" cy="541655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双紫龙头</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主力动向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0" y="-635"/>
            <a:ext cx="12192635" cy="685101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价值投资</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滚动营业收入</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6" name="文本框 5"/>
          <p:cNvSpPr txBox="1"/>
          <p:nvPr/>
        </p:nvSpPr>
        <p:spPr>
          <a:xfrm>
            <a:off x="140335" y="4432935"/>
            <a:ext cx="11416665" cy="2030095"/>
          </a:xfrm>
          <a:prstGeom prst="rect">
            <a:avLst/>
          </a:prstGeom>
        </p:spPr>
        <p:txBody>
          <a:bodyPr wrap="square">
            <a:spAutoFit/>
          </a:bodyPr>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滚动营业收入</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(一季度)滚动营业收入=(一季报)营业总收入＋(上年年报)营业总收入-(上年一季报)营业总收入;</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(二季度)滚动营业收入=(中报)营业总收入＋(上年年报)营业总收入-(上年中报)营业总收入;</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(三季度)滚动营业收入=(三季报)营业总收入＋(上年年报)营业总收入-(上年三季报)营业总收入;</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(四季度)滚动营业收入=(年报)营业总收入;</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红色、绿色柱子为财务数据的实际值，红色表示值为正，绿色表示值为负;</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a:p>
            <a:pPr marL="0" algn="just">
              <a:buClrTx/>
              <a:buSzTx/>
              <a:buFontTx/>
            </a:pPr>
            <a:r>
              <a:rPr lang="zh-CN" altLang="en-US" sz="1800" b="0" i="0">
                <a:solidFill>
                  <a:srgbClr val="000000"/>
                </a:solidFill>
                <a:latin typeface="楷体" panose="02010609060101010101" charset="-122"/>
                <a:ea typeface="楷体" panose="02010609060101010101" charset="-122"/>
                <a:cs typeface="楷体" panose="02010609060101010101" charset="-122"/>
              </a:rPr>
              <a:t>橙色、蓝色柱子为财务数据的Al预测值，橙色表示值为正，蓝色表示值为负;</a:t>
            </a:r>
            <a:endParaRPr lang="zh-CN" altLang="en-US" sz="1800" b="0" i="0">
              <a:solidFill>
                <a:srgbClr val="000000"/>
              </a:solidFill>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6"/>
          <a:stretch>
            <a:fillRect/>
          </a:stretch>
        </p:blipFill>
        <p:spPr>
          <a:xfrm>
            <a:off x="699770" y="946150"/>
            <a:ext cx="9791700" cy="348678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价值投资</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滚动净利润</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6" name="文本框 5"/>
          <p:cNvSpPr txBox="1"/>
          <p:nvPr/>
        </p:nvSpPr>
        <p:spPr>
          <a:xfrm>
            <a:off x="400685" y="4432935"/>
            <a:ext cx="11556365" cy="2030095"/>
          </a:xfrm>
          <a:prstGeom prst="rect">
            <a:avLst/>
          </a:prstGeom>
        </p:spPr>
        <p:txBody>
          <a:bodyPr wrap="square">
            <a:spAutoFit/>
          </a:bodyPr>
          <a:p>
            <a:pPr marL="0" indent="0" algn="just">
              <a:spcBef>
                <a:spcPct val="0"/>
              </a:spcBef>
              <a:spcAft>
                <a:spcPct val="0"/>
              </a:spcAft>
            </a:pPr>
            <a:r>
              <a:rPr lang="zh-CN" altLang="en-US" b="0" i="0">
                <a:solidFill>
                  <a:srgbClr val="000000"/>
                </a:solidFill>
                <a:latin typeface="楷体" panose="02010609060101010101" charset="-122"/>
                <a:ea typeface="楷体" panose="02010609060101010101" charset="-122"/>
                <a:cs typeface="楷体" panose="02010609060101010101" charset="-122"/>
              </a:rPr>
              <a:t>滚动净利润滚动净利润</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一季度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滚动净利润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一季报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上年年报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上年一季报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二季度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滚动净利润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中报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上年年报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上年中报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 </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三季度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滚动净利润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三季报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上年年报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上年三季报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四季度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滚动净利润</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年报</a:t>
            </a:r>
            <a:r>
              <a:rPr lang="en-US" altLang="zh-CN" b="0" i="0">
                <a:solidFill>
                  <a:srgbClr val="000000"/>
                </a:solidFill>
                <a:latin typeface="楷体" panose="02010609060101010101" charset="-122"/>
                <a:ea typeface="楷体" panose="02010609060101010101" charset="-122"/>
                <a:cs typeface="楷体" panose="02010609060101010101" charset="-122"/>
              </a:rPr>
              <a:t>)</a:t>
            </a:r>
            <a:r>
              <a:rPr lang="zh-CN" altLang="en-US" b="0" i="0">
                <a:solidFill>
                  <a:srgbClr val="000000"/>
                </a:solidFill>
                <a:latin typeface="楷体" panose="02010609060101010101" charset="-122"/>
                <a:ea typeface="楷体" panose="02010609060101010101" charset="-122"/>
                <a:cs typeface="楷体" panose="02010609060101010101" charset="-122"/>
              </a:rPr>
              <a:t>归母净利润</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zh-CN" altLang="en-US" b="0" i="0">
                <a:solidFill>
                  <a:srgbClr val="000000"/>
                </a:solidFill>
                <a:latin typeface="楷体" panose="02010609060101010101" charset="-122"/>
                <a:ea typeface="楷体" panose="02010609060101010101" charset="-122"/>
                <a:cs typeface="楷体" panose="02010609060101010101" charset="-122"/>
              </a:rPr>
              <a:t>红色、绿色柱子为财务数据的实际值，</a:t>
            </a:r>
            <a:r>
              <a:rPr lang="zh-CN" altLang="en-US" b="0" i="0">
                <a:solidFill>
                  <a:srgbClr val="FF0000"/>
                </a:solidFill>
                <a:latin typeface="楷体" panose="02010609060101010101" charset="-122"/>
                <a:ea typeface="楷体" panose="02010609060101010101" charset="-122"/>
                <a:cs typeface="楷体" panose="02010609060101010101" charset="-122"/>
              </a:rPr>
              <a:t>红色</a:t>
            </a:r>
            <a:r>
              <a:rPr lang="zh-CN" altLang="en-US" b="0" i="0">
                <a:solidFill>
                  <a:srgbClr val="000000"/>
                </a:solidFill>
                <a:latin typeface="楷体" panose="02010609060101010101" charset="-122"/>
                <a:ea typeface="楷体" panose="02010609060101010101" charset="-122"/>
                <a:cs typeface="楷体" panose="02010609060101010101" charset="-122"/>
              </a:rPr>
              <a:t>表示值为正，</a:t>
            </a:r>
            <a:r>
              <a:rPr lang="zh-CN" altLang="en-US" b="0" i="0">
                <a:solidFill>
                  <a:srgbClr val="00B050"/>
                </a:solidFill>
                <a:latin typeface="楷体" panose="02010609060101010101" charset="-122"/>
                <a:ea typeface="楷体" panose="02010609060101010101" charset="-122"/>
                <a:cs typeface="楷体" panose="02010609060101010101" charset="-122"/>
              </a:rPr>
              <a:t>绿色</a:t>
            </a:r>
            <a:r>
              <a:rPr lang="zh-CN" altLang="en-US" b="0" i="0">
                <a:solidFill>
                  <a:srgbClr val="000000"/>
                </a:solidFill>
                <a:latin typeface="楷体" panose="02010609060101010101" charset="-122"/>
                <a:ea typeface="楷体" panose="02010609060101010101" charset="-122"/>
                <a:cs typeface="楷体" panose="02010609060101010101" charset="-122"/>
              </a:rPr>
              <a:t>表示值为负</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a:p>
            <a:pPr marL="0" indent="0" algn="just">
              <a:spcBef>
                <a:spcPct val="0"/>
              </a:spcBef>
              <a:spcAft>
                <a:spcPct val="0"/>
              </a:spcAft>
            </a:pPr>
            <a:r>
              <a:rPr lang="zh-CN" altLang="en-US" b="0" i="0">
                <a:solidFill>
                  <a:srgbClr val="000000"/>
                </a:solidFill>
                <a:latin typeface="楷体" panose="02010609060101010101" charset="-122"/>
                <a:ea typeface="楷体" panose="02010609060101010101" charset="-122"/>
                <a:cs typeface="楷体" panose="02010609060101010101" charset="-122"/>
              </a:rPr>
              <a:t>紫色、蓝色柱子为财务数据的</a:t>
            </a:r>
            <a:r>
              <a:rPr lang="en-US" altLang="zh-CN" b="0" i="0">
                <a:solidFill>
                  <a:srgbClr val="000000"/>
                </a:solidFill>
                <a:latin typeface="楷体" panose="02010609060101010101" charset="-122"/>
                <a:ea typeface="楷体" panose="02010609060101010101" charset="-122"/>
                <a:cs typeface="楷体" panose="02010609060101010101" charset="-122"/>
              </a:rPr>
              <a:t>Al</a:t>
            </a:r>
            <a:r>
              <a:rPr lang="zh-CN" altLang="en-US" b="0" i="0">
                <a:solidFill>
                  <a:srgbClr val="000000"/>
                </a:solidFill>
                <a:latin typeface="楷体" panose="02010609060101010101" charset="-122"/>
                <a:ea typeface="楷体" panose="02010609060101010101" charset="-122"/>
                <a:cs typeface="楷体" panose="02010609060101010101" charset="-122"/>
              </a:rPr>
              <a:t>预测值，</a:t>
            </a:r>
            <a:r>
              <a:rPr lang="zh-CN" altLang="en-US" b="0" i="0">
                <a:solidFill>
                  <a:srgbClr val="7030A0"/>
                </a:solidFill>
                <a:latin typeface="楷体" panose="02010609060101010101" charset="-122"/>
                <a:ea typeface="楷体" panose="02010609060101010101" charset="-122"/>
                <a:cs typeface="楷体" panose="02010609060101010101" charset="-122"/>
              </a:rPr>
              <a:t>紫色</a:t>
            </a:r>
            <a:r>
              <a:rPr lang="zh-CN" altLang="en-US" b="0" i="0">
                <a:solidFill>
                  <a:srgbClr val="000000"/>
                </a:solidFill>
                <a:latin typeface="楷体" panose="02010609060101010101" charset="-122"/>
                <a:ea typeface="楷体" panose="02010609060101010101" charset="-122"/>
                <a:cs typeface="楷体" panose="02010609060101010101" charset="-122"/>
              </a:rPr>
              <a:t>表示值为正，</a:t>
            </a:r>
            <a:r>
              <a:rPr lang="zh-CN" altLang="en-US" b="0" i="0">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蓝色</a:t>
            </a:r>
            <a:r>
              <a:rPr lang="zh-CN" altLang="en-US" b="0" i="0">
                <a:solidFill>
                  <a:srgbClr val="000000"/>
                </a:solidFill>
                <a:latin typeface="楷体" panose="02010609060101010101" charset="-122"/>
                <a:ea typeface="楷体" panose="02010609060101010101" charset="-122"/>
                <a:cs typeface="楷体" panose="02010609060101010101" charset="-122"/>
              </a:rPr>
              <a:t>表示值为负</a:t>
            </a:r>
            <a:r>
              <a:rPr lang="en-US" altLang="zh-CN" b="0" i="0">
                <a:solidFill>
                  <a:srgbClr val="000000"/>
                </a:solidFill>
                <a:latin typeface="楷体" panose="02010609060101010101" charset="-122"/>
                <a:ea typeface="楷体" panose="02010609060101010101" charset="-122"/>
                <a:cs typeface="楷体" panose="02010609060101010101" charset="-122"/>
              </a:rPr>
              <a:t>;</a:t>
            </a:r>
            <a:endParaRPr lang="en-US" altLang="zh-CN" b="0" i="0">
              <a:solidFill>
                <a:srgbClr val="000000"/>
              </a:solidFill>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6"/>
          <a:stretch>
            <a:fillRect/>
          </a:stretch>
        </p:blipFill>
        <p:spPr>
          <a:xfrm>
            <a:off x="1409700" y="1043940"/>
            <a:ext cx="9081770" cy="313245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价值投资</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滚动营业收入</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7" name="图片 6"/>
          <p:cNvPicPr>
            <a:picLocks noChangeAspect="1"/>
          </p:cNvPicPr>
          <p:nvPr/>
        </p:nvPicPr>
        <p:blipFill>
          <a:blip r:embed="rId6"/>
          <a:stretch>
            <a:fillRect/>
          </a:stretch>
        </p:blipFill>
        <p:spPr>
          <a:xfrm>
            <a:off x="488950" y="1024255"/>
            <a:ext cx="4971415" cy="4225925"/>
          </a:xfrm>
          <a:prstGeom prst="rect">
            <a:avLst/>
          </a:prstGeom>
        </p:spPr>
      </p:pic>
      <p:pic>
        <p:nvPicPr>
          <p:cNvPr id="8" name="图片 7"/>
          <p:cNvPicPr>
            <a:picLocks noChangeAspect="1"/>
          </p:cNvPicPr>
          <p:nvPr/>
        </p:nvPicPr>
        <p:blipFill>
          <a:blip r:embed="rId7"/>
          <a:stretch>
            <a:fillRect/>
          </a:stretch>
        </p:blipFill>
        <p:spPr>
          <a:xfrm>
            <a:off x="6134735" y="1097280"/>
            <a:ext cx="5238115" cy="4079875"/>
          </a:xfrm>
          <a:prstGeom prst="rect">
            <a:avLst/>
          </a:prstGeom>
        </p:spPr>
      </p:pic>
      <p:sp>
        <p:nvSpPr>
          <p:cNvPr id="10" name="文本框 9"/>
          <p:cNvSpPr txBox="1"/>
          <p:nvPr/>
        </p:nvSpPr>
        <p:spPr>
          <a:xfrm>
            <a:off x="2257425" y="5250180"/>
            <a:ext cx="8025130" cy="1417320"/>
          </a:xfrm>
          <a:prstGeom prst="rect">
            <a:avLst/>
          </a:prstGeom>
          <a:noFill/>
        </p:spPr>
        <p:txBody>
          <a:bodyPr wrap="square" rtlCol="0">
            <a:noAutofit/>
          </a:bodyPr>
          <a:p>
            <a:pPr algn="ctr"/>
            <a:r>
              <a:rPr lang="zh-CN" altLang="en-US"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rPr>
              <a:t>业绩不稳定，适合博弈（轻仓短线），业绩稳定，适合投资（守住趋势）</a:t>
            </a:r>
            <a:endParaRPr lang="en-US" altLang="zh-CN"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endParaRPr>
          </a:p>
          <a:p>
            <a:pPr algn="ctr"/>
            <a:r>
              <a:rPr lang="zh-CN" altLang="en-US"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rPr>
              <a:t>风格切换代表的是大资金的切换，热点切换是短线资金的切换</a:t>
            </a:r>
            <a:endParaRPr lang="en-US" altLang="zh-CN"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endParaRPr>
          </a:p>
          <a:p>
            <a:pPr algn="ctr"/>
            <a:r>
              <a:rPr lang="zh-CN" altLang="en-US" b="1" dirty="0">
                <a:solidFill>
                  <a:srgbClr val="FF0000"/>
                </a:solidFill>
                <a:latin typeface="方正公文黑体" panose="02000500000000000000" charset="-122"/>
                <a:ea typeface="方正公文黑体" panose="02000500000000000000" charset="-122"/>
                <a:cs typeface="方正公文黑体" panose="02000500000000000000" charset="-122"/>
                <a:sym typeface="+mn-ea"/>
              </a:rPr>
              <a:t>大</a:t>
            </a:r>
            <a:r>
              <a:rPr lang="zh-CN" altLang="en-US"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rPr>
              <a:t>资金大市值适合稳健，短线热点小市值适合波段</a:t>
            </a:r>
            <a:endParaRPr lang="zh-CN" altLang="en-US" b="1" dirty="0" smtClean="0">
              <a:solidFill>
                <a:srgbClr val="FF0000"/>
              </a:solidFill>
              <a:latin typeface="方正公文黑体" panose="02000500000000000000" charset="-122"/>
              <a:ea typeface="方正公文黑体" panose="02000500000000000000" charset="-122"/>
              <a:cs typeface="方正公文黑体" panose="02000500000000000000" charset="-122"/>
              <a:sym typeface="+mn-ea"/>
            </a:endParaRPr>
          </a:p>
          <a:p>
            <a:endParaRPr lang="zh-CN" altLang="en-US"/>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双紫龙头</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主力动向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400050" y="1022985"/>
            <a:ext cx="11393170" cy="518668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双紫龙头</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主力增仓</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400050" y="959485"/>
            <a:ext cx="11535410" cy="535559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双紫龙头战法</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主力动向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5"/>
          <a:stretch>
            <a:fillRect/>
          </a:stretch>
        </p:blipFill>
        <p:spPr>
          <a:xfrm>
            <a:off x="187325" y="892810"/>
            <a:ext cx="3168015" cy="5496560"/>
          </a:xfrm>
          <a:prstGeom prst="rect">
            <a:avLst/>
          </a:prstGeom>
        </p:spPr>
      </p:pic>
      <p:pic>
        <p:nvPicPr>
          <p:cNvPr id="6" name="图片 5"/>
          <p:cNvPicPr>
            <a:picLocks noChangeAspect="1"/>
          </p:cNvPicPr>
          <p:nvPr/>
        </p:nvPicPr>
        <p:blipFill>
          <a:blip r:embed="rId6"/>
          <a:stretch>
            <a:fillRect/>
          </a:stretch>
        </p:blipFill>
        <p:spPr>
          <a:xfrm>
            <a:off x="3566795" y="892810"/>
            <a:ext cx="8227060" cy="5433695"/>
          </a:xfrm>
          <a:prstGeom prst="rect">
            <a:avLst/>
          </a:prstGeom>
        </p:spPr>
      </p:pic>
    </p:spTree>
    <p:custDataLst>
      <p:tags r:id="rId7"/>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双紫龙头</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游资介入</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大单扫货</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8" name="图片 7"/>
          <p:cNvPicPr>
            <a:picLocks noChangeAspect="1"/>
          </p:cNvPicPr>
          <p:nvPr/>
        </p:nvPicPr>
        <p:blipFill>
          <a:blip r:embed="rId6"/>
          <a:stretch>
            <a:fillRect/>
          </a:stretch>
        </p:blipFill>
        <p:spPr>
          <a:xfrm>
            <a:off x="808355" y="875665"/>
            <a:ext cx="5127625" cy="3482340"/>
          </a:xfrm>
          <a:prstGeom prst="rect">
            <a:avLst/>
          </a:prstGeom>
          <a:ln>
            <a:solidFill>
              <a:schemeClr val="accent1"/>
            </a:solidFill>
          </a:ln>
        </p:spPr>
      </p:pic>
      <p:pic>
        <p:nvPicPr>
          <p:cNvPr id="3" name="图片 2"/>
          <p:cNvPicPr>
            <a:picLocks noChangeAspect="1"/>
          </p:cNvPicPr>
          <p:nvPr/>
        </p:nvPicPr>
        <p:blipFill>
          <a:blip r:embed="rId7"/>
          <a:stretch>
            <a:fillRect/>
          </a:stretch>
        </p:blipFill>
        <p:spPr>
          <a:xfrm>
            <a:off x="807720" y="4591050"/>
            <a:ext cx="5128260" cy="1704975"/>
          </a:xfrm>
          <a:prstGeom prst="rect">
            <a:avLst/>
          </a:prstGeom>
        </p:spPr>
      </p:pic>
      <p:pic>
        <p:nvPicPr>
          <p:cNvPr id="6" name="图片 5"/>
          <p:cNvPicPr>
            <a:picLocks noChangeAspect="1"/>
          </p:cNvPicPr>
          <p:nvPr/>
        </p:nvPicPr>
        <p:blipFill>
          <a:blip r:embed="rId8"/>
          <a:stretch>
            <a:fillRect/>
          </a:stretch>
        </p:blipFill>
        <p:spPr>
          <a:xfrm>
            <a:off x="6076950" y="875665"/>
            <a:ext cx="5849620" cy="557530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56030" y="2988310"/>
            <a:ext cx="9796780" cy="1106805"/>
          </a:xfrm>
          <a:prstGeom prst="rect">
            <a:avLst/>
          </a:prstGeom>
          <a:noFill/>
        </p:spPr>
        <p:txBody>
          <a:bodyPr wrap="square" rtlCol="0">
            <a:spAutoFit/>
          </a:bodyPr>
          <a:lstStyle/>
          <a:p>
            <a:pPr algn="ctr"/>
            <a:r>
              <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rPr>
              <a:t>趋势龙头</a:t>
            </a:r>
            <a:endPar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endParaRPr>
          </a:p>
        </p:txBody>
      </p:sp>
      <p:pic>
        <p:nvPicPr>
          <p:cNvPr id="2" name="图片 1" descr="55555"/>
          <p:cNvPicPr>
            <a:picLocks noChangeAspect="1"/>
          </p:cNvPicPr>
          <p:nvPr>
            <p:custDataLst>
              <p:tags r:id="rId2"/>
            </p:custDataLst>
          </p:nvPr>
        </p:nvPicPr>
        <p:blipFill>
          <a:blip r:embed="rId3"/>
          <a:stretch>
            <a:fillRect/>
          </a:stretch>
        </p:blipFill>
        <p:spPr>
          <a:xfrm>
            <a:off x="357505" y="309245"/>
            <a:ext cx="1511935" cy="342900"/>
          </a:xfrm>
          <a:prstGeom prst="rect">
            <a:avLst/>
          </a:prstGeom>
        </p:spPr>
      </p:pic>
      <p:sp>
        <p:nvSpPr>
          <p:cNvPr id="11" name="圆角矩形 10"/>
          <p:cNvSpPr/>
          <p:nvPr/>
        </p:nvSpPr>
        <p:spPr>
          <a:xfrm>
            <a:off x="4928553" y="2289810"/>
            <a:ext cx="2083435" cy="574675"/>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5025390" y="2294890"/>
            <a:ext cx="193167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PART 0</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4</a:t>
            </a:r>
            <a:endPar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56030" y="2988310"/>
            <a:ext cx="9796780" cy="1106805"/>
          </a:xfrm>
          <a:prstGeom prst="rect">
            <a:avLst/>
          </a:prstGeom>
          <a:noFill/>
        </p:spPr>
        <p:txBody>
          <a:bodyPr wrap="square" rtlCol="0">
            <a:spAutoFit/>
          </a:bodyPr>
          <a:lstStyle/>
          <a:p>
            <a:pPr algn="ctr"/>
            <a:r>
              <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rPr>
              <a:t>思路决定出路</a:t>
            </a:r>
            <a:endPar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endParaRPr>
          </a:p>
        </p:txBody>
      </p:sp>
      <p:pic>
        <p:nvPicPr>
          <p:cNvPr id="2" name="图片 1" descr="55555"/>
          <p:cNvPicPr>
            <a:picLocks noChangeAspect="1"/>
          </p:cNvPicPr>
          <p:nvPr>
            <p:custDataLst>
              <p:tags r:id="rId2"/>
            </p:custDataLst>
          </p:nvPr>
        </p:nvPicPr>
        <p:blipFill>
          <a:blip r:embed="rId3"/>
          <a:stretch>
            <a:fillRect/>
          </a:stretch>
        </p:blipFill>
        <p:spPr>
          <a:xfrm>
            <a:off x="357505" y="309245"/>
            <a:ext cx="1511935" cy="342900"/>
          </a:xfrm>
          <a:prstGeom prst="rect">
            <a:avLst/>
          </a:prstGeom>
        </p:spPr>
      </p:pic>
      <p:sp>
        <p:nvSpPr>
          <p:cNvPr id="11" name="圆角矩形 10"/>
          <p:cNvSpPr/>
          <p:nvPr/>
        </p:nvSpPr>
        <p:spPr>
          <a:xfrm>
            <a:off x="4928553" y="2289810"/>
            <a:ext cx="2083435" cy="574675"/>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5025390" y="2294890"/>
            <a:ext cx="193167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PART 0</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1</a:t>
            </a:r>
            <a:endPar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认识趋势</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识别机会</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认识趋势</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识别机会</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8" name="文本框 7"/>
          <p:cNvSpPr txBox="1"/>
          <p:nvPr/>
        </p:nvSpPr>
        <p:spPr>
          <a:xfrm>
            <a:off x="1954530" y="989330"/>
            <a:ext cx="9271635" cy="922020"/>
          </a:xfrm>
          <a:prstGeom prst="rect">
            <a:avLst/>
          </a:prstGeom>
          <a:noFill/>
        </p:spPr>
        <p:txBody>
          <a:bodyPr wrap="square" rtlCol="0">
            <a:spAutoFit/>
          </a:bodyPr>
          <a:p>
            <a:pPr algn="l"/>
            <a:r>
              <a:rPr lang="zh-CN" altLang="en-US">
                <a:latin typeface="楷体" panose="02010609060101010101" charset="-122"/>
                <a:ea typeface="楷体" panose="02010609060101010101" charset="-122"/>
                <a:cs typeface="楷体" panose="02010609060101010101" charset="-122"/>
                <a:sym typeface="+mn-ea"/>
              </a:rPr>
              <a:t>趋势理论：一旦市场形成了下降（上升）趋势后，就会沿着下降（上升）的方向运行。</a:t>
            </a:r>
            <a:endParaRPr lang="zh-CN" altLang="en-US">
              <a:latin typeface="楷体" panose="02010609060101010101" charset="-122"/>
              <a:ea typeface="楷体" panose="02010609060101010101" charset="-122"/>
              <a:cs typeface="楷体" panose="02010609060101010101" charset="-122"/>
            </a:endParaRPr>
          </a:p>
          <a:p>
            <a:pPr algn="l"/>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趋势一旦形成，就会有延续性</a:t>
            </a:r>
            <a:endParaRPr lang="zh-CN" altLang="en-US">
              <a:latin typeface="楷体" panose="02010609060101010101" charset="-122"/>
              <a:ea typeface="楷体" panose="02010609060101010101" charset="-122"/>
              <a:cs typeface="楷体" panose="02010609060101010101" charset="-122"/>
            </a:endParaRPr>
          </a:p>
          <a:p>
            <a:endParaRPr lang="zh-CN" altLang="en-US"/>
          </a:p>
        </p:txBody>
      </p:sp>
      <p:sp>
        <p:nvSpPr>
          <p:cNvPr id="10" name="文本框 9"/>
          <p:cNvSpPr txBox="1"/>
          <p:nvPr/>
        </p:nvSpPr>
        <p:spPr>
          <a:xfrm>
            <a:off x="2245995" y="5603875"/>
            <a:ext cx="8405495" cy="922020"/>
          </a:xfrm>
          <a:prstGeom prst="rect">
            <a:avLst/>
          </a:prstGeom>
          <a:noFill/>
        </p:spPr>
        <p:txBody>
          <a:bodyPr wrap="square" rtlCol="0">
            <a:spAutoFit/>
          </a:bodyPr>
          <a:p>
            <a:pPr algn="l">
              <a:buClrTx/>
              <a:buSzTx/>
              <a:buFontTx/>
            </a:pPr>
            <a:r>
              <a:rPr lang="zh-CN" altLang="en-US">
                <a:latin typeface="楷体" panose="02010609060101010101" charset="-122"/>
                <a:ea typeface="楷体" panose="02010609060101010101" charset="-122"/>
                <a:cs typeface="楷体" panose="02010609060101010101" charset="-122"/>
                <a:sym typeface="+mn-ea"/>
              </a:rPr>
              <a:t>趋势的三种状态：下降趋势、震荡趋势、上升趋势</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b="1">
                <a:solidFill>
                  <a:srgbClr val="FF0000"/>
                </a:solidFill>
                <a:latin typeface="楷体" panose="02010609060101010101" charset="-122"/>
                <a:ea typeface="楷体" panose="02010609060101010101" charset="-122"/>
                <a:cs typeface="楷体" panose="02010609060101010101" charset="-122"/>
                <a:sym typeface="+mn-ea"/>
              </a:rPr>
              <a:t>趋势分析的意义：避开下跌趋势和震荡趋势，只把握上升趋势。</a:t>
            </a:r>
            <a:endParaRPr lang="zh-CN" altLang="en-US" b="1">
              <a:solidFill>
                <a:srgbClr val="FF0000"/>
              </a:solidFill>
              <a:latin typeface="楷体" panose="02010609060101010101" charset="-122"/>
              <a:ea typeface="楷体" panose="02010609060101010101" charset="-122"/>
              <a:cs typeface="楷体" panose="02010609060101010101" charset="-122"/>
            </a:endParaRPr>
          </a:p>
          <a:p>
            <a:endParaRPr lang="zh-CN" altLang="en-US"/>
          </a:p>
        </p:txBody>
      </p:sp>
      <p:pic>
        <p:nvPicPr>
          <p:cNvPr id="11" name="图片 10"/>
          <p:cNvPicPr>
            <a:picLocks noChangeAspect="1"/>
          </p:cNvPicPr>
          <p:nvPr/>
        </p:nvPicPr>
        <p:blipFill>
          <a:blip r:embed="rId6"/>
          <a:stretch>
            <a:fillRect/>
          </a:stretch>
        </p:blipFill>
        <p:spPr>
          <a:xfrm>
            <a:off x="1151255" y="862330"/>
            <a:ext cx="10154920" cy="549148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认识趋势</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识别机会</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p:nvPr/>
        </p:nvPicPr>
        <p:blipFill>
          <a:blip r:embed="rId6"/>
          <a:stretch>
            <a:fillRect/>
          </a:stretch>
        </p:blipFill>
        <p:spPr>
          <a:xfrm>
            <a:off x="645160" y="2113280"/>
            <a:ext cx="5460365" cy="3306445"/>
          </a:xfrm>
          <a:prstGeom prst="rect">
            <a:avLst/>
          </a:prstGeom>
        </p:spPr>
      </p:pic>
      <p:pic>
        <p:nvPicPr>
          <p:cNvPr id="7" name="图片 6"/>
          <p:cNvPicPr/>
          <p:nvPr/>
        </p:nvPicPr>
        <p:blipFill>
          <a:blip r:embed="rId7"/>
          <a:stretch>
            <a:fillRect/>
          </a:stretch>
        </p:blipFill>
        <p:spPr>
          <a:xfrm>
            <a:off x="6545580" y="2012315"/>
            <a:ext cx="4944745" cy="3407410"/>
          </a:xfrm>
          <a:prstGeom prst="rect">
            <a:avLst/>
          </a:prstGeom>
        </p:spPr>
      </p:pic>
      <p:sp>
        <p:nvSpPr>
          <p:cNvPr id="8" name="文本框 7"/>
          <p:cNvSpPr txBox="1"/>
          <p:nvPr/>
        </p:nvSpPr>
        <p:spPr>
          <a:xfrm>
            <a:off x="1954530" y="989330"/>
            <a:ext cx="9271635" cy="922020"/>
          </a:xfrm>
          <a:prstGeom prst="rect">
            <a:avLst/>
          </a:prstGeom>
          <a:noFill/>
        </p:spPr>
        <p:txBody>
          <a:bodyPr wrap="square" rtlCol="0">
            <a:spAutoFit/>
          </a:bodyPr>
          <a:p>
            <a:pPr algn="l"/>
            <a:r>
              <a:rPr lang="zh-CN" altLang="en-US">
                <a:latin typeface="楷体" panose="02010609060101010101" charset="-122"/>
                <a:ea typeface="楷体" panose="02010609060101010101" charset="-122"/>
                <a:cs typeface="楷体" panose="02010609060101010101" charset="-122"/>
                <a:sym typeface="+mn-ea"/>
              </a:rPr>
              <a:t>趋势理论：一旦市场形成了下降（上升）趋势后，就会沿着下降（上升）的方向运行。</a:t>
            </a:r>
            <a:endParaRPr lang="zh-CN" altLang="en-US">
              <a:latin typeface="楷体" panose="02010609060101010101" charset="-122"/>
              <a:ea typeface="楷体" panose="02010609060101010101" charset="-122"/>
              <a:cs typeface="楷体" panose="02010609060101010101" charset="-122"/>
            </a:endParaRPr>
          </a:p>
          <a:p>
            <a:pPr algn="l"/>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趋势一旦形成，就会有延续性</a:t>
            </a:r>
            <a:endParaRPr lang="zh-CN" altLang="en-US">
              <a:latin typeface="楷体" panose="02010609060101010101" charset="-122"/>
              <a:ea typeface="楷体" panose="02010609060101010101" charset="-122"/>
              <a:cs typeface="楷体" panose="02010609060101010101" charset="-122"/>
            </a:endParaRPr>
          </a:p>
          <a:p>
            <a:endParaRPr lang="zh-CN" altLang="en-US"/>
          </a:p>
        </p:txBody>
      </p:sp>
      <p:sp>
        <p:nvSpPr>
          <p:cNvPr id="10" name="文本框 9"/>
          <p:cNvSpPr txBox="1"/>
          <p:nvPr/>
        </p:nvSpPr>
        <p:spPr>
          <a:xfrm>
            <a:off x="2245995" y="5603875"/>
            <a:ext cx="8405495" cy="922020"/>
          </a:xfrm>
          <a:prstGeom prst="rect">
            <a:avLst/>
          </a:prstGeom>
          <a:noFill/>
        </p:spPr>
        <p:txBody>
          <a:bodyPr wrap="square" rtlCol="0">
            <a:spAutoFit/>
          </a:bodyPr>
          <a:p>
            <a:pPr algn="l">
              <a:buClrTx/>
              <a:buSzTx/>
              <a:buFontTx/>
            </a:pPr>
            <a:r>
              <a:rPr lang="zh-CN" altLang="en-US">
                <a:latin typeface="楷体" panose="02010609060101010101" charset="-122"/>
                <a:ea typeface="楷体" panose="02010609060101010101" charset="-122"/>
                <a:cs typeface="楷体" panose="02010609060101010101" charset="-122"/>
                <a:sym typeface="+mn-ea"/>
              </a:rPr>
              <a:t>趋势的三种状态：下降趋势、震荡趋势、上升趋势</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b="1">
                <a:solidFill>
                  <a:srgbClr val="FF0000"/>
                </a:solidFill>
                <a:latin typeface="楷体" panose="02010609060101010101" charset="-122"/>
                <a:ea typeface="楷体" panose="02010609060101010101" charset="-122"/>
                <a:cs typeface="楷体" panose="02010609060101010101" charset="-122"/>
                <a:sym typeface="+mn-ea"/>
              </a:rPr>
              <a:t>趋势分析的意义：避开下跌趋势和震荡趋势，只把握上升趋势。</a:t>
            </a:r>
            <a:endParaRPr lang="zh-CN" altLang="en-US" b="1">
              <a:solidFill>
                <a:srgbClr val="FF0000"/>
              </a:solidFill>
              <a:latin typeface="楷体" panose="02010609060101010101" charset="-122"/>
              <a:ea typeface="楷体" panose="02010609060101010101" charset="-122"/>
              <a:cs typeface="楷体" panose="02010609060101010101" charset="-122"/>
            </a:endParaRPr>
          </a:p>
          <a:p>
            <a:endParaRPr lang="zh-CN" altLang="en-US"/>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认识趋势</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识别机会</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908050" y="1402715"/>
            <a:ext cx="10542270" cy="463486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突破的定义</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6845935" y="1183005"/>
            <a:ext cx="4667885" cy="5137785"/>
          </a:xfrm>
          <a:prstGeom prst="rect">
            <a:avLst/>
          </a:prstGeom>
        </p:spPr>
      </p:pic>
      <p:sp>
        <p:nvSpPr>
          <p:cNvPr id="6" name="文本框 5"/>
          <p:cNvSpPr txBox="1"/>
          <p:nvPr/>
        </p:nvSpPr>
        <p:spPr>
          <a:xfrm>
            <a:off x="285115" y="1334770"/>
            <a:ext cx="6096000" cy="5354320"/>
          </a:xfrm>
          <a:prstGeom prst="rect">
            <a:avLst/>
          </a:prstGeom>
          <a:noFill/>
        </p:spPr>
        <p:txBody>
          <a:bodyPr wrap="square" rtlCol="0" anchor="t">
            <a:spAutoFit/>
          </a:bodyPr>
          <a:p>
            <a:r>
              <a:rPr lang="zh-CN" altLang="en-US">
                <a:latin typeface="楷体" panose="02010609060101010101" charset="-122"/>
                <a:ea typeface="楷体" panose="02010609060101010101" charset="-122"/>
                <a:cs typeface="楷体" panose="02010609060101010101" charset="-122"/>
                <a:sym typeface="+mn-ea"/>
              </a:rPr>
              <a:t>一、定义</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突破：是指股票价格或指数突破重要阻力位(前高或箱体上沿)。</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价格突破通常发生在趋势线或价格形成窄口的收敛形态之时，突破，代表能量、动力、情绪、趋势的波动。</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有效突破：股票上涨至前期的压力点时，一举突破并继续上涨；</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二、有效突破的方式：</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1、连续小阳线温和放量突破，以第三天的收盘价来确认有效突破。</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2、三三原则：即突破的幅度至少到3%以上，幅度越大，说明突破力度更强，主力的意愿更高，这是突破幅度的确认。股价突破趋势后，还需要经过时间的确认，在突破的上方停留的时间越长，突破越有效，倘若持续时间短于3天，则无效，为假突破。</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sym typeface="+mn-ea"/>
              </a:rPr>
              <a:t>3.</a:t>
            </a:r>
            <a:r>
              <a:rPr lang="zh-CN" altLang="en-US">
                <a:solidFill>
                  <a:srgbClr val="FF0000"/>
                </a:solidFill>
                <a:latin typeface="楷体" panose="02010609060101010101" charset="-122"/>
                <a:ea typeface="楷体" panose="02010609060101010101" charset="-122"/>
                <a:cs typeface="楷体" panose="02010609060101010101" charset="-122"/>
                <a:sym typeface="+mn-ea"/>
              </a:rPr>
              <a:t>大阳线的方式突破（涨停）</a:t>
            </a:r>
            <a:r>
              <a:rPr lang="zh-CN" altLang="en-US">
                <a:latin typeface="楷体" panose="02010609060101010101" charset="-122"/>
                <a:ea typeface="楷体" panose="02010609060101010101" charset="-122"/>
                <a:cs typeface="楷体" panose="02010609060101010101" charset="-122"/>
                <a:sym typeface="+mn-ea"/>
              </a:rPr>
              <a:t>。力度很强，可以重点关注，一旦确认为有效突破后，可以积极介入</a:t>
            </a:r>
            <a:endParaRPr lang="zh-CN" altLang="en-US">
              <a:latin typeface="楷体" panose="02010609060101010101" charset="-122"/>
              <a:ea typeface="楷体" panose="02010609060101010101" charset="-122"/>
              <a:cs typeface="楷体" panose="02010609060101010101" charset="-122"/>
            </a:endParaRPr>
          </a:p>
          <a:p>
            <a:endParaRPr lang="zh-CN" altLang="en-US">
              <a:latin typeface="楷体" panose="02010609060101010101" charset="-122"/>
              <a:ea typeface="楷体" panose="02010609060101010101" charset="-122"/>
              <a:cs typeface="楷体" panose="02010609060101010101" charset="-122"/>
            </a:endParaRPr>
          </a:p>
          <a:p>
            <a:endParaRPr lang="zh-CN" altLang="en-US">
              <a:latin typeface="楷体" panose="02010609060101010101" charset="-122"/>
              <a:ea typeface="楷体" panose="02010609060101010101" charset="-122"/>
              <a:cs typeface="楷体" panose="0201060906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突破的定义</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7" name="图片 6"/>
          <p:cNvPicPr>
            <a:picLocks noChangeAspect="1"/>
          </p:cNvPicPr>
          <p:nvPr/>
        </p:nvPicPr>
        <p:blipFill>
          <a:blip r:embed="rId5"/>
          <a:stretch>
            <a:fillRect/>
          </a:stretch>
        </p:blipFill>
        <p:spPr>
          <a:xfrm>
            <a:off x="312420" y="1036955"/>
            <a:ext cx="7442835" cy="5528945"/>
          </a:xfrm>
          <a:prstGeom prst="rect">
            <a:avLst/>
          </a:prstGeom>
        </p:spPr>
      </p:pic>
      <p:sp>
        <p:nvSpPr>
          <p:cNvPr id="8" name="文本框 7"/>
          <p:cNvSpPr txBox="1"/>
          <p:nvPr/>
        </p:nvSpPr>
        <p:spPr>
          <a:xfrm>
            <a:off x="7945120" y="2846070"/>
            <a:ext cx="4006850" cy="1753235"/>
          </a:xfrm>
          <a:prstGeom prst="rect">
            <a:avLst/>
          </a:prstGeom>
          <a:noFill/>
        </p:spPr>
        <p:txBody>
          <a:bodyPr wrap="square" rtlCol="0">
            <a:spAutoFit/>
          </a:bodyPr>
          <a:p>
            <a:r>
              <a:rPr lang="zh-CN" altLang="en-US">
                <a:solidFill>
                  <a:srgbClr val="FF0000"/>
                </a:solidFill>
                <a:latin typeface="楷体" panose="02010609060101010101" charset="-122"/>
                <a:ea typeface="楷体" panose="02010609060101010101" charset="-122"/>
                <a:cs typeface="楷体" panose="02010609060101010101" charset="-122"/>
              </a:rPr>
              <a:t>首版涨停突破：首版紫色：主力动向紫</a:t>
            </a:r>
            <a:br>
              <a:rPr lang="zh-CN" altLang="en-US">
                <a:solidFill>
                  <a:srgbClr val="FF0000"/>
                </a:solidFill>
                <a:latin typeface="楷体" panose="02010609060101010101" charset="-122"/>
                <a:ea typeface="楷体" panose="02010609060101010101" charset="-122"/>
                <a:cs typeface="楷体" panose="02010609060101010101" charset="-122"/>
              </a:rPr>
            </a:br>
            <a:r>
              <a:rPr lang="en-US" altLang="zh-CN">
                <a:solidFill>
                  <a:srgbClr val="FF0000"/>
                </a:solidFill>
                <a:latin typeface="楷体" panose="02010609060101010101" charset="-122"/>
                <a:ea typeface="楷体" panose="02010609060101010101" charset="-122"/>
                <a:cs typeface="楷体" panose="02010609060101010101" charset="-122"/>
              </a:rPr>
              <a:t>1</a:t>
            </a:r>
            <a:r>
              <a:rPr lang="zh-CN" altLang="en-US">
                <a:solidFill>
                  <a:srgbClr val="FF0000"/>
                </a:solidFill>
                <a:latin typeface="楷体" panose="02010609060101010101" charset="-122"/>
                <a:ea typeface="楷体" panose="02010609060101010101" charset="-122"/>
                <a:cs typeface="楷体" panose="02010609060101010101" charset="-122"/>
              </a:rPr>
              <a:t>、突破平台压力</a:t>
            </a:r>
            <a:endParaRPr lang="zh-CN" altLang="en-US">
              <a:solidFill>
                <a:srgbClr val="FF0000"/>
              </a:solidFill>
              <a:latin typeface="楷体" panose="02010609060101010101" charset="-122"/>
              <a:ea typeface="楷体" panose="02010609060101010101" charset="-122"/>
              <a:cs typeface="楷体" panose="02010609060101010101" charset="-122"/>
            </a:endParaRPr>
          </a:p>
          <a:p>
            <a:r>
              <a:rPr lang="en-US" altLang="zh-CN">
                <a:solidFill>
                  <a:srgbClr val="FF0000"/>
                </a:solidFill>
                <a:latin typeface="楷体" panose="02010609060101010101" charset="-122"/>
                <a:ea typeface="楷体" panose="02010609060101010101" charset="-122"/>
                <a:cs typeface="楷体" panose="02010609060101010101" charset="-122"/>
              </a:rPr>
              <a:t>2</a:t>
            </a:r>
            <a:r>
              <a:rPr lang="zh-CN" altLang="en-US">
                <a:solidFill>
                  <a:srgbClr val="FF0000"/>
                </a:solidFill>
                <a:latin typeface="楷体" panose="02010609060101010101" charset="-122"/>
                <a:ea typeface="楷体" panose="02010609060101010101" charset="-122"/>
                <a:cs typeface="楷体" panose="02010609060101010101" charset="-122"/>
              </a:rPr>
              <a:t>、关键位置突破</a:t>
            </a:r>
            <a:endParaRPr lang="zh-CN" altLang="en-US">
              <a:solidFill>
                <a:srgbClr val="FF0000"/>
              </a:solidFill>
              <a:latin typeface="楷体" panose="02010609060101010101" charset="-122"/>
              <a:ea typeface="楷体" panose="02010609060101010101" charset="-122"/>
              <a:cs typeface="楷体" panose="02010609060101010101" charset="-122"/>
            </a:endParaRPr>
          </a:p>
          <a:p>
            <a:r>
              <a:rPr lang="en-US" altLang="zh-CN">
                <a:solidFill>
                  <a:srgbClr val="FF0000"/>
                </a:solidFill>
                <a:latin typeface="楷体" panose="02010609060101010101" charset="-122"/>
                <a:ea typeface="楷体" panose="02010609060101010101" charset="-122"/>
                <a:cs typeface="楷体" panose="02010609060101010101" charset="-122"/>
              </a:rPr>
              <a:t>2</a:t>
            </a:r>
            <a:r>
              <a:rPr lang="zh-CN" altLang="en-US">
                <a:solidFill>
                  <a:srgbClr val="FF0000"/>
                </a:solidFill>
                <a:latin typeface="楷体" panose="02010609060101010101" charset="-122"/>
                <a:ea typeface="楷体" panose="02010609060101010101" charset="-122"/>
                <a:cs typeface="楷体" panose="02010609060101010101" charset="-122"/>
              </a:rPr>
              <a:t>、底部启动突破</a:t>
            </a:r>
            <a:endParaRPr lang="zh-CN" altLang="en-US">
              <a:solidFill>
                <a:srgbClr val="FF0000"/>
              </a:solidFill>
              <a:latin typeface="楷体" panose="02010609060101010101" charset="-122"/>
              <a:ea typeface="楷体" panose="02010609060101010101" charset="-122"/>
              <a:cs typeface="楷体" panose="02010609060101010101" charset="-122"/>
            </a:endParaRPr>
          </a:p>
          <a:p>
            <a:endParaRPr lang="zh-CN" altLang="en-US">
              <a:solidFill>
                <a:srgbClr val="FF0000"/>
              </a:solidFill>
              <a:latin typeface="楷体" panose="02010609060101010101" charset="-122"/>
              <a:ea typeface="楷体" panose="02010609060101010101" charset="-122"/>
              <a:cs typeface="楷体" panose="02010609060101010101" charset="-122"/>
            </a:endParaRPr>
          </a:p>
        </p:txBody>
      </p:sp>
    </p:spTree>
    <p:custDataLst>
      <p:tags r:id="rId6"/>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主题猎手涨停棱镜</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确定主题方向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4476750" y="899795"/>
            <a:ext cx="7409180" cy="5322570"/>
          </a:xfrm>
          <a:prstGeom prst="rect">
            <a:avLst/>
          </a:prstGeom>
        </p:spPr>
      </p:pic>
      <p:pic>
        <p:nvPicPr>
          <p:cNvPr id="11" name="图片 10"/>
          <p:cNvPicPr>
            <a:picLocks noChangeAspect="1"/>
          </p:cNvPicPr>
          <p:nvPr/>
        </p:nvPicPr>
        <p:blipFill>
          <a:blip r:embed="rId7"/>
          <a:stretch>
            <a:fillRect/>
          </a:stretch>
        </p:blipFill>
        <p:spPr>
          <a:xfrm>
            <a:off x="0" y="1756410"/>
            <a:ext cx="4826635" cy="405892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主题猎手</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涨停棱镜</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T+3-5</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首版涨停复制</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645160" y="1054100"/>
            <a:ext cx="10683240" cy="4935220"/>
          </a:xfrm>
          <a:prstGeom prst="rect">
            <a:avLst/>
          </a:prstGeom>
        </p:spPr>
      </p:pic>
      <p:sp>
        <p:nvSpPr>
          <p:cNvPr id="6" name="文本框 5"/>
          <p:cNvSpPr txBox="1"/>
          <p:nvPr/>
        </p:nvSpPr>
        <p:spPr>
          <a:xfrm>
            <a:off x="213995" y="5989320"/>
            <a:ext cx="11231880" cy="368300"/>
          </a:xfrm>
          <a:prstGeom prst="rect">
            <a:avLst/>
          </a:prstGeom>
          <a:noFill/>
        </p:spPr>
        <p:txBody>
          <a:bodyPr wrap="square" rtlCol="0" anchor="t">
            <a:spAutoFit/>
          </a:bodyPr>
          <a:p>
            <a:pPr algn="l"/>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动态关注涨停棱镜里的主题下的首版：按照涨停回档</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sym typeface="+mn-ea"/>
              </a:rPr>
              <a:t>3--5</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天的周期来找，比如第三天的，第五天的，优中选。</a:t>
            </a:r>
            <a:endPar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4"/>
          <a:stretch>
            <a:fillRect/>
          </a:stretch>
        </p:blipFill>
        <p:spPr>
          <a:xfrm>
            <a:off x="285750" y="943610"/>
            <a:ext cx="8475345" cy="5126355"/>
          </a:xfrm>
          <a:prstGeom prst="rect">
            <a:avLst/>
          </a:prstGeom>
        </p:spPr>
      </p:pic>
      <p:sp>
        <p:nvSpPr>
          <p:cNvPr id="3" name="文本框 2"/>
          <p:cNvSpPr txBox="1"/>
          <p:nvPr/>
        </p:nvSpPr>
        <p:spPr>
          <a:xfrm>
            <a:off x="8879840" y="2557145"/>
            <a:ext cx="2967990" cy="2742565"/>
          </a:xfrm>
          <a:prstGeom prst="rect">
            <a:avLst/>
          </a:prstGeom>
          <a:noFill/>
        </p:spPr>
        <p:txBody>
          <a:bodyPr wrap="square" rtlCol="0">
            <a:noAutofit/>
          </a:bodyPr>
          <a:p>
            <a:pPr algn="l"/>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🔹方向一致（龙头中军同步上涨）</a:t>
            </a:r>
            <a:r>
              <a:rPr lang="en-US"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sym typeface="+mn-ea"/>
              </a:rPr>
              <a:t> </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主题强势，把握机会。</a:t>
            </a:r>
            <a:endParaRPr lang="zh-CN" altLang="en-US">
              <a:solidFill>
                <a:schemeClr val="accent6">
                  <a:lumMod val="75000"/>
                </a:schemeClr>
              </a:solidFill>
              <a:latin typeface="楷体" panose="02010609060101010101" charset="-122"/>
              <a:ea typeface="楷体" panose="02010609060101010101" charset="-122"/>
              <a:cs typeface="楷体" panose="02010609060101010101" charset="-122"/>
            </a:endParaRPr>
          </a:p>
          <a:p>
            <a:pPr algn="l"/>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🔹方向分歧（龙头断板或中军跟不上）</a:t>
            </a:r>
            <a:r>
              <a:rPr lang="en-US"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sym typeface="+mn-ea"/>
              </a:rPr>
              <a:t> </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警惕风险，及时调整。</a:t>
            </a:r>
            <a:endParaRPr lang="zh-CN" altLang="en-US">
              <a:solidFill>
                <a:schemeClr val="accent6">
                  <a:lumMod val="75000"/>
                </a:schemeClr>
              </a:solidFill>
              <a:latin typeface="楷体" panose="02010609060101010101" charset="-122"/>
              <a:ea typeface="楷体" panose="02010609060101010101" charset="-122"/>
              <a:cs typeface="楷体" panose="02010609060101010101" charset="-122"/>
            </a:endParaRPr>
          </a:p>
          <a:p>
            <a:pPr algn="l"/>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🔹分歧后再一致</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sym typeface="+mn-ea"/>
              </a:rPr>
              <a:t> </a:t>
            </a:r>
            <a:r>
              <a:rPr lang="en-US"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sym typeface="+mn-ea"/>
              </a:rPr>
              <a:t> </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sym typeface="+mn-ea"/>
              </a:rPr>
              <a:t>有望开启新一轮行情。</a:t>
            </a:r>
            <a:endParaRPr lang="zh-CN" altLang="en-US">
              <a:latin typeface="Arial" panose="020B0604020202020204" pitchFamily="34" charset="0"/>
              <a:ea typeface="微软雅黑" panose="020B0503020204020204" charset="-122"/>
            </a:endParaRPr>
          </a:p>
          <a:p>
            <a:endParaRPr lang="zh-CN" altLang="en-US"/>
          </a:p>
        </p:txBody>
      </p:sp>
    </p:spTree>
    <p:custDataLst>
      <p:tags r:id="rId5"/>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916432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思路决定出路：人永远只能赚自己认知的钱</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2804795" y="1252220"/>
            <a:ext cx="6048375" cy="3838575"/>
          </a:xfrm>
          <a:prstGeom prst="rect">
            <a:avLst/>
          </a:prstGeom>
        </p:spPr>
      </p:pic>
      <p:sp>
        <p:nvSpPr>
          <p:cNvPr id="6" name="文本框 5"/>
          <p:cNvSpPr txBox="1"/>
          <p:nvPr/>
        </p:nvSpPr>
        <p:spPr>
          <a:xfrm>
            <a:off x="2078990" y="5744845"/>
            <a:ext cx="9481820" cy="368300"/>
          </a:xfrm>
          <a:prstGeom prst="rect">
            <a:avLst/>
          </a:prstGeom>
          <a:noFill/>
        </p:spPr>
        <p:txBody>
          <a:bodyPr wrap="square" rtlCol="0">
            <a:spAutoFit/>
          </a:bodyPr>
          <a:p>
            <a:r>
              <a:rPr lang="zh-CN" altLang="en-US">
                <a:solidFill>
                  <a:srgbClr val="FF0000"/>
                </a:solidFill>
                <a:latin typeface="楷体" panose="02010609060101010101" charset="-122"/>
                <a:ea typeface="楷体" panose="02010609060101010101" charset="-122"/>
                <a:cs typeface="楷体" panose="02010609060101010101" charset="-122"/>
                <a:sym typeface="+mn-ea"/>
              </a:rPr>
              <a:t>巴菲特：认知决定财富，一定要在自己理解能力范围内投资！</a:t>
            </a:r>
            <a:endParaRPr lang="zh-CN" altLang="en-US"/>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龙头演变过程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4102735" y="982980"/>
            <a:ext cx="7925435" cy="5467985"/>
          </a:xfrm>
          <a:prstGeom prst="rect">
            <a:avLst/>
          </a:prstGeom>
        </p:spPr>
      </p:pic>
      <p:sp>
        <p:nvSpPr>
          <p:cNvPr id="126" name="文本框 7"/>
          <p:cNvSpPr txBox="1"/>
          <p:nvPr/>
        </p:nvSpPr>
        <p:spPr>
          <a:xfrm>
            <a:off x="706630" y="3003851"/>
            <a:ext cx="2745200" cy="1707729"/>
          </a:xfrm>
          <a:prstGeom prst="rect">
            <a:avLst/>
          </a:prstGeom>
          <a:noFill/>
        </p:spPr>
        <p:txBody>
          <a:bodyPr wrap="square" rtlCol="0" anchor="ctr">
            <a:noAutofit/>
          </a:bodyPr>
          <a:p>
            <a:pPr algn="just" fontAlgn="t">
              <a:lnSpc>
                <a:spcPts val="2600"/>
              </a:lnSpc>
            </a:pPr>
            <a:r>
              <a:rPr lang="en-US" altLang="zh-CN" kern="100">
                <a:latin typeface="楷体" panose="02010609060101010101" charset="-122"/>
                <a:ea typeface="楷体" panose="02010609060101010101" charset="-122"/>
                <a:cs typeface="Times New Roman" panose="02020603050405020304"/>
                <a:sym typeface="Times New Roman" panose="02020603050405020304"/>
              </a:rPr>
              <a:t>趋势龙头功能是主题猎手</a:t>
            </a:r>
            <a:r>
              <a:rPr lang="zh-CN" altLang="en-US" kern="100">
                <a:latin typeface="楷体" panose="02010609060101010101" charset="-122"/>
                <a:ea typeface="楷体" panose="02010609060101010101" charset="-122"/>
                <a:cs typeface="Times New Roman" panose="02020603050405020304"/>
                <a:sym typeface="Times New Roman" panose="02020603050405020304"/>
              </a:rPr>
              <a:t>把握龙头个股的功能之一</a:t>
            </a:r>
            <a:r>
              <a:rPr lang="en-US" altLang="zh-CN" kern="100">
                <a:latin typeface="楷体" panose="02010609060101010101" charset="-122"/>
                <a:ea typeface="楷体" panose="02010609060101010101" charset="-122"/>
                <a:cs typeface="Times New Roman" panose="02020603050405020304"/>
                <a:sym typeface="Times New Roman" panose="02020603050405020304"/>
              </a:rPr>
              <a:t>，通过锁定不同阶段的龙头个股给不同风险偏好的投资者提供选股需求。</a:t>
            </a:r>
            <a:endParaRPr lang="en-US" altLang="zh-CN" kern="100">
              <a:latin typeface="楷体" panose="02010609060101010101" charset="-122"/>
              <a:ea typeface="楷体" panose="02010609060101010101" charset="-122"/>
              <a:cs typeface="Times New Roman" panose="02020603050405020304"/>
              <a:sym typeface="Times New Roman" panose="02020603050405020304"/>
            </a:endParaRPr>
          </a:p>
        </p:txBody>
      </p:sp>
      <p:grpSp>
        <p:nvGrpSpPr>
          <p:cNvPr id="7" name="组合 6" descr="7b0a202020202274657874626f78223a2022220a7d0a"/>
          <p:cNvGrpSpPr/>
          <p:nvPr/>
        </p:nvGrpSpPr>
        <p:grpSpPr>
          <a:xfrm>
            <a:off x="546652" y="1913890"/>
            <a:ext cx="7806061" cy="3014345"/>
            <a:chOff x="-1719" y="3145"/>
            <a:chExt cx="13801" cy="4747"/>
          </a:xfrm>
        </p:grpSpPr>
        <p:grpSp>
          <p:nvGrpSpPr>
            <p:cNvPr id="6" name="组合 5"/>
            <p:cNvGrpSpPr/>
            <p:nvPr/>
          </p:nvGrpSpPr>
          <p:grpSpPr>
            <a:xfrm>
              <a:off x="-1719" y="3145"/>
              <a:ext cx="10676" cy="4747"/>
              <a:chOff x="-1719" y="3145"/>
              <a:chExt cx="10676" cy="4747"/>
            </a:xfrm>
          </p:grpSpPr>
          <p:sp>
            <p:nvSpPr>
              <p:cNvPr id="13" name="圆角矩形 12"/>
              <p:cNvSpPr/>
              <p:nvPr/>
            </p:nvSpPr>
            <p:spPr>
              <a:xfrm>
                <a:off x="-1719" y="4472"/>
                <a:ext cx="5753" cy="3420"/>
              </a:xfrm>
              <a:prstGeom prst="roundRect">
                <a:avLst>
                  <a:gd name="adj" fmla="val 5552"/>
                </a:avLst>
              </a:prstGeom>
              <a:noFill/>
              <a:ln w="25400">
                <a:solidFill>
                  <a:srgbClr val="376FFF"/>
                </a:solidFill>
              </a:ln>
            </p:spPr>
            <p:style>
              <a:lnRef idx="2">
                <a:srgbClr val="376FFF">
                  <a:lumMod val="75000"/>
                </a:srgbClr>
              </a:lnRef>
              <a:fillRef idx="1">
                <a:srgbClr val="376FFF"/>
              </a:fillRef>
              <a:effectRef idx="0">
                <a:srgbClr val="FFF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grpSp>
            <p:nvGrpSpPr>
              <p:cNvPr id="8" name="组合 7"/>
              <p:cNvGrpSpPr/>
              <p:nvPr/>
            </p:nvGrpSpPr>
            <p:grpSpPr>
              <a:xfrm>
                <a:off x="7747" y="3145"/>
                <a:ext cx="1210" cy="1077"/>
                <a:chOff x="6312" y="2650"/>
                <a:chExt cx="1596" cy="1421"/>
              </a:xfrm>
            </p:grpSpPr>
            <p:sp>
              <p:nvSpPr>
                <p:cNvPr id="10" name="椭圆 9"/>
                <p:cNvSpPr/>
                <p:nvPr/>
              </p:nvSpPr>
              <p:spPr>
                <a:xfrm>
                  <a:off x="6312" y="2650"/>
                  <a:ext cx="1596" cy="1421"/>
                </a:xfrm>
                <a:prstGeom prst="ellipse">
                  <a:avLst/>
                </a:prstGeom>
                <a:solidFill>
                  <a:srgbClr val="376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老师-书写笔"/>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6" y="2992"/>
                  <a:ext cx="708" cy="708"/>
                </a:xfrm>
                <a:prstGeom prst="rect">
                  <a:avLst/>
                </a:prstGeom>
              </p:spPr>
            </p:pic>
          </p:grpSp>
          <p:sp>
            <p:nvSpPr>
              <p:cNvPr id="28" name="圆角矩形 27"/>
              <p:cNvSpPr/>
              <p:nvPr/>
            </p:nvSpPr>
            <p:spPr>
              <a:xfrm>
                <a:off x="8053" y="6834"/>
                <a:ext cx="598" cy="45"/>
              </a:xfrm>
              <a:prstGeom prst="roundRect">
                <a:avLst/>
              </a:prstGeom>
              <a:solidFill>
                <a:srgbClr val="376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2" name="文本框 11"/>
            <p:cNvSpPr txBox="1"/>
            <p:nvPr/>
          </p:nvSpPr>
          <p:spPr>
            <a:xfrm>
              <a:off x="4623" y="4261"/>
              <a:ext cx="7459" cy="2287"/>
            </a:xfrm>
            <a:prstGeom prst="rect">
              <a:avLst/>
            </a:prstGeom>
            <a:noFill/>
          </p:spPr>
          <p:txBody>
            <a:bodyPr wrap="square" rtlCol="0" anchor="ctr">
              <a:normAutofit/>
            </a:bodyPr>
            <a:lstStyle/>
            <a:p>
              <a:pPr algn="just">
                <a:lnSpc>
                  <a:spcPct val="170000"/>
                </a:lnSpc>
              </a:pPr>
              <a:endParaRPr lang="zh-CN" altLang="en-US" sz="1600" dirty="0">
                <a:solidFill>
                  <a:schemeClr val="tx1">
                    <a:lumMod val="85000"/>
                    <a:lumOff val="15000"/>
                  </a:schemeClr>
                </a:solidFill>
                <a:effectLst/>
                <a:latin typeface="微软雅黑" panose="020B0503020204020204" charset="-122"/>
                <a:ea typeface="微软雅黑" panose="020B0503020204020204" charset="-122"/>
              </a:endParaRPr>
            </a:p>
          </p:txBody>
        </p:sp>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什么是趋势龙头</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3" name="文本框 2"/>
          <p:cNvSpPr txBox="1"/>
          <p:nvPr/>
        </p:nvSpPr>
        <p:spPr>
          <a:xfrm>
            <a:off x="4513580" y="926465"/>
            <a:ext cx="7679055" cy="5524500"/>
          </a:xfrm>
          <a:prstGeom prst="rect">
            <a:avLst/>
          </a:prstGeom>
          <a:noFill/>
        </p:spPr>
        <p:txBody>
          <a:bodyPr wrap="square" rtlCol="0" anchor="t">
            <a:noAutofit/>
          </a:bodyPr>
          <a:p>
            <a:pPr marL="0" indent="0">
              <a:spcBef>
                <a:spcPct val="0"/>
              </a:spcBef>
              <a:spcAft>
                <a:spcPts val="300"/>
              </a:spcAft>
              <a:buAutoNum type="arabicPeriod"/>
            </a:pPr>
            <a:r>
              <a:rPr lang="zh-CN" altLang="en-US" sz="1600">
                <a:solidFill>
                  <a:srgbClr val="FF0000"/>
                </a:solidFill>
                <a:latin typeface="楷体" panose="02010609060101010101" charset="-122"/>
                <a:ea typeface="楷体" panose="02010609060101010101" charset="-122"/>
                <a:cs typeface="楷体" panose="02010609060101010101" charset="-122"/>
                <a:sym typeface="+mn-ea"/>
              </a:rPr>
              <a:t>引领趋势</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它通常是板块内最先启动上涨或涨幅最大、最强势的股票。</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它的走势强于板块指数，更远强于大盘指数。当它上涨时，能有效带动整个板块甚至相关概念股集体走强；当它调整时，板块往往也会跟随调整。</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sz="1600">
                <a:solidFill>
                  <a:srgbClr val="FF0000"/>
                </a:solidFill>
                <a:latin typeface="楷体" panose="02010609060101010101" charset="-122"/>
                <a:ea typeface="楷体" panose="02010609060101010101" charset="-122"/>
                <a:cs typeface="楷体" panose="02010609060101010101" charset="-122"/>
                <a:sym typeface="+mn-ea"/>
              </a:rPr>
              <a:t>成交活跃</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在上涨趋势中，通常伴随着显著放大的成交量，是市场资金关注的绝对焦点。资金源源不断地流入，推动其价格上涨。</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sz="1600">
                <a:solidFill>
                  <a:srgbClr val="FF0000"/>
                </a:solidFill>
                <a:latin typeface="楷体" panose="02010609060101010101" charset="-122"/>
                <a:ea typeface="楷体" panose="02010609060101010101" charset="-122"/>
                <a:cs typeface="楷体" panose="02010609060101010101" charset="-122"/>
                <a:sym typeface="+mn-ea"/>
              </a:rPr>
              <a:t>基本面</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或</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主题</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支撑：</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ts val="30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成为趋势龙头往往有其内在逻辑：</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行业景气度反转</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提升：</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 </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公司所在行业迎来高增长周期（如新能源车、光伏等）。</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强政策驱动：</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 </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国家重大政策利好（如基建、</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AI</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、国产替代等）。</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革命性技术</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产品：</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 </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公司拥有颠覆性的技术或爆款产品。</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业绩爆发：</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 </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公司业绩超预期高速增长。</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重大事件</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题材：</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 </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如并购重组、重大合同、突发事件（如疫情催生的医药股）等。</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这种基本面或题材的支撑，赋予了其上涨的“故事”和持续性预期。</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市场</a:t>
            </a:r>
            <a:r>
              <a:rPr lang="zh-CN" altLang="en-US" sz="1600">
                <a:solidFill>
                  <a:srgbClr val="FF0000"/>
                </a:solidFill>
                <a:latin typeface="楷体" panose="02010609060101010101" charset="-122"/>
                <a:ea typeface="楷体" panose="02010609060101010101" charset="-122"/>
                <a:cs typeface="楷体" panose="02010609060101010101" charset="-122"/>
                <a:sym typeface="+mn-ea"/>
              </a:rPr>
              <a:t>关注</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度高：</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它是市场共识度最高的标的，是短线资金、趋势资金、机构资金共同追逐的对象。券商研报、媒体、投资者讨论都高度聚焦于此。</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技术形态强劲：</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404040"/>
                </a:solidFill>
                <a:latin typeface="楷体" panose="02010609060101010101" charset="-122"/>
                <a:ea typeface="楷体" panose="02010609060101010101" charset="-122"/>
                <a:cs typeface="楷体" panose="02010609060101010101" charset="-122"/>
                <a:sym typeface="+mn-ea"/>
              </a:rPr>
              <a:t>股价通常运行在明显的上升通道中（如沿着</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5</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日、</a:t>
            </a:r>
            <a:r>
              <a:rPr lang="en-US" altLang="zh-CN" sz="1600">
                <a:solidFill>
                  <a:srgbClr val="404040"/>
                </a:solidFill>
                <a:latin typeface="楷体" panose="02010609060101010101" charset="-122"/>
                <a:ea typeface="楷体" panose="02010609060101010101" charset="-122"/>
                <a:cs typeface="楷体" panose="02010609060101010101" charset="-122"/>
                <a:sym typeface="+mn-ea"/>
              </a:rPr>
              <a:t>10</a:t>
            </a:r>
            <a:r>
              <a:rPr lang="zh-CN" altLang="en-US" sz="1600">
                <a:solidFill>
                  <a:srgbClr val="404040"/>
                </a:solidFill>
                <a:latin typeface="楷体" panose="02010609060101010101" charset="-122"/>
                <a:ea typeface="楷体" panose="02010609060101010101" charset="-122"/>
                <a:cs typeface="楷体" panose="02010609060101010101" charset="-122"/>
                <a:sym typeface="+mn-ea"/>
              </a:rPr>
              <a:t>日均线稳健上行）。</a:t>
            </a:r>
            <a:endParaRPr lang="zh-CN" altLang="en-US" sz="1600" b="0" i="0">
              <a:solidFill>
                <a:srgbClr val="40404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sz="1600">
                <a:solidFill>
                  <a:srgbClr val="FF0000"/>
                </a:solidFill>
                <a:latin typeface="楷体" panose="02010609060101010101" charset="-122"/>
                <a:ea typeface="楷体" panose="02010609060101010101" charset="-122"/>
                <a:cs typeface="楷体" panose="02010609060101010101" charset="-122"/>
                <a:sym typeface="+mn-ea"/>
              </a:rPr>
              <a:t>熊线上移</a:t>
            </a:r>
            <a:endParaRPr lang="zh-CN" altLang="en-US" sz="160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336550" y="2403475"/>
            <a:ext cx="4089400" cy="2861310"/>
          </a:xfrm>
          <a:prstGeom prst="rect">
            <a:avLst/>
          </a:prstGeom>
          <a:noFill/>
        </p:spPr>
        <p:txBody>
          <a:bodyPr wrap="square" rtlCol="0" anchor="t">
            <a:spAutoFit/>
          </a:bodyPr>
          <a:p>
            <a:pPr marL="0" lvl="2" algn="l">
              <a:buClrTx/>
              <a:buSzTx/>
              <a:buFont typeface="Arial" panose="020B0604020202020204"/>
              <a:buChar char="•"/>
            </a:pPr>
            <a:r>
              <a:rPr lang="zh-CN" altLang="en-US" b="1">
                <a:solidFill>
                  <a:srgbClr val="FF0000"/>
                </a:solidFill>
                <a:latin typeface="楷体" panose="02010609060101010101" charset="-122"/>
                <a:ea typeface="楷体" panose="02010609060101010101" charset="-122"/>
                <a:cs typeface="楷体" panose="02010609060101010101" charset="-122"/>
                <a:sym typeface="+mn-ea"/>
              </a:rPr>
              <a:t>“趋势龙头”是股票市场（尤其是A股市场）中一个非常重要的概念，通常指在某一轮明确的、持续的上涨趋势中，引领整个板块甚至大盘上涨的核心个股。</a:t>
            </a:r>
            <a:endParaRPr lang="zh-CN" altLang="en-US" b="1" i="0">
              <a:solidFill>
                <a:srgbClr val="FF0000"/>
              </a:solidFill>
              <a:latin typeface="楷体" panose="02010609060101010101" charset="-122"/>
              <a:ea typeface="楷体" panose="02010609060101010101" charset="-122"/>
              <a:cs typeface="楷体" panose="02010609060101010101" charset="-122"/>
            </a:endParaRPr>
          </a:p>
          <a:p>
            <a:pPr marL="0" lvl="2" algn="l">
              <a:buClrTx/>
              <a:buSzTx/>
              <a:buFont typeface="Arial" panose="020B0604020202020204"/>
              <a:buChar char="•"/>
            </a:pPr>
            <a:r>
              <a:rPr lang="zh-CN" altLang="en-US" b="1">
                <a:solidFill>
                  <a:srgbClr val="FF0000"/>
                </a:solidFill>
                <a:latin typeface="楷体" panose="02010609060101010101" charset="-122"/>
                <a:ea typeface="楷体" panose="02010609060101010101" charset="-122"/>
                <a:cs typeface="楷体" panose="02010609060101010101" charset="-122"/>
                <a:sym typeface="+mn-ea"/>
              </a:rPr>
              <a:t>它不仅仅是该板块中市值最大的公司（那叫“行业龙头”），更强调其在特定时间段内所展现出的最强上涨动能、最高市场关注度和最强的带动效应。</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龙头启动到龙头落幕</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386715" y="918210"/>
            <a:ext cx="3487420" cy="5401945"/>
          </a:xfrm>
          <a:prstGeom prst="rect">
            <a:avLst/>
          </a:prstGeom>
        </p:spPr>
      </p:pic>
      <p:pic>
        <p:nvPicPr>
          <p:cNvPr id="6" name="图片 5"/>
          <p:cNvPicPr>
            <a:picLocks noChangeAspect="1"/>
          </p:cNvPicPr>
          <p:nvPr/>
        </p:nvPicPr>
        <p:blipFill>
          <a:blip r:embed="rId7"/>
          <a:stretch>
            <a:fillRect/>
          </a:stretch>
        </p:blipFill>
        <p:spPr>
          <a:xfrm>
            <a:off x="4077335" y="991235"/>
            <a:ext cx="3596640" cy="5402580"/>
          </a:xfrm>
          <a:prstGeom prst="rect">
            <a:avLst/>
          </a:prstGeom>
        </p:spPr>
      </p:pic>
      <p:pic>
        <p:nvPicPr>
          <p:cNvPr id="7" name="图片 6"/>
          <p:cNvPicPr>
            <a:picLocks noChangeAspect="1"/>
          </p:cNvPicPr>
          <p:nvPr/>
        </p:nvPicPr>
        <p:blipFill>
          <a:blip r:embed="rId8"/>
          <a:stretch>
            <a:fillRect/>
          </a:stretch>
        </p:blipFill>
        <p:spPr>
          <a:xfrm>
            <a:off x="7796530" y="1038225"/>
            <a:ext cx="3996690" cy="528193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0" y="928370"/>
            <a:ext cx="2993390" cy="5458460"/>
          </a:xfrm>
          <a:prstGeom prst="rect">
            <a:avLst/>
          </a:prstGeom>
        </p:spPr>
      </p:pic>
      <p:pic>
        <p:nvPicPr>
          <p:cNvPr id="6" name="图片 5"/>
          <p:cNvPicPr>
            <a:picLocks noChangeAspect="1"/>
          </p:cNvPicPr>
          <p:nvPr/>
        </p:nvPicPr>
        <p:blipFill>
          <a:blip r:embed="rId7"/>
          <a:stretch>
            <a:fillRect/>
          </a:stretch>
        </p:blipFill>
        <p:spPr>
          <a:xfrm>
            <a:off x="2870200" y="977900"/>
            <a:ext cx="3375660" cy="5281930"/>
          </a:xfrm>
          <a:prstGeom prst="rect">
            <a:avLst/>
          </a:prstGeom>
        </p:spPr>
      </p:pic>
      <p:pic>
        <p:nvPicPr>
          <p:cNvPr id="7" name="图片 6"/>
          <p:cNvPicPr>
            <a:picLocks noChangeAspect="1"/>
          </p:cNvPicPr>
          <p:nvPr/>
        </p:nvPicPr>
        <p:blipFill>
          <a:blip r:embed="rId8"/>
          <a:stretch>
            <a:fillRect/>
          </a:stretch>
        </p:blipFill>
        <p:spPr>
          <a:xfrm>
            <a:off x="6084570" y="928370"/>
            <a:ext cx="3693795" cy="5281930"/>
          </a:xfrm>
          <a:prstGeom prst="rect">
            <a:avLst/>
          </a:prstGeom>
        </p:spPr>
      </p:pic>
      <p:pic>
        <p:nvPicPr>
          <p:cNvPr id="8" name="图片 7"/>
          <p:cNvPicPr>
            <a:picLocks noChangeAspect="1"/>
          </p:cNvPicPr>
          <p:nvPr/>
        </p:nvPicPr>
        <p:blipFill>
          <a:blip r:embed="rId9"/>
          <a:stretch>
            <a:fillRect/>
          </a:stretch>
        </p:blipFill>
        <p:spPr>
          <a:xfrm>
            <a:off x="8841105" y="928370"/>
            <a:ext cx="3350895" cy="5209540"/>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主题猎手</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趋势龙头股票池</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4911090" y="897255"/>
            <a:ext cx="6781800" cy="5422265"/>
          </a:xfrm>
          <a:prstGeom prst="rect">
            <a:avLst/>
          </a:prstGeom>
        </p:spPr>
      </p:pic>
      <p:sp>
        <p:nvSpPr>
          <p:cNvPr id="6" name="文本框 5"/>
          <p:cNvSpPr txBox="1"/>
          <p:nvPr/>
        </p:nvSpPr>
        <p:spPr>
          <a:xfrm>
            <a:off x="300990" y="1536700"/>
            <a:ext cx="4610100" cy="3784600"/>
          </a:xfrm>
          <a:prstGeom prst="rect">
            <a:avLst/>
          </a:prstGeom>
          <a:noFill/>
        </p:spPr>
        <p:txBody>
          <a:bodyPr wrap="square" rtlCol="0" anchor="t">
            <a:spAutoFit/>
          </a:bodyPr>
          <a:p>
            <a:pPr algn="l"/>
            <a:r>
              <a:rPr lang="zh-CN" altLang="en-US" sz="2000">
                <a:latin typeface="楷体" panose="02010609060101010101" charset="-122"/>
                <a:ea typeface="楷体" panose="02010609060101010101" charset="-122"/>
                <a:sym typeface="+mn-ea"/>
              </a:rPr>
              <a:t>龙头股叠加勾选：</a:t>
            </a:r>
            <a:endParaRPr lang="zh-CN" altLang="en-US" sz="2000">
              <a:latin typeface="楷体" panose="02010609060101010101" charset="-122"/>
              <a:ea typeface="楷体" panose="02010609060101010101" charset="-122"/>
            </a:endParaRPr>
          </a:p>
          <a:p>
            <a:pPr algn="l"/>
            <a:endParaRPr lang="zh-CN" altLang="en-US" sz="2000">
              <a:latin typeface="楷体" panose="02010609060101010101" charset="-122"/>
              <a:ea typeface="楷体" panose="02010609060101010101" charset="-122"/>
            </a:endParaRPr>
          </a:p>
          <a:p>
            <a:pPr algn="l"/>
            <a:r>
              <a:rPr lang="zh-CN" altLang="en-US" sz="2000">
                <a:latin typeface="楷体" panose="02010609060101010101" charset="-122"/>
                <a:ea typeface="楷体" panose="02010609060101010101" charset="-122"/>
                <a:sym typeface="+mn-ea"/>
              </a:rPr>
              <a:t>四线开花：主力买入，散户卖出；</a:t>
            </a:r>
            <a:endParaRPr lang="zh-CN" altLang="en-US" sz="2000">
              <a:latin typeface="楷体" panose="02010609060101010101" charset="-122"/>
              <a:ea typeface="楷体" panose="02010609060101010101" charset="-122"/>
            </a:endParaRPr>
          </a:p>
          <a:p>
            <a:pPr algn="l"/>
            <a:endParaRPr lang="zh-CN" altLang="en-US" sz="2000">
              <a:latin typeface="楷体" panose="02010609060101010101" charset="-122"/>
              <a:ea typeface="楷体" panose="02010609060101010101" charset="-122"/>
            </a:endParaRPr>
          </a:p>
          <a:p>
            <a:pPr algn="l"/>
            <a:r>
              <a:rPr lang="zh-CN" altLang="en-US" sz="2000">
                <a:latin typeface="楷体" panose="02010609060101010101" charset="-122"/>
                <a:ea typeface="楷体" panose="02010609060101010101" charset="-122"/>
                <a:sym typeface="+mn-ea"/>
              </a:rPr>
              <a:t>分歧龙头：资金分歧，高换手，买在分歧卖在一致；</a:t>
            </a:r>
            <a:endParaRPr lang="zh-CN" altLang="en-US" sz="2000">
              <a:latin typeface="楷体" panose="02010609060101010101" charset="-122"/>
              <a:ea typeface="楷体" panose="02010609060101010101" charset="-122"/>
            </a:endParaRPr>
          </a:p>
          <a:p>
            <a:pPr algn="l"/>
            <a:endParaRPr lang="zh-CN" altLang="en-US" sz="2000">
              <a:latin typeface="楷体" panose="02010609060101010101" charset="-122"/>
              <a:ea typeface="楷体" panose="02010609060101010101" charset="-122"/>
            </a:endParaRPr>
          </a:p>
          <a:p>
            <a:pPr algn="l"/>
            <a:r>
              <a:rPr lang="zh-CN" altLang="en-US" sz="2000">
                <a:latin typeface="楷体" panose="02010609060101010101" charset="-122"/>
                <a:ea typeface="楷体" panose="02010609060101010101" charset="-122"/>
                <a:sym typeface="+mn-ea"/>
              </a:rPr>
              <a:t>活跃龙头：高活跃度；</a:t>
            </a:r>
            <a:endParaRPr lang="zh-CN" altLang="en-US" sz="2000">
              <a:latin typeface="楷体" panose="02010609060101010101" charset="-122"/>
              <a:ea typeface="楷体" panose="02010609060101010101" charset="-122"/>
            </a:endParaRPr>
          </a:p>
          <a:p>
            <a:pPr algn="l"/>
            <a:endParaRPr lang="zh-CN" altLang="en-US" sz="2000">
              <a:latin typeface="楷体" panose="02010609060101010101" charset="-122"/>
              <a:ea typeface="楷体" panose="02010609060101010101" charset="-122"/>
            </a:endParaRPr>
          </a:p>
          <a:p>
            <a:pPr algn="l"/>
            <a:r>
              <a:rPr lang="zh-CN" altLang="en-US" sz="2000">
                <a:latin typeface="楷体" panose="02010609060101010101" charset="-122"/>
                <a:ea typeface="楷体" panose="02010609060101010101" charset="-122"/>
                <a:sym typeface="+mn-ea"/>
              </a:rPr>
              <a:t>资金龙头：主力资金狂买。</a:t>
            </a:r>
            <a:endParaRPr lang="zh-CN" altLang="en-US" sz="2000">
              <a:latin typeface="楷体" panose="02010609060101010101" charset="-122"/>
              <a:ea typeface="楷体" panose="02010609060101010101" charset="-122"/>
            </a:endParaRPr>
          </a:p>
          <a:p>
            <a:pPr algn="l"/>
            <a:endParaRPr lang="zh-CN" altLang="en-US" sz="2000">
              <a:latin typeface="楷体" panose="02010609060101010101" charset="-122"/>
              <a:ea typeface="楷体" panose="02010609060101010101" charset="-122"/>
            </a:endParaRPr>
          </a:p>
          <a:p>
            <a:pPr algn="l"/>
            <a:r>
              <a:rPr lang="zh-CN" altLang="en-US" sz="2000">
                <a:latin typeface="楷体" panose="02010609060101010101" charset="-122"/>
                <a:ea typeface="楷体" panose="02010609060101010101" charset="-122"/>
                <a:sym typeface="+mn-ea"/>
              </a:rPr>
              <a:t>风口龙头：处在热点风口</a:t>
            </a:r>
            <a:endParaRPr lang="zh-CN" altLang="en-US" sz="2000">
              <a:latin typeface="楷体" panose="02010609060101010101" charset="-122"/>
              <a:ea typeface="楷体" panose="0201060906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主题猎手</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趋势龙头标记</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1707515" y="889635"/>
            <a:ext cx="9834245" cy="545973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主题猎手</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趋势龙头</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个股</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399415" y="993775"/>
            <a:ext cx="11394440" cy="514477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猎手陪跑课程</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群服务</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173355" y="1090930"/>
            <a:ext cx="8451215" cy="5077460"/>
          </a:xfrm>
          <a:prstGeom prst="rect">
            <a:avLst/>
          </a:prstGeom>
        </p:spPr>
      </p:pic>
      <p:pic>
        <p:nvPicPr>
          <p:cNvPr id="6" name="图片 5"/>
          <p:cNvPicPr>
            <a:picLocks noChangeAspect="1"/>
          </p:cNvPicPr>
          <p:nvPr/>
        </p:nvPicPr>
        <p:blipFill>
          <a:blip r:embed="rId7"/>
          <a:stretch>
            <a:fillRect/>
          </a:stretch>
        </p:blipFill>
        <p:spPr>
          <a:xfrm>
            <a:off x="8856345" y="1011555"/>
            <a:ext cx="2936875" cy="523684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6625" y="0"/>
            <a:ext cx="6096000" cy="829945"/>
          </a:xfrm>
          <a:prstGeom prst="rect">
            <a:avLst/>
          </a:prstGeom>
          <a:noFill/>
        </p:spPr>
        <p:txBody>
          <a:bodyPr wrap="square" rtlCol="0" anchor="t">
            <a:spAutoFit/>
          </a:bodyPr>
          <a:p>
            <a:pPr algn="l"/>
            <a:r>
              <a:rPr lang="en-US" altLang="zh-CN" sz="4800" spc="400">
                <a:solidFill>
                  <a:schemeClr val="accent4"/>
                </a:solidFill>
                <a:effectLst/>
                <a:latin typeface="Arial" panose="020B0604020202020204" pitchFamily="34" charset="0"/>
                <a:ea typeface="微软雅黑" panose="020B0503020204020204" charset="-122"/>
                <a:sym typeface="+mn-ea"/>
              </a:rPr>
              <a:t>   </a:t>
            </a:r>
            <a:r>
              <a:rPr lang="zh-CN" altLang="en-US" sz="4800" spc="400">
                <a:solidFill>
                  <a:schemeClr val="accent4"/>
                </a:solidFill>
                <a:effectLst/>
                <a:latin typeface="Arial" panose="020B0604020202020204" pitchFamily="34" charset="0"/>
                <a:ea typeface="微软雅黑" panose="020B0503020204020204" charset="-122"/>
                <a:sym typeface="+mn-ea"/>
              </a:rPr>
              <a:t>猎龙擒牛陪跑营</a:t>
            </a:r>
            <a:endParaRPr lang="zh-CN" altLang="en-US" sz="4800" spc="400">
              <a:solidFill>
                <a:schemeClr val="accent4"/>
              </a:solidFill>
              <a:effectLst/>
              <a:latin typeface="Arial" panose="020B0604020202020204" pitchFamily="34" charset="0"/>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3970" y="-635"/>
            <a:ext cx="1217803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0" y="0"/>
            <a:ext cx="12192000" cy="684974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用户结果分享</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527050" y="897890"/>
            <a:ext cx="11266170" cy="532511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用户结果分享</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0" y="944880"/>
            <a:ext cx="2990215" cy="4426585"/>
          </a:xfrm>
          <a:prstGeom prst="rect">
            <a:avLst/>
          </a:prstGeom>
        </p:spPr>
      </p:pic>
      <p:pic>
        <p:nvPicPr>
          <p:cNvPr id="10" name="图片 9"/>
          <p:cNvPicPr>
            <a:picLocks noChangeAspect="1"/>
          </p:cNvPicPr>
          <p:nvPr/>
        </p:nvPicPr>
        <p:blipFill>
          <a:blip r:embed="rId7"/>
          <a:stretch>
            <a:fillRect/>
          </a:stretch>
        </p:blipFill>
        <p:spPr>
          <a:xfrm>
            <a:off x="2907030" y="1003935"/>
            <a:ext cx="3347085" cy="4405630"/>
          </a:xfrm>
          <a:prstGeom prst="rect">
            <a:avLst/>
          </a:prstGeom>
        </p:spPr>
      </p:pic>
      <p:pic>
        <p:nvPicPr>
          <p:cNvPr id="11" name="图片 10"/>
          <p:cNvPicPr>
            <a:picLocks noChangeAspect="1"/>
          </p:cNvPicPr>
          <p:nvPr/>
        </p:nvPicPr>
        <p:blipFill>
          <a:blip r:embed="rId8"/>
          <a:stretch>
            <a:fillRect/>
          </a:stretch>
        </p:blipFill>
        <p:spPr>
          <a:xfrm>
            <a:off x="6254115" y="1049655"/>
            <a:ext cx="3028315" cy="4221480"/>
          </a:xfrm>
          <a:prstGeom prst="rect">
            <a:avLst/>
          </a:prstGeom>
        </p:spPr>
      </p:pic>
      <p:pic>
        <p:nvPicPr>
          <p:cNvPr id="12" name="图片 11"/>
          <p:cNvPicPr>
            <a:picLocks noChangeAspect="1"/>
          </p:cNvPicPr>
          <p:nvPr/>
        </p:nvPicPr>
        <p:blipFill>
          <a:blip r:embed="rId9"/>
          <a:stretch>
            <a:fillRect/>
          </a:stretch>
        </p:blipFill>
        <p:spPr>
          <a:xfrm>
            <a:off x="9145905" y="1049655"/>
            <a:ext cx="2982595" cy="4267200"/>
          </a:xfrm>
          <a:prstGeom prst="rect">
            <a:avLst/>
          </a:prstGeom>
        </p:spPr>
      </p:pic>
      <p:sp>
        <p:nvSpPr>
          <p:cNvPr id="13" name="文本框 12"/>
          <p:cNvSpPr txBox="1"/>
          <p:nvPr/>
        </p:nvSpPr>
        <p:spPr>
          <a:xfrm>
            <a:off x="554990" y="5607685"/>
            <a:ext cx="9936480" cy="645160"/>
          </a:xfrm>
          <a:prstGeom prst="rect">
            <a:avLst/>
          </a:prstGeom>
          <a:noFill/>
        </p:spPr>
        <p:txBody>
          <a:bodyPr wrap="square" rtlCol="0">
            <a:spAutoFit/>
          </a:bodyPr>
          <a:p>
            <a:r>
              <a:rPr lang="en-US" altLang="zh-CN" b="1">
                <a:solidFill>
                  <a:srgbClr val="FF0000"/>
                </a:solidFill>
                <a:latin typeface="楷体" panose="02010609060101010101" charset="-122"/>
                <a:ea typeface="楷体" panose="02010609060101010101" charset="-122"/>
              </a:rPr>
              <a:t>    </a:t>
            </a:r>
            <a:r>
              <a:rPr lang="zh-CN" altLang="en-US" b="1">
                <a:solidFill>
                  <a:srgbClr val="FF0000"/>
                </a:solidFill>
                <a:latin typeface="楷体" panose="02010609060101010101" charset="-122"/>
                <a:ea typeface="楷体" panose="02010609060101010101" charset="-122"/>
              </a:rPr>
              <a:t>猎手陪跑趋势龙头：龙磁科技、大族激光、锦浪科技等表现强势，三月两会行情，提前布局，</a:t>
            </a:r>
            <a:r>
              <a:rPr lang="en-US" altLang="zh-CN" b="1">
                <a:solidFill>
                  <a:srgbClr val="FF0000"/>
                </a:solidFill>
                <a:latin typeface="楷体" panose="02010609060101010101" charset="-122"/>
                <a:ea typeface="楷体" panose="02010609060101010101" charset="-122"/>
              </a:rPr>
              <a:t>2026</a:t>
            </a:r>
            <a:r>
              <a:rPr lang="zh-CN" altLang="en-US" b="1">
                <a:solidFill>
                  <a:srgbClr val="FF0000"/>
                </a:solidFill>
                <a:latin typeface="楷体" panose="02010609060101010101" charset="-122"/>
                <a:ea typeface="楷体" panose="02010609060101010101" charset="-122"/>
              </a:rPr>
              <a:t>年，马年一马当先，趋势龙头大力老师陪跑营已经建立，跟上三月活动即可进群。</a:t>
            </a:r>
            <a:endParaRPr lang="zh-CN" altLang="en-US" b="1">
              <a:solidFill>
                <a:srgbClr val="FF0000"/>
              </a:solidFill>
              <a:latin typeface="楷体" panose="02010609060101010101" charset="-122"/>
              <a:ea typeface="楷体" panose="02010609060101010101"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实战结果分享</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573405" y="889000"/>
            <a:ext cx="9522460" cy="1296035"/>
          </a:xfrm>
          <a:prstGeom prst="rect">
            <a:avLst/>
          </a:prstGeom>
        </p:spPr>
      </p:pic>
      <p:pic>
        <p:nvPicPr>
          <p:cNvPr id="6" name="图片 5"/>
          <p:cNvPicPr>
            <a:picLocks noChangeAspect="1"/>
          </p:cNvPicPr>
          <p:nvPr/>
        </p:nvPicPr>
        <p:blipFill>
          <a:blip r:embed="rId7"/>
          <a:stretch>
            <a:fillRect/>
          </a:stretch>
        </p:blipFill>
        <p:spPr>
          <a:xfrm>
            <a:off x="308610" y="2044700"/>
            <a:ext cx="2012950" cy="4406265"/>
          </a:xfrm>
          <a:prstGeom prst="rect">
            <a:avLst/>
          </a:prstGeom>
        </p:spPr>
      </p:pic>
      <p:pic>
        <p:nvPicPr>
          <p:cNvPr id="7" name="图片 6"/>
          <p:cNvPicPr>
            <a:picLocks noChangeAspect="1"/>
          </p:cNvPicPr>
          <p:nvPr/>
        </p:nvPicPr>
        <p:blipFill>
          <a:blip r:embed="rId8"/>
          <a:stretch>
            <a:fillRect/>
          </a:stretch>
        </p:blipFill>
        <p:spPr>
          <a:xfrm>
            <a:off x="2248535" y="2044065"/>
            <a:ext cx="1941195" cy="4314190"/>
          </a:xfrm>
          <a:prstGeom prst="rect">
            <a:avLst/>
          </a:prstGeom>
        </p:spPr>
      </p:pic>
      <p:pic>
        <p:nvPicPr>
          <p:cNvPr id="8" name="图片 7"/>
          <p:cNvPicPr>
            <a:picLocks noChangeAspect="1"/>
          </p:cNvPicPr>
          <p:nvPr/>
        </p:nvPicPr>
        <p:blipFill>
          <a:blip r:embed="rId9"/>
          <a:stretch>
            <a:fillRect/>
          </a:stretch>
        </p:blipFill>
        <p:spPr>
          <a:xfrm>
            <a:off x="4189730" y="2044700"/>
            <a:ext cx="2139950" cy="4406900"/>
          </a:xfrm>
          <a:prstGeom prst="rect">
            <a:avLst/>
          </a:prstGeom>
        </p:spPr>
      </p:pic>
      <p:pic>
        <p:nvPicPr>
          <p:cNvPr id="10" name="图片 9"/>
          <p:cNvPicPr>
            <a:picLocks noChangeAspect="1"/>
          </p:cNvPicPr>
          <p:nvPr/>
        </p:nvPicPr>
        <p:blipFill>
          <a:blip r:embed="rId10"/>
          <a:stretch>
            <a:fillRect/>
          </a:stretch>
        </p:blipFill>
        <p:spPr>
          <a:xfrm>
            <a:off x="8700135" y="2113280"/>
            <a:ext cx="3327400" cy="4180205"/>
          </a:xfrm>
          <a:prstGeom prst="rect">
            <a:avLst/>
          </a:prstGeom>
        </p:spPr>
      </p:pic>
      <p:pic>
        <p:nvPicPr>
          <p:cNvPr id="11" name="图片 10"/>
          <p:cNvPicPr>
            <a:picLocks noChangeAspect="1"/>
          </p:cNvPicPr>
          <p:nvPr/>
        </p:nvPicPr>
        <p:blipFill>
          <a:blip r:embed="rId11"/>
          <a:stretch>
            <a:fillRect/>
          </a:stretch>
        </p:blipFill>
        <p:spPr>
          <a:xfrm>
            <a:off x="6329680" y="2044065"/>
            <a:ext cx="2222500" cy="4407535"/>
          </a:xfrm>
          <a:prstGeom prst="rect">
            <a:avLst/>
          </a:prstGeom>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实战结果分享</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12" name="图片 11"/>
          <p:cNvPicPr>
            <a:picLocks noChangeAspect="1"/>
          </p:cNvPicPr>
          <p:nvPr/>
        </p:nvPicPr>
        <p:blipFill>
          <a:blip r:embed="rId6"/>
          <a:stretch>
            <a:fillRect/>
          </a:stretch>
        </p:blipFill>
        <p:spPr>
          <a:xfrm>
            <a:off x="-3810" y="947420"/>
            <a:ext cx="3411855" cy="5479415"/>
          </a:xfrm>
          <a:prstGeom prst="rect">
            <a:avLst/>
          </a:prstGeom>
        </p:spPr>
      </p:pic>
      <p:pic>
        <p:nvPicPr>
          <p:cNvPr id="13" name="图片 12"/>
          <p:cNvPicPr>
            <a:picLocks noChangeAspect="1"/>
          </p:cNvPicPr>
          <p:nvPr/>
        </p:nvPicPr>
        <p:blipFill>
          <a:blip r:embed="rId7"/>
          <a:stretch>
            <a:fillRect/>
          </a:stretch>
        </p:blipFill>
        <p:spPr>
          <a:xfrm>
            <a:off x="3243580" y="947420"/>
            <a:ext cx="3329940" cy="5416550"/>
          </a:xfrm>
          <a:prstGeom prst="rect">
            <a:avLst/>
          </a:prstGeom>
        </p:spPr>
      </p:pic>
      <p:pic>
        <p:nvPicPr>
          <p:cNvPr id="15" name="图片 14"/>
          <p:cNvPicPr>
            <a:picLocks noChangeAspect="1"/>
          </p:cNvPicPr>
          <p:nvPr/>
        </p:nvPicPr>
        <p:blipFill>
          <a:blip r:embed="rId8"/>
          <a:stretch>
            <a:fillRect/>
          </a:stretch>
        </p:blipFill>
        <p:spPr>
          <a:xfrm>
            <a:off x="6484620" y="935990"/>
            <a:ext cx="3226435" cy="5366385"/>
          </a:xfrm>
          <a:prstGeom prst="rect">
            <a:avLst/>
          </a:prstGeom>
        </p:spPr>
      </p:pic>
      <p:pic>
        <p:nvPicPr>
          <p:cNvPr id="16" name="图片 15"/>
          <p:cNvPicPr>
            <a:picLocks noChangeAspect="1"/>
          </p:cNvPicPr>
          <p:nvPr/>
        </p:nvPicPr>
        <p:blipFill>
          <a:blip r:embed="rId9"/>
          <a:stretch>
            <a:fillRect/>
          </a:stretch>
        </p:blipFill>
        <p:spPr>
          <a:xfrm>
            <a:off x="9711055" y="946785"/>
            <a:ext cx="2407920" cy="535622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布局趋势龙头一马当先</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125095" y="1367790"/>
            <a:ext cx="4035425" cy="4386580"/>
          </a:xfrm>
          <a:prstGeom prst="rect">
            <a:avLst/>
          </a:prstGeom>
        </p:spPr>
      </p:pic>
      <p:pic>
        <p:nvPicPr>
          <p:cNvPr id="7" name="图片 6"/>
          <p:cNvPicPr>
            <a:picLocks noChangeAspect="1"/>
          </p:cNvPicPr>
          <p:nvPr/>
        </p:nvPicPr>
        <p:blipFill>
          <a:blip r:embed="rId7"/>
          <a:stretch>
            <a:fillRect/>
          </a:stretch>
        </p:blipFill>
        <p:spPr>
          <a:xfrm>
            <a:off x="4160520" y="1153160"/>
            <a:ext cx="4028440" cy="5109845"/>
          </a:xfrm>
          <a:prstGeom prst="rect">
            <a:avLst/>
          </a:prstGeom>
        </p:spPr>
      </p:pic>
      <p:pic>
        <p:nvPicPr>
          <p:cNvPr id="8" name="图片 7"/>
          <p:cNvPicPr>
            <a:picLocks noChangeAspect="1"/>
          </p:cNvPicPr>
          <p:nvPr/>
        </p:nvPicPr>
        <p:blipFill>
          <a:blip r:embed="rId8"/>
          <a:stretch>
            <a:fillRect/>
          </a:stretch>
        </p:blipFill>
        <p:spPr>
          <a:xfrm>
            <a:off x="8124825" y="993140"/>
            <a:ext cx="3960495" cy="532892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经传严选基金</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551815" y="922020"/>
            <a:ext cx="10049510" cy="539496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资产全方位配置</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基金理财</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135255" y="1381125"/>
            <a:ext cx="4110355" cy="4476115"/>
          </a:xfrm>
          <a:prstGeom prst="rect">
            <a:avLst/>
          </a:prstGeom>
        </p:spPr>
      </p:pic>
      <p:pic>
        <p:nvPicPr>
          <p:cNvPr id="10" name="图片 9"/>
          <p:cNvPicPr>
            <a:picLocks noChangeAspect="1"/>
          </p:cNvPicPr>
          <p:nvPr/>
        </p:nvPicPr>
        <p:blipFill>
          <a:blip r:embed="rId7"/>
          <a:stretch>
            <a:fillRect/>
          </a:stretch>
        </p:blipFill>
        <p:spPr>
          <a:xfrm>
            <a:off x="4474210" y="1320165"/>
            <a:ext cx="3977640" cy="4614545"/>
          </a:xfrm>
          <a:prstGeom prst="rect">
            <a:avLst/>
          </a:prstGeom>
        </p:spPr>
      </p:pic>
      <p:pic>
        <p:nvPicPr>
          <p:cNvPr id="11" name="图片 10"/>
          <p:cNvPicPr>
            <a:picLocks noChangeAspect="1"/>
          </p:cNvPicPr>
          <p:nvPr/>
        </p:nvPicPr>
        <p:blipFill>
          <a:blip r:embed="rId8"/>
          <a:stretch>
            <a:fillRect/>
          </a:stretch>
        </p:blipFill>
        <p:spPr>
          <a:xfrm>
            <a:off x="8680450" y="787400"/>
            <a:ext cx="3210560" cy="5296535"/>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资产全方位配置</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基金理财</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12700" y="0"/>
            <a:ext cx="12179300" cy="68580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资产全方位配置</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基金理财</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0" y="6350"/>
            <a:ext cx="12192000" cy="68453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猎手陪跑</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资产全方位配置</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基金理财</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56030" y="2988310"/>
            <a:ext cx="9796780" cy="1106805"/>
          </a:xfrm>
          <a:prstGeom prst="rect">
            <a:avLst/>
          </a:prstGeom>
          <a:noFill/>
        </p:spPr>
        <p:txBody>
          <a:bodyPr wrap="square" rtlCol="0">
            <a:spAutoFit/>
          </a:bodyPr>
          <a:lstStyle/>
          <a:p>
            <a:pPr algn="ctr"/>
            <a:r>
              <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rPr>
              <a:t>消息利好</a:t>
            </a:r>
            <a:endPar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endParaRPr>
          </a:p>
        </p:txBody>
      </p:sp>
      <p:pic>
        <p:nvPicPr>
          <p:cNvPr id="2" name="图片 1" descr="55555"/>
          <p:cNvPicPr>
            <a:picLocks noChangeAspect="1"/>
          </p:cNvPicPr>
          <p:nvPr>
            <p:custDataLst>
              <p:tags r:id="rId2"/>
            </p:custDataLst>
          </p:nvPr>
        </p:nvPicPr>
        <p:blipFill>
          <a:blip r:embed="rId3"/>
          <a:stretch>
            <a:fillRect/>
          </a:stretch>
        </p:blipFill>
        <p:spPr>
          <a:xfrm>
            <a:off x="357505" y="309245"/>
            <a:ext cx="1511935" cy="342900"/>
          </a:xfrm>
          <a:prstGeom prst="rect">
            <a:avLst/>
          </a:prstGeom>
        </p:spPr>
      </p:pic>
      <p:sp>
        <p:nvSpPr>
          <p:cNvPr id="11" name="圆角矩形 10"/>
          <p:cNvSpPr/>
          <p:nvPr/>
        </p:nvSpPr>
        <p:spPr>
          <a:xfrm>
            <a:off x="4928553" y="2289810"/>
            <a:ext cx="2083435" cy="574675"/>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5025390" y="2294890"/>
            <a:ext cx="193167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PART 0</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2</a:t>
            </a:r>
            <a:endPar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5"/>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6" name="图片 5"/>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pic>
        <p:nvPicPr>
          <p:cNvPr id="3" name="图片 2"/>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5555"/>
          <p:cNvPicPr>
            <a:picLocks noChangeAspect="1"/>
          </p:cNvPicPr>
          <p:nvPr>
            <p:custDataLst>
              <p:tags r:id="rId1"/>
            </p:custDataLst>
          </p:nvPr>
        </p:nvPicPr>
        <p:blipFill>
          <a:blip r:embed="rId2"/>
          <a:stretch>
            <a:fillRect/>
          </a:stretch>
        </p:blipFill>
        <p:spPr>
          <a:xfrm>
            <a:off x="300673" y="264160"/>
            <a:ext cx="1511935" cy="342900"/>
          </a:xfrm>
          <a:prstGeom prst="rect">
            <a:avLst/>
          </a:prstGeom>
        </p:spPr>
      </p:pic>
      <p:pic>
        <p:nvPicPr>
          <p:cNvPr id="6" name="图片 5" descr="基金"/>
          <p:cNvPicPr>
            <a:picLocks noChangeAspect="1"/>
          </p:cNvPicPr>
          <p:nvPr/>
        </p:nvPicPr>
        <p:blipFill>
          <a:blip r:embed="rId3"/>
          <a:stretch>
            <a:fillRect/>
          </a:stretch>
        </p:blipFill>
        <p:spPr>
          <a:xfrm>
            <a:off x="692150" y="969645"/>
            <a:ext cx="7501255" cy="506603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影响市场消息</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
        <p:nvSpPr>
          <p:cNvPr id="3" name="文本框 2"/>
          <p:cNvSpPr txBox="1"/>
          <p:nvPr/>
        </p:nvSpPr>
        <p:spPr>
          <a:xfrm>
            <a:off x="5687695" y="1193800"/>
            <a:ext cx="5968365" cy="5257165"/>
          </a:xfrm>
          <a:prstGeom prst="rect">
            <a:avLst/>
          </a:prstGeom>
          <a:noFill/>
        </p:spPr>
        <p:txBody>
          <a:bodyPr wrap="square" rtlCol="0">
            <a:noAutofit/>
          </a:bodyPr>
          <a:p>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、证监会：严厉打击财务造假、操纵市场、内幕交易、虚假陈述等违法违规行为</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、证监会：严厉打击财务造假、操纵市场、内幕交易、虚假陈述等违法违规行为</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　</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、今年</a:t>
            </a:r>
            <a:r>
              <a:rPr lang="en-US" altLang="zh-CN">
                <a:latin typeface="楷体" panose="02010609060101010101" charset="-122"/>
                <a:ea typeface="楷体" panose="02010609060101010101" charset="-122"/>
                <a:cs typeface="楷体" panose="02010609060101010101" charset="-122"/>
              </a:rPr>
              <a:t>“3·15”</a:t>
            </a:r>
            <a:r>
              <a:rPr lang="zh-CN" altLang="en-US">
                <a:latin typeface="楷体" panose="02010609060101010101" charset="-122"/>
                <a:ea typeface="楷体" panose="02010609060101010101" charset="-122"/>
                <a:cs typeface="楷体" panose="02010609060101010101" charset="-122"/>
              </a:rPr>
              <a:t>晚会聚焦</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放心消费品质生活</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主题，</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将关注食品安全、公共安全、金融安全、广告市场等领域侵害消费者权益的违法行为。</a:t>
            </a:r>
            <a:endParaRPr lang="zh-CN" altLang="en-US">
              <a:latin typeface="楷体" panose="02010609060101010101" charset="-122"/>
              <a:ea typeface="楷体" panose="02010609060101010101" charset="-122"/>
              <a:cs typeface="楷体" panose="02010609060101010101" charset="-122"/>
            </a:endParaRPr>
          </a:p>
          <a:p>
            <a:endParaRPr lang="en-US" altLang="zh-CN">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　　中央广播电视总台第</a:t>
            </a:r>
            <a:r>
              <a:rPr lang="en-US" altLang="zh-CN">
                <a:latin typeface="楷体" panose="02010609060101010101" charset="-122"/>
                <a:ea typeface="楷体" panose="02010609060101010101" charset="-122"/>
                <a:cs typeface="楷体" panose="02010609060101010101" charset="-122"/>
              </a:rPr>
              <a:t>36</a:t>
            </a:r>
            <a:r>
              <a:rPr lang="zh-CN" altLang="en-US">
                <a:latin typeface="楷体" panose="02010609060101010101" charset="-122"/>
                <a:ea typeface="楷体" panose="02010609060101010101" charset="-122"/>
                <a:cs typeface="楷体" panose="02010609060101010101" charset="-122"/>
              </a:rPr>
              <a:t>届</a:t>
            </a:r>
            <a:r>
              <a:rPr lang="en-US" altLang="zh-CN">
                <a:latin typeface="楷体" panose="02010609060101010101" charset="-122"/>
                <a:ea typeface="楷体" panose="02010609060101010101" charset="-122"/>
                <a:cs typeface="楷体" panose="02010609060101010101" charset="-122"/>
              </a:rPr>
              <a:t>“3·15”</a:t>
            </a:r>
            <a:r>
              <a:rPr lang="zh-CN" altLang="en-US">
                <a:latin typeface="楷体" panose="02010609060101010101" charset="-122"/>
                <a:ea typeface="楷体" panose="02010609060101010101" charset="-122"/>
                <a:cs typeface="楷体" panose="02010609060101010101" charset="-122"/>
              </a:rPr>
              <a:t>晚会总导演张强介绍，今年晚会一如既往关注食品安全的选题，坚决曝光个别不法商家躲避监管，危害消费者权益的行为；紧盯数字消费新场景，及时预警可能出现的消费陷阱；揭露涉及危害公共安全的违法行为；同时还将展示侵害百姓理财投资安全的骗局。</a:t>
            </a:r>
            <a:r>
              <a:rPr lang="en-US" altLang="zh-CN">
                <a:latin typeface="楷体" panose="02010609060101010101" charset="-122"/>
                <a:ea typeface="楷体" panose="02010609060101010101" charset="-122"/>
                <a:cs typeface="楷体" panose="02010609060101010101" charset="-122"/>
              </a:rPr>
              <a:t>“3·15”</a:t>
            </a:r>
            <a:r>
              <a:rPr lang="zh-CN" altLang="en-US">
                <a:latin typeface="楷体" panose="02010609060101010101" charset="-122"/>
                <a:ea typeface="楷体" panose="02010609060101010101" charset="-122"/>
                <a:cs typeface="楷体" panose="02010609060101010101" charset="-122"/>
              </a:rPr>
              <a:t>晚会坚持揭秘相关行业存在的消费陷阱和违法侵权行为，强化消费者权益保护，大力提振消费，驱动品质升级。</a:t>
            </a:r>
            <a:endParaRPr lang="zh-CN" altLang="en-US">
              <a:latin typeface="楷体" panose="02010609060101010101" charset="-122"/>
              <a:ea typeface="楷体" panose="02010609060101010101" charset="-122"/>
              <a:cs typeface="楷体" panose="02010609060101010101" charset="-122"/>
            </a:endParaRPr>
          </a:p>
        </p:txBody>
      </p:sp>
      <p:pic>
        <p:nvPicPr>
          <p:cNvPr id="6" name="图片 5"/>
          <p:cNvPicPr>
            <a:picLocks noChangeAspect="1"/>
          </p:cNvPicPr>
          <p:nvPr/>
        </p:nvPicPr>
        <p:blipFill>
          <a:blip r:embed="rId6"/>
          <a:stretch>
            <a:fillRect/>
          </a:stretch>
        </p:blipFill>
        <p:spPr>
          <a:xfrm>
            <a:off x="400050" y="1786255"/>
            <a:ext cx="4998085" cy="311404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3255" y="203835"/>
            <a:ext cx="76460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马年牛市猎手陪跑趋势龙头教学案例</a:t>
            </a:r>
            <a:endPar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9" name="图片 8" descr="logo蓝色"/>
          <p:cNvPicPr>
            <a:picLocks noChangeAspect="1"/>
          </p:cNvPicPr>
          <p:nvPr/>
        </p:nvPicPr>
        <p:blipFill>
          <a:blip r:embed="rId2"/>
          <a:stretch>
            <a:fillRect/>
          </a:stretch>
        </p:blipFill>
        <p:spPr>
          <a:xfrm>
            <a:off x="10283190" y="344805"/>
            <a:ext cx="1510030" cy="325755"/>
          </a:xfrm>
          <a:prstGeom prst="rect">
            <a:avLst/>
          </a:prstGeom>
        </p:spPr>
      </p:pic>
      <p:pic>
        <p:nvPicPr>
          <p:cNvPr id="14" name="图片 13" descr="矩形 8 拷贝"/>
          <p:cNvPicPr>
            <a:picLocks noChangeAspect="1"/>
          </p:cNvPicPr>
          <p:nvPr/>
        </p:nvPicPr>
        <p:blipFill>
          <a:blip r:embed="rId3"/>
          <a:stretch>
            <a:fillRect/>
          </a:stretch>
        </p:blipFill>
        <p:spPr>
          <a:xfrm>
            <a:off x="400050" y="315595"/>
            <a:ext cx="245110" cy="354965"/>
          </a:xfrm>
          <a:prstGeom prst="rect">
            <a:avLst/>
          </a:prstGeom>
        </p:spPr>
      </p:pic>
      <p:sp>
        <p:nvSpPr>
          <p:cNvPr id="35" name="圆角矩形 34"/>
          <p:cNvSpPr/>
          <p:nvPr/>
        </p:nvSpPr>
        <p:spPr>
          <a:xfrm>
            <a:off x="5687695" y="263652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圆角矩形 36"/>
          <p:cNvSpPr/>
          <p:nvPr/>
        </p:nvSpPr>
        <p:spPr>
          <a:xfrm>
            <a:off x="5664200" y="315976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custDataLst>
              <p:tags r:id="rId4"/>
            </p:custDataLst>
          </p:nvPr>
        </p:nvSpPr>
        <p:spPr>
          <a:xfrm>
            <a:off x="7134225" y="2403475"/>
            <a:ext cx="4091940" cy="1467485"/>
          </a:xfrm>
          <a:prstGeom prst="rect">
            <a:avLst/>
          </a:prstGeom>
        </p:spPr>
        <p:txBody>
          <a:bodyPr wrap="square">
            <a:noAutofit/>
          </a:bodyPr>
          <a:lstStyle/>
          <a:p>
            <a:pPr indent="0">
              <a:lnSpc>
                <a:spcPct val="130000"/>
              </a:lnSpc>
              <a:spcAft>
                <a:spcPts val="600"/>
              </a:spcAft>
              <a:buFont typeface="Wingdings" panose="05000000000000000000" charset="0"/>
              <a:buNone/>
            </a:pP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团队协作能力强，跨部门沟通顺畅，市场、销售、售后协同合作，使活动顺利进行团队协作能力强，跨部门沟通顺畅，市场、销售、售后协同合作，使活动顺利进行</a:t>
            </a:r>
            <a:r>
              <a:rPr lang="zh-CN" altLang="en-US" sz="1400" dirty="0">
                <a:solidFill>
                  <a:schemeClr val="bg1"/>
                </a:solidFill>
                <a:latin typeface="思源黑体 CN Normal" panose="020B0400000000000000" charset="-122"/>
                <a:ea typeface="思源黑体 CN Normal" panose="020B0400000000000000" charset="-122"/>
                <a:sym typeface="Arial" panose="020B0604020202020204"/>
              </a:rPr>
              <a:t>。</a:t>
            </a: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a:p>
            <a:pPr indent="0">
              <a:lnSpc>
                <a:spcPct val="130000"/>
              </a:lnSpc>
              <a:spcAft>
                <a:spcPts val="600"/>
              </a:spcAft>
              <a:buFont typeface="Wingdings" panose="05000000000000000000" charset="0"/>
              <a:buNone/>
            </a:pPr>
            <a:endParaRPr lang="zh-CN" altLang="en-US" sz="1400" dirty="0">
              <a:solidFill>
                <a:schemeClr val="bg1"/>
              </a:solidFill>
              <a:latin typeface="思源黑体 CN Normal" panose="020B0400000000000000" charset="-122"/>
              <a:ea typeface="思源黑体 CN Normal" panose="020B0400000000000000" charset="-122"/>
              <a:sym typeface="Arial" panose="020B0604020202020204"/>
            </a:endParaRPr>
          </a:p>
        </p:txBody>
      </p:sp>
      <p:sp>
        <p:nvSpPr>
          <p:cNvPr id="5" name="文本框 4"/>
          <p:cNvSpPr txBox="1"/>
          <p:nvPr>
            <p:custDataLst>
              <p:tags r:id="rId5"/>
            </p:custDataLst>
          </p:nvPr>
        </p:nvSpPr>
        <p:spPr>
          <a:xfrm>
            <a:off x="7134225" y="2044700"/>
            <a:ext cx="4495800" cy="39560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rPr>
              <a:t>产品建设实施路径的分析</a:t>
            </a:r>
            <a:endParaRPr kumimoji="0" lang="zh-CN"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3" name="圆角矩形 32"/>
          <p:cNvSpPr/>
          <p:nvPr/>
        </p:nvSpPr>
        <p:spPr>
          <a:xfrm>
            <a:off x="5687695" y="2113280"/>
            <a:ext cx="1266190" cy="367030"/>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userDrawn="1"/>
        </p:nvSpPr>
        <p:spPr>
          <a:xfrm>
            <a:off x="0" y="6450965"/>
            <a:ext cx="10491470" cy="398780"/>
          </a:xfrm>
          <a:prstGeom prst="rect">
            <a:avLst/>
          </a:prstGeom>
          <a:noFill/>
        </p:spPr>
        <p:txBody>
          <a:bodyPr wrap="square" rtlCol="0">
            <a:spAutoFit/>
          </a:bodyPr>
          <a:lstStyle/>
          <a:p>
            <a:pPr algn="l"/>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经传多赢投资顾问：葛志力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，投顾执业编号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:A1120619040001</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基金从业编号</a:t>
            </a:r>
            <a:r>
              <a:rPr lang="en-US" altLang="zh-CN"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:A20250613006125  </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56030" y="2988310"/>
            <a:ext cx="9796780" cy="1106805"/>
          </a:xfrm>
          <a:prstGeom prst="rect">
            <a:avLst/>
          </a:prstGeom>
          <a:noFill/>
        </p:spPr>
        <p:txBody>
          <a:bodyPr wrap="square" rtlCol="0">
            <a:spAutoFit/>
          </a:bodyPr>
          <a:lstStyle/>
          <a:p>
            <a:pPr algn="ctr"/>
            <a:r>
              <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rPr>
              <a:t>大盘分析</a:t>
            </a:r>
            <a:endParaRPr lang="zh-CN" altLang="en-US" sz="6600" b="1" dirty="0">
              <a:gradFill>
                <a:gsLst>
                  <a:gs pos="0">
                    <a:srgbClr val="FAFAFA"/>
                  </a:gs>
                  <a:gs pos="100000">
                    <a:srgbClr val="FFFC91"/>
                  </a:gs>
                </a:gsLst>
                <a:lin ang="10800000" scaled="0"/>
              </a:gradFill>
              <a:latin typeface="思源黑体 CN Bold" panose="020B0800000000000000" charset="-122"/>
              <a:ea typeface="思源黑体 CN Bold" panose="020B0800000000000000" charset="-122"/>
              <a:cs typeface="思源黑体 CN Medium" panose="020B0600000000000000" pitchFamily="34" charset="-122"/>
            </a:endParaRPr>
          </a:p>
        </p:txBody>
      </p:sp>
      <p:pic>
        <p:nvPicPr>
          <p:cNvPr id="2" name="图片 1" descr="55555"/>
          <p:cNvPicPr>
            <a:picLocks noChangeAspect="1"/>
          </p:cNvPicPr>
          <p:nvPr>
            <p:custDataLst>
              <p:tags r:id="rId2"/>
            </p:custDataLst>
          </p:nvPr>
        </p:nvPicPr>
        <p:blipFill>
          <a:blip r:embed="rId3"/>
          <a:stretch>
            <a:fillRect/>
          </a:stretch>
        </p:blipFill>
        <p:spPr>
          <a:xfrm>
            <a:off x="357505" y="309245"/>
            <a:ext cx="1511935" cy="342900"/>
          </a:xfrm>
          <a:prstGeom prst="rect">
            <a:avLst/>
          </a:prstGeom>
        </p:spPr>
      </p:pic>
      <p:sp>
        <p:nvSpPr>
          <p:cNvPr id="11" name="圆角矩形 10"/>
          <p:cNvSpPr/>
          <p:nvPr/>
        </p:nvSpPr>
        <p:spPr>
          <a:xfrm>
            <a:off x="4928553" y="2289810"/>
            <a:ext cx="2083435" cy="574675"/>
          </a:xfrm>
          <a:prstGeom prst="roundRect">
            <a:avLst>
              <a:gd name="adj" fmla="val 50000"/>
            </a:avLst>
          </a:prstGeom>
          <a:gradFill>
            <a:gsLst>
              <a:gs pos="0">
                <a:srgbClr val="FFFCCE"/>
              </a:gs>
              <a:gs pos="100000">
                <a:srgbClr val="FFFDF5"/>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5025390" y="2294890"/>
            <a:ext cx="193167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PART 0</a:t>
            </a:r>
            <a:r>
              <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3</a:t>
            </a:r>
            <a:endParaRPr kumimoji="0" lang="en-US" altLang="zh-CN" sz="32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DIAGRAM_VIRTUALLY_FRAME" val="{&quot;height&quot;:262.15,&quot;left&quot;:374.25,&quot;top&quot;:139,&quot;width&quot;:520.15}"/>
</p:tagLst>
</file>

<file path=ppt/tags/tag106.xml><?xml version="1.0" encoding="utf-8"?>
<p:tagLst xmlns:p="http://schemas.openxmlformats.org/presentationml/2006/main">
  <p:tag name="KSO_WM_BEAUTIFY_FLAG" val=""/>
  <p:tag name="KSO_WM_DIAGRAM_VIRTUALLY_FRAME" val="{&quot;height&quot;:262.15,&quot;left&quot;:374.25,&quot;top&quot;:139,&quot;width&quot;:520.15}"/>
</p:tagLst>
</file>

<file path=ppt/tags/tag107.xml><?xml version="1.0" encoding="utf-8"?>
<p:tagLst xmlns:p="http://schemas.openxmlformats.org/presentationml/2006/main">
  <p:tag name="KSO_WM_DIAGRAM_VIRTUALLY_FRAME" val="{&quot;height&quot;:262.15,&quot;left&quot;:374.25,&quot;top&quot;:139,&quot;width&quot;:520.15}"/>
</p:tagLst>
</file>

<file path=ppt/tags/tag108.xml><?xml version="1.0" encoding="utf-8"?>
<p:tagLst xmlns:p="http://schemas.openxmlformats.org/presentationml/2006/main">
  <p:tag name="KSO_WM_BEAUTIFY_FLAG" val=""/>
  <p:tag name="KSO_WM_DIAGRAM_VIRTUALLY_FRAME" val="{&quot;height&quot;:262.15,&quot;left&quot;:374.25,&quot;top&quot;:139,&quot;width&quot;:520.15}"/>
</p:tagLst>
</file>

<file path=ppt/tags/tag109.xml><?xml version="1.0" encoding="utf-8"?>
<p:tagLst xmlns:p="http://schemas.openxmlformats.org/presentationml/2006/main">
  <p:tag name="KSO_WM_DIAGRAM_VIRTUALLY_FRAME" val="{&quot;height&quot;:262.15,&quot;left&quot;:374.25,&quot;top&quot;:139,&quot;width&quot;:520.1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DIAGRAM_VIRTUALLY_FRAME" val="{&quot;height&quot;:262.15,&quot;left&quot;:374.25,&quot;top&quot;:139,&quot;width&quot;:520.15}"/>
</p:tagLst>
</file>

<file path=ppt/tags/tag111.xml><?xml version="1.0" encoding="utf-8"?>
<p:tagLst xmlns:p="http://schemas.openxmlformats.org/presentationml/2006/main">
  <p:tag name="KSO_WM_DIAGRAM_VIRTUALLY_FRAME" val="{&quot;height&quot;:262.15,&quot;left&quot;:374.25,&quot;top&quot;:139,&quot;width&quot;:520.15}"/>
</p:tagLst>
</file>

<file path=ppt/tags/tag112.xml><?xml version="1.0" encoding="utf-8"?>
<p:tagLst xmlns:p="http://schemas.openxmlformats.org/presentationml/2006/main">
  <p:tag name="KSO_WM_BEAUTIFY_FLAG" val=""/>
  <p:tag name="KSO_WM_DIAGRAM_VIRTUALLY_FRAME" val="{&quot;height&quot;:262.15,&quot;left&quot;:374.25,&quot;top&quot;:139,&quot;width&quot;:520.15}"/>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DIAGRAM_VIRTUALLY_FRAME" val="{&quot;height&quot;:334.65,&quot;left&quot;:54.4,&quot;top&quot;:126.75,&quot;width&quot;:869.2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314.3,&quot;left&quot;:54.4,&quot;top&quot;:126.75,&quot;width&quot;:869.25}"/>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DIAGRAM_VIRTUALLY_FRAME" val="{&quot;height&quot;:334.65,&quot;left&quot;:54.4,&quot;top&quot;:126.75,&quot;width&quot;:869.25}"/>
</p:tagLst>
</file>

<file path=ppt/tags/tag124.xml><?xml version="1.0" encoding="utf-8"?>
<p:tagLst xmlns:p="http://schemas.openxmlformats.org/presentationml/2006/main">
  <p:tag name="KSO_WM_BEAUTIFY_FLAG" val=""/>
  <p:tag name="KSO_WM_DIAGRAM_VIRTUALLY_FRAME" val="{&quot;height&quot;:314.3,&quot;left&quot;:54.4,&quot;top&quot;:126.75,&quot;width&quot;:869.25}"/>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DIAGRAM_VIRTUALLY_FRAME" val="{&quot;height&quot;:334.65,&quot;left&quot;:54.4,&quot;top&quot;:126.75,&quot;width&quot;:869.25}"/>
</p:tagLst>
</file>

<file path=ppt/tags/tag132.xml><?xml version="1.0" encoding="utf-8"?>
<p:tagLst xmlns:p="http://schemas.openxmlformats.org/presentationml/2006/main">
  <p:tag name="KSO_WM_BEAUTIFY_FLAG" val=""/>
  <p:tag name="KSO_WM_DIAGRAM_VIRTUALLY_FRAME" val="{&quot;height&quot;:314.3,&quot;left&quot;:54.4,&quot;top&quot;:126.75,&quot;width&quot;:869.25}"/>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DIAGRAM_VIRTUALLY_FRAME" val="{&quot;height&quot;:334.65,&quot;left&quot;:54.4,&quot;top&quot;:126.75,&quot;width&quot;:869.25}"/>
</p:tagLst>
</file>

<file path=ppt/tags/tag136.xml><?xml version="1.0" encoding="utf-8"?>
<p:tagLst xmlns:p="http://schemas.openxmlformats.org/presentationml/2006/main">
  <p:tag name="KSO_WM_BEAUTIFY_FLAG" val=""/>
  <p:tag name="KSO_WM_DIAGRAM_VIRTUALLY_FRAME" val="{&quot;height&quot;:314.3,&quot;left&quot;:54.4,&quot;top&quot;:126.75,&quot;width&quot;:869.25}"/>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DIAGRAM_VIRTUALLY_FRAME" val="{&quot;height&quot;:334.65,&quot;left&quot;:54.4,&quot;top&quot;:126.75,&quot;width&quot;:869.25}"/>
</p:tagLst>
</file>

<file path=ppt/tags/tag144.xml><?xml version="1.0" encoding="utf-8"?>
<p:tagLst xmlns:p="http://schemas.openxmlformats.org/presentationml/2006/main">
  <p:tag name="KSO_WM_BEAUTIFY_FLAG" val=""/>
  <p:tag name="KSO_WM_DIAGRAM_VIRTUALLY_FRAME" val="{&quot;height&quot;:314.3,&quot;left&quot;:54.4,&quot;top&quot;:126.75,&quot;width&quot;:869.25}"/>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 name="KSO_WM_DIAGRAM_VIRTUALLY_FRAME" val="{&quot;height&quot;:314.3,&quot;left&quot;:54.4,&quot;top&quot;:126.75,&quot;width&quot;:869.25}"/>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34.65,&quot;left&quot;:54.4,&quot;top&quot;:126.75,&quot;width&quot;:869.25}"/>
</p:tagLst>
</file>

<file path=ppt/tags/tag151.xml><?xml version="1.0" encoding="utf-8"?>
<p:tagLst xmlns:p="http://schemas.openxmlformats.org/presentationml/2006/main">
  <p:tag name="KSO_WM_BEAUTIFY_FLAG" val=""/>
  <p:tag name="KSO_WM_DIAGRAM_VIRTUALLY_FRAME" val="{&quot;height&quot;:314.3,&quot;left&quot;:54.4,&quot;top&quot;:126.75,&quot;width&quot;:869.25}"/>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DIAGRAM_VIRTUALLY_FRAME" val="{&quot;height&quot;:334.65,&quot;left&quot;:54.4,&quot;top&quot;:126.75,&quot;width&quot;:869.25}"/>
</p:tagLst>
</file>

<file path=ppt/tags/tag155.xml><?xml version="1.0" encoding="utf-8"?>
<p:tagLst xmlns:p="http://schemas.openxmlformats.org/presentationml/2006/main">
  <p:tag name="KSO_WM_BEAUTIFY_FLAG" val=""/>
  <p:tag name="KSO_WM_DIAGRAM_VIRTUALLY_FRAME" val="{&quot;height&quot;:314.3,&quot;left&quot;:54.4,&quot;top&quot;:126.75,&quot;width&quot;:869.25}"/>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DIAGRAM_VIRTUALLY_FRAME" val="{&quot;height&quot;:334.65,&quot;left&quot;:54.4,&quot;top&quot;:126.75,&quot;width&quot;:869.25}"/>
</p:tagLst>
</file>

<file path=ppt/tags/tag159.xml><?xml version="1.0" encoding="utf-8"?>
<p:tagLst xmlns:p="http://schemas.openxmlformats.org/presentationml/2006/main">
  <p:tag name="KSO_WM_BEAUTIFY_FLAG" val=""/>
  <p:tag name="KSO_WM_DIAGRAM_VIRTUALLY_FRAME" val="{&quot;height&quot;:314.3,&quot;left&quot;:54.4,&quot;top&quot;:126.75,&quot;width&quot;:869.2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DIAGRAM_VIRTUALLY_FRAME" val="{&quot;height&quot;:334.65,&quot;left&quot;:54.4,&quot;top&quot;:126.75,&quot;width&quot;:869.25}"/>
</p:tagLst>
</file>

<file path=ppt/tags/tag163.xml><?xml version="1.0" encoding="utf-8"?>
<p:tagLst xmlns:p="http://schemas.openxmlformats.org/presentationml/2006/main">
  <p:tag name="KSO_WM_BEAUTIFY_FLAG" val=""/>
  <p:tag name="KSO_WM_DIAGRAM_VIRTUALLY_FRAME" val="{&quot;height&quot;:314.3,&quot;left&quot;:54.4,&quot;top&quot;:126.75,&quot;width&quot;:869.25}"/>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DIAGRAM_VIRTUALLY_FRAME" val="{&quot;height&quot;:334.65,&quot;left&quot;:54.4,&quot;top&quot;:126.75,&quot;width&quot;:869.25}"/>
</p:tagLst>
</file>

<file path=ppt/tags/tag168.xml><?xml version="1.0" encoding="utf-8"?>
<p:tagLst xmlns:p="http://schemas.openxmlformats.org/presentationml/2006/main">
  <p:tag name="KSO_WM_BEAUTIFY_FLAG" val=""/>
  <p:tag name="KSO_WM_DIAGRAM_VIRTUALLY_FRAME" val="{&quot;height&quot;:314.3,&quot;left&quot;:54.4,&quot;top&quot;:126.75,&quot;width&quot;:869.25}"/>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DIAGRAM_VIRTUALLY_FRAME" val="{&quot;height&quot;:334.65,&quot;left&quot;:54.4,&quot;top&quot;:126.75,&quot;width&quot;:869.25}"/>
</p:tagLst>
</file>

<file path=ppt/tags/tag173.xml><?xml version="1.0" encoding="utf-8"?>
<p:tagLst xmlns:p="http://schemas.openxmlformats.org/presentationml/2006/main">
  <p:tag name="KSO_WM_BEAUTIFY_FLAG" val=""/>
  <p:tag name="KSO_WM_DIAGRAM_VIRTUALLY_FRAME" val="{&quot;height&quot;:314.3,&quot;left&quot;:54.4,&quot;top&quot;:126.75,&quot;width&quot;:869.25}"/>
</p:tagLst>
</file>

<file path=ppt/tags/tag174.xml><?xml version="1.0" encoding="utf-8"?>
<p:tagLst xmlns:p="http://schemas.openxmlformats.org/presentationml/2006/main">
  <p:tag name="KSO_WM_BEAUTIFY_FLAG" val="#wm#"/>
  <p:tag name="KSO_WM_TEMPLATE_CATEGORY" val="custom"/>
  <p:tag name="KSO_WM_TEMPLATE_INDEX" val="20205081"/>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DIAGRAM_VIRTUALLY_FRAME" val="{&quot;height&quot;:334.65,&quot;left&quot;:54.4,&quot;top&quot;:126.75,&quot;width&quot;:869.25}"/>
</p:tagLst>
</file>

<file path=ppt/tags/tag177.xml><?xml version="1.0" encoding="utf-8"?>
<p:tagLst xmlns:p="http://schemas.openxmlformats.org/presentationml/2006/main">
  <p:tag name="KSO_WM_BEAUTIFY_FLAG" val=""/>
  <p:tag name="KSO_WM_DIAGRAM_VIRTUALLY_FRAME" val="{&quot;height&quot;:314.3,&quot;left&quot;:54.4,&quot;top&quot;:126.75,&quot;width&quot;:869.25}"/>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334.65,&quot;left&quot;:54.4,&quot;top&quot;:126.75,&quot;width&quot;:869.25}"/>
</p:tagLst>
</file>

<file path=ppt/tags/tag181.xml><?xml version="1.0" encoding="utf-8"?>
<p:tagLst xmlns:p="http://schemas.openxmlformats.org/presentationml/2006/main">
  <p:tag name="KSO_WM_BEAUTIFY_FLAG" val=""/>
  <p:tag name="KSO_WM_DIAGRAM_VIRTUALLY_FRAME" val="{&quot;height&quot;:314.3,&quot;left&quot;:54.4,&quot;top&quot;:126.75,&quot;width&quot;:869.25}"/>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DIAGRAM_VIRTUALLY_FRAME" val="{&quot;height&quot;:334.65,&quot;left&quot;:54.4,&quot;top&quot;:126.75,&quot;width&quot;:869.25}"/>
</p:tagLst>
</file>

<file path=ppt/tags/tag185.xml><?xml version="1.0" encoding="utf-8"?>
<p:tagLst xmlns:p="http://schemas.openxmlformats.org/presentationml/2006/main">
  <p:tag name="KSO_WM_BEAUTIFY_FLAG" val=""/>
  <p:tag name="KSO_WM_DIAGRAM_VIRTUALLY_FRAME" val="{&quot;height&quot;:314.3,&quot;left&quot;:54.4,&quot;top&quot;:126.75,&quot;width&quot;:869.25}"/>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DIAGRAM_VIRTUALLY_FRAME" val="{&quot;height&quot;:334.65,&quot;left&quot;:54.4,&quot;top&quot;:126.75,&quot;width&quot;:869.25}"/>
</p:tagLst>
</file>

<file path=ppt/tags/tag189.xml><?xml version="1.0" encoding="utf-8"?>
<p:tagLst xmlns:p="http://schemas.openxmlformats.org/presentationml/2006/main">
  <p:tag name="KSO_WM_BEAUTIFY_FLAG" val=""/>
  <p:tag name="KSO_WM_DIAGRAM_VIRTUALLY_FRAME" val="{&quot;height&quot;:314.3,&quot;left&quot;:54.4,&quot;top&quot;:126.75,&quot;width&quot;:869.2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DIAGRAM_VIRTUALLY_FRAME" val="{&quot;height&quot;:334.65,&quot;left&quot;:54.4,&quot;top&quot;:126.75,&quot;width&quot;:869.25}"/>
</p:tagLst>
</file>

<file path=ppt/tags/tag193.xml><?xml version="1.0" encoding="utf-8"?>
<p:tagLst xmlns:p="http://schemas.openxmlformats.org/presentationml/2006/main">
  <p:tag name="KSO_WM_BEAUTIFY_FLAG" val=""/>
  <p:tag name="KSO_WM_DIAGRAM_VIRTUALLY_FRAME" val="{&quot;height&quot;:314.3,&quot;left&quot;:54.4,&quot;top&quot;:126.75,&quot;width&quot;:869.25}"/>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DIAGRAM_VIRTUALLY_FRAME" val="{&quot;height&quot;:334.65,&quot;left&quot;:54.4,&quot;top&quot;:126.75,&quot;width&quot;:869.25}"/>
</p:tagLst>
</file>

<file path=ppt/tags/tag197.xml><?xml version="1.0" encoding="utf-8"?>
<p:tagLst xmlns:p="http://schemas.openxmlformats.org/presentationml/2006/main">
  <p:tag name="KSO_WM_BEAUTIFY_FLAG" val=""/>
  <p:tag name="KSO_WM_DIAGRAM_VIRTUALLY_FRAME" val="{&quot;height&quot;:314.3,&quot;left&quot;:54.4,&quot;top&quot;:126.75,&quot;width&quot;:869.25}"/>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334.65,&quot;left&quot;:54.4,&quot;top&quot;:126.75,&quot;width&quot;:869.25}"/>
</p:tagLst>
</file>

<file path=ppt/tags/tag201.xml><?xml version="1.0" encoding="utf-8"?>
<p:tagLst xmlns:p="http://schemas.openxmlformats.org/presentationml/2006/main">
  <p:tag name="KSO_WM_BEAUTIFY_FLAG" val=""/>
  <p:tag name="KSO_WM_DIAGRAM_VIRTUALLY_FRAME" val="{&quot;height&quot;:314.3,&quot;left&quot;:54.4,&quot;top&quot;:126.75,&quot;width&quot;:869.25}"/>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DIAGRAM_VIRTUALLY_FRAME" val="{&quot;height&quot;:334.65,&quot;left&quot;:54.4,&quot;top&quot;:126.75,&quot;width&quot;:869.25}"/>
</p:tagLst>
</file>

<file path=ppt/tags/tag205.xml><?xml version="1.0" encoding="utf-8"?>
<p:tagLst xmlns:p="http://schemas.openxmlformats.org/presentationml/2006/main">
  <p:tag name="KSO_WM_BEAUTIFY_FLAG" val=""/>
  <p:tag name="KSO_WM_DIAGRAM_VIRTUALLY_FRAME" val="{&quot;height&quot;:314.3,&quot;left&quot;:54.4,&quot;top&quot;:126.75,&quot;width&quot;:869.25}"/>
</p:tagLst>
</file>

<file path=ppt/tags/tag206.xml><?xml version="1.0" encoding="utf-8"?>
<p:tagLst xmlns:p="http://schemas.openxmlformats.org/presentationml/2006/main">
  <p:tag name="KSO_WM_BEAUTIFY_FLAG" val="#wm#"/>
  <p:tag name="KSO_WM_TEMPLATE_CATEGORY" val="custom"/>
  <p:tag name="KSO_WM_TEMPLATE_INDEX" val="20205081"/>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DIAGRAM_VIRTUALLY_FRAME" val="{&quot;height&quot;:334.65,&quot;left&quot;:54.4,&quot;top&quot;:126.75,&quot;width&quot;:869.25}"/>
</p:tagLst>
</file>

<file path=ppt/tags/tag209.xml><?xml version="1.0" encoding="utf-8"?>
<p:tagLst xmlns:p="http://schemas.openxmlformats.org/presentationml/2006/main">
  <p:tag name="KSO_WM_BEAUTIFY_FLAG" val=""/>
  <p:tag name="KSO_WM_DIAGRAM_VIRTUALLY_FRAME" val="{&quot;height&quot;:314.3,&quot;left&quot;:54.4,&quot;top&quot;:126.75,&quot;width&quot;:869.2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 name="KSO_WM_DIAGRAM_VIRTUALLY_FRAME" val="{&quot;height&quot;:314.3,&quot;left&quot;:54.4,&quot;top&quot;:126.75,&quot;width&quot;:869.25}"/>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DIAGRAM_VIRTUALLY_FRAME" val="{&quot;height&quot;:334.65,&quot;left&quot;:54.4,&quot;top&quot;:126.75,&quot;width&quot;:869.25}"/>
</p:tagLst>
</file>

<file path=ppt/tags/tag216.xml><?xml version="1.0" encoding="utf-8"?>
<p:tagLst xmlns:p="http://schemas.openxmlformats.org/presentationml/2006/main">
  <p:tag name="KSO_WM_BEAUTIFY_FLAG" val=""/>
  <p:tag name="KSO_WM_DIAGRAM_VIRTUALLY_FRAME" val="{&quot;height&quot;:314.3,&quot;left&quot;:54.4,&quot;top&quot;:126.75,&quot;width&quot;:869.25}"/>
</p:tagLst>
</file>

<file path=ppt/tags/tag217.xml><?xml version="1.0" encoding="utf-8"?>
<p:tagLst xmlns:p="http://schemas.openxmlformats.org/presentationml/2006/main">
  <p:tag name="KSO_WM_BEAUTIFY_FLAG" val="#wm#"/>
  <p:tag name="KSO_WM_TEMPLATE_CATEGORY" val="custom"/>
  <p:tag name="KSO_WM_TEMPLATE_INDEX" val="20205081"/>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205081"/>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DIAGRAM_VIRTUALLY_FRAME" val="{&quot;height&quot;:334.65,&quot;left&quot;:54.4,&quot;top&quot;:126.75,&quot;width&quot;:869.25}"/>
</p:tagLst>
</file>

<file path=ppt/tags/tag224.xml><?xml version="1.0" encoding="utf-8"?>
<p:tagLst xmlns:p="http://schemas.openxmlformats.org/presentationml/2006/main">
  <p:tag name="KSO_WM_BEAUTIFY_FLAG" val=""/>
  <p:tag name="KSO_WM_DIAGRAM_VIRTUALLY_FRAME" val="{&quot;height&quot;:314.3,&quot;left&quot;:54.4,&quot;top&quot;:126.75,&quot;width&quot;:869.25}"/>
</p:tagLst>
</file>

<file path=ppt/tags/tag225.xml><?xml version="1.0" encoding="utf-8"?>
<p:tagLst xmlns:p="http://schemas.openxmlformats.org/presentationml/2006/main">
  <p:tag name="KSO_WM_BEAUTIFY_FLAG" val="#wm#"/>
  <p:tag name="KSO_WM_TEMPLATE_CATEGORY" val="custom"/>
  <p:tag name="KSO_WM_TEMPLATE_INDEX" val="2020508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DIAGRAM_VIRTUALLY_FRAME" val="{&quot;height&quot;:334.65,&quot;left&quot;:54.4,&quot;top&quot;:126.75,&quot;width&quot;:869.25}"/>
</p:tagLst>
</file>

<file path=ppt/tags/tag228.xml><?xml version="1.0" encoding="utf-8"?>
<p:tagLst xmlns:p="http://schemas.openxmlformats.org/presentationml/2006/main">
  <p:tag name="KSO_WM_BEAUTIFY_FLAG" val=""/>
  <p:tag name="KSO_WM_DIAGRAM_VIRTUALLY_FRAME" val="{&quot;height&quot;:314.3,&quot;left&quot;:54.4,&quot;top&quot;:126.75,&quot;width&quot;:869.25}"/>
</p:tagLst>
</file>

<file path=ppt/tags/tag229.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DIAGRAM_VIRTUALLY_FRAME" val="{&quot;height&quot;:334.65,&quot;left&quot;:54.4,&quot;top&quot;:126.75,&quot;width&quot;:869.25}"/>
</p:tagLst>
</file>

<file path=ppt/tags/tag232.xml><?xml version="1.0" encoding="utf-8"?>
<p:tagLst xmlns:p="http://schemas.openxmlformats.org/presentationml/2006/main">
  <p:tag name="KSO_WM_BEAUTIFY_FLAG" val=""/>
  <p:tag name="KSO_WM_DIAGRAM_VIRTUALLY_FRAME" val="{&quot;height&quot;:314.3,&quot;left&quot;:54.4,&quot;top&quot;:126.75,&quot;width&quot;:869.25}"/>
</p:tagLst>
</file>

<file path=ppt/tags/tag233.xml><?xml version="1.0" encoding="utf-8"?>
<p:tagLst xmlns:p="http://schemas.openxmlformats.org/presentationml/2006/main">
  <p:tag name="KSO_WM_BEAUTIFY_FLAG" val="#wm#"/>
  <p:tag name="KSO_WM_TEMPLATE_CATEGORY" val="custom"/>
  <p:tag name="KSO_WM_TEMPLATE_INDEX" val="20205081"/>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DIAGRAM_VIRTUALLY_FRAME" val="{&quot;height&quot;:334.65,&quot;left&quot;:54.4,&quot;top&quot;:126.75,&quot;width&quot;:869.25}"/>
</p:tagLst>
</file>

<file path=ppt/tags/tag236.xml><?xml version="1.0" encoding="utf-8"?>
<p:tagLst xmlns:p="http://schemas.openxmlformats.org/presentationml/2006/main">
  <p:tag name="KSO_WM_BEAUTIFY_FLAG" val=""/>
  <p:tag name="KSO_WM_DIAGRAM_VIRTUALLY_FRAME" val="{&quot;height&quot;:314.3,&quot;left&quot;:54.4,&quot;top&quot;:126.75,&quot;width&quot;:869.25}"/>
</p:tagLst>
</file>

<file path=ppt/tags/tag237.xml><?xml version="1.0" encoding="utf-8"?>
<p:tagLst xmlns:p="http://schemas.openxmlformats.org/presentationml/2006/main">
  <p:tag name="KSO_WM_BEAUTIFY_FLAG" val="#wm#"/>
  <p:tag name="KSO_WM_TEMPLATE_CATEGORY" val="custom"/>
  <p:tag name="KSO_WM_TEMPLATE_INDEX" val="2020508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DIAGRAM_VIRTUALLY_FRAME" val="{&quot;height&quot;:334.65,&quot;left&quot;:54.4,&quot;top&quot;:126.75,&quot;width&quot;:869.2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0.xml><?xml version="1.0" encoding="utf-8"?>
<p:tagLst xmlns:p="http://schemas.openxmlformats.org/presentationml/2006/main">
  <p:tag name="KSO_WM_BEAUTIFY_FLAG" val=""/>
  <p:tag name="KSO_WM_DIAGRAM_VIRTUALLY_FRAME" val="{&quot;height&quot;:314.3,&quot;left&quot;:54.4,&quot;top&quot;:126.75,&quot;width&quot;:869.25}"/>
</p:tagLst>
</file>

<file path=ppt/tags/tag241.xml><?xml version="1.0" encoding="utf-8"?>
<p:tagLst xmlns:p="http://schemas.openxmlformats.org/presentationml/2006/main">
  <p:tag name="KSO_WM_BEAUTIFY_FLAG" val="#wm#"/>
  <p:tag name="KSO_WM_TEMPLATE_CATEGORY" val="custom"/>
  <p:tag name="KSO_WM_TEMPLATE_INDEX" val="20205081"/>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 name="KSO_WM_DIAGRAM_VIRTUALLY_FRAME" val="{&quot;height&quot;:314.3,&quot;left&quot;:54.4,&quot;top&quot;:126.75,&quot;width&quot;:869.25}"/>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DIAGRAM_VIRTUALLY_FRAME" val="{&quot;height&quot;:334.65,&quot;left&quot;:54.4,&quot;top&quot;:126.75,&quot;width&quot;:869.25}"/>
</p:tagLst>
</file>

<file path=ppt/tags/tag247.xml><?xml version="1.0" encoding="utf-8"?>
<p:tagLst xmlns:p="http://schemas.openxmlformats.org/presentationml/2006/main">
  <p:tag name="KSO_WM_BEAUTIFY_FLAG" val=""/>
  <p:tag name="KSO_WM_DIAGRAM_VIRTUALLY_FRAME" val="{&quot;height&quot;:314.3,&quot;left&quot;:54.4,&quot;top&quot;:126.75,&quot;width&quot;:869.25}"/>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0.xml><?xml version="1.0" encoding="utf-8"?>
<p:tagLst xmlns:p="http://schemas.openxmlformats.org/presentationml/2006/main">
  <p:tag name="KSO_WM_DIAGRAM_VIRTUALLY_FRAME" val="{&quot;height&quot;:334.65,&quot;left&quot;:54.4,&quot;top&quot;:126.75,&quot;width&quot;:869.25}"/>
</p:tagLst>
</file>

<file path=ppt/tags/tag251.xml><?xml version="1.0" encoding="utf-8"?>
<p:tagLst xmlns:p="http://schemas.openxmlformats.org/presentationml/2006/main">
  <p:tag name="KSO_WM_BEAUTIFY_FLAG" val=""/>
  <p:tag name="KSO_WM_DIAGRAM_VIRTUALLY_FRAME" val="{&quot;height&quot;:314.3,&quot;left&quot;:54.4,&quot;top&quot;:126.75,&quot;width&quot;:869.25}"/>
</p:tagLst>
</file>

<file path=ppt/tags/tag252.xml><?xml version="1.0" encoding="utf-8"?>
<p:tagLst xmlns:p="http://schemas.openxmlformats.org/presentationml/2006/main">
  <p:tag name="KSO_WM_BEAUTIFY_FLAG" val="#wm#"/>
  <p:tag name="KSO_WM_TEMPLATE_CATEGORY" val="custom"/>
  <p:tag name="KSO_WM_TEMPLATE_INDEX" val="20205081"/>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wm#"/>
  <p:tag name="KSO_WM_TEMPLATE_CATEGORY" val="custom"/>
  <p:tag name="KSO_WM_TEMPLATE_INDEX" val="2020508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DIAGRAM_VIRTUALLY_FRAME" val="{&quot;height&quot;:334.65,&quot;left&quot;:54.4,&quot;top&quot;:126.75,&quot;width&quot;:869.25}"/>
</p:tagLst>
</file>

<file path=ppt/tags/tag257.xml><?xml version="1.0" encoding="utf-8"?>
<p:tagLst xmlns:p="http://schemas.openxmlformats.org/presentationml/2006/main">
  <p:tag name="KSO_WM_BEAUTIFY_FLAG" val=""/>
  <p:tag name="KSO_WM_DIAGRAM_VIRTUALLY_FRAME" val="{&quot;height&quot;:314.3,&quot;left&quot;:54.4,&quot;top&quot;:126.75,&quot;width&quot;:869.25}"/>
</p:tagLst>
</file>

<file path=ppt/tags/tag258.xml><?xml version="1.0" encoding="utf-8"?>
<p:tagLst xmlns:p="http://schemas.openxmlformats.org/presentationml/2006/main">
  <p:tag name="KSO_WM_BEAUTIFY_FLAG" val="#wm#"/>
  <p:tag name="KSO_WM_TEMPLATE_CATEGORY" val="custom"/>
  <p:tag name="KSO_WM_TEMPLATE_INDEX" val="20205081"/>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334.65,&quot;left&quot;:54.4,&quot;top&quot;:126.75,&quot;width&quot;:869.25}"/>
</p:tagLst>
</file>

<file path=ppt/tags/tag261.xml><?xml version="1.0" encoding="utf-8"?>
<p:tagLst xmlns:p="http://schemas.openxmlformats.org/presentationml/2006/main">
  <p:tag name="KSO_WM_BEAUTIFY_FLAG" val=""/>
  <p:tag name="KSO_WM_DIAGRAM_VIRTUALLY_FRAME" val="{&quot;height&quot;:314.3,&quot;left&quot;:54.4,&quot;top&quot;:126.75,&quot;width&quot;:869.25}"/>
</p:tagLst>
</file>

<file path=ppt/tags/tag262.xml><?xml version="1.0" encoding="utf-8"?>
<p:tagLst xmlns:p="http://schemas.openxmlformats.org/presentationml/2006/main">
  <p:tag name="KSO_WM_BEAUTIFY_FLAG" val="#wm#"/>
  <p:tag name="KSO_WM_TEMPLATE_CATEGORY" val="custom"/>
  <p:tag name="KSO_WM_TEMPLATE_INDEX" val="20205081"/>
  <p:tag name="resource_record_key" val="{&quot;19&quot;:[50071195],&quot;65&quot;:[20205081]}"/>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DIAGRAM_VIRTUALLY_FRAME" val="{&quot;height&quot;:334.65,&quot;left&quot;:54.4,&quot;top&quot;:126.75,&quot;width&quot;:869.25}"/>
</p:tagLst>
</file>

<file path=ppt/tags/tag265.xml><?xml version="1.0" encoding="utf-8"?>
<p:tagLst xmlns:p="http://schemas.openxmlformats.org/presentationml/2006/main">
  <p:tag name="KSO_WM_BEAUTIFY_FLAG" val=""/>
  <p:tag name="KSO_WM_DIAGRAM_VIRTUALLY_FRAME" val="{&quot;height&quot;:314.3,&quot;left&quot;:54.4,&quot;top&quot;:126.75,&quot;width&quot;:869.25}"/>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DIAGRAM_VIRTUALLY_FRAME" val="{&quot;height&quot;:334.65,&quot;left&quot;:54.4,&quot;top&quot;:126.75,&quot;width&quot;:869.25}"/>
</p:tagLst>
</file>

<file path=ppt/tags/tag269.xml><?xml version="1.0" encoding="utf-8"?>
<p:tagLst xmlns:p="http://schemas.openxmlformats.org/presentationml/2006/main">
  <p:tag name="KSO_WM_BEAUTIFY_FLAG" val=""/>
  <p:tag name="KSO_WM_DIAGRAM_VIRTUALLY_FRAME" val="{&quot;height&quot;:314.3,&quot;left&quot;:54.4,&quot;top&quot;:126.75,&quot;width&quot;:869.2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custom"/>
  <p:tag name="KSO_WM_TEMPLATE_INDEX" val="2020508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DIAGRAM_VIRTUALLY_FRAME" val="{&quot;height&quot;:334.65,&quot;left&quot;:54.4,&quot;top&quot;:126.75,&quot;width&quot;:869.25}"/>
</p:tagLst>
</file>

<file path=ppt/tags/tag273.xml><?xml version="1.0" encoding="utf-8"?>
<p:tagLst xmlns:p="http://schemas.openxmlformats.org/presentationml/2006/main">
  <p:tag name="KSO_WM_BEAUTIFY_FLAG" val=""/>
  <p:tag name="KSO_WM_DIAGRAM_VIRTUALLY_FRAME" val="{&quot;height&quot;:314.3,&quot;left&quot;:54.4,&quot;top&quot;:126.75,&quot;width&quot;:869.25}"/>
</p:tagLst>
</file>

<file path=ppt/tags/tag274.xml><?xml version="1.0" encoding="utf-8"?>
<p:tagLst xmlns:p="http://schemas.openxmlformats.org/presentationml/2006/main">
  <p:tag name="KSO_WM_BEAUTIFY_FLAG" val="#wm#"/>
  <p:tag name="KSO_WM_TEMPLATE_CATEGORY" val="custom"/>
  <p:tag name="KSO_WM_TEMPLATE_INDEX" val="20205081"/>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DIAGRAM_VIRTUALLY_FRAME" val="{&quot;height&quot;:334.65,&quot;left&quot;:54.4,&quot;top&quot;:126.75,&quot;width&quot;:869.25}"/>
</p:tagLst>
</file>

<file path=ppt/tags/tag277.xml><?xml version="1.0" encoding="utf-8"?>
<p:tagLst xmlns:p="http://schemas.openxmlformats.org/presentationml/2006/main">
  <p:tag name="KSO_WM_BEAUTIFY_FLAG" val=""/>
  <p:tag name="KSO_WM_DIAGRAM_VIRTUALLY_FRAME" val="{&quot;height&quot;:314.3,&quot;left&quot;:54.4,&quot;top&quot;:126.75,&quot;width&quot;:869.25}"/>
</p:tagLst>
</file>

<file path=ppt/tags/tag278.xml><?xml version="1.0" encoding="utf-8"?>
<p:tagLst xmlns:p="http://schemas.openxmlformats.org/presentationml/2006/main">
  <p:tag name="KSO_WM_BEAUTIFY_FLAG" val="#wm#"/>
  <p:tag name="KSO_WM_TEMPLATE_CATEGORY" val="custom"/>
  <p:tag name="KSO_WM_TEMPLATE_INDEX" val="20205081"/>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334.65,&quot;left&quot;:54.4,&quot;top&quot;:126.75,&quot;width&quot;:869.25}"/>
</p:tagLst>
</file>

<file path=ppt/tags/tag281.xml><?xml version="1.0" encoding="utf-8"?>
<p:tagLst xmlns:p="http://schemas.openxmlformats.org/presentationml/2006/main">
  <p:tag name="KSO_WM_BEAUTIFY_FLAG" val=""/>
  <p:tag name="KSO_WM_DIAGRAM_VIRTUALLY_FRAME" val="{&quot;height&quot;:314.3,&quot;left&quot;:54.4,&quot;top&quot;:126.75,&quot;width&quot;:869.25}"/>
</p:tagLst>
</file>

<file path=ppt/tags/tag282.xml><?xml version="1.0" encoding="utf-8"?>
<p:tagLst xmlns:p="http://schemas.openxmlformats.org/presentationml/2006/main">
  <p:tag name="KSO_WM_BEAUTIFY_FLAG" val="#wm#"/>
  <p:tag name="KSO_WM_TEMPLATE_CATEGORY" val="custom"/>
  <p:tag name="KSO_WM_TEMPLATE_INDEX" val="20205081"/>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DIAGRAM_VIRTUALLY_FRAME" val="{&quot;height&quot;:334.65,&quot;left&quot;:54.4,&quot;top&quot;:126.75,&quot;width&quot;:869.25}"/>
</p:tagLst>
</file>

<file path=ppt/tags/tag285.xml><?xml version="1.0" encoding="utf-8"?>
<p:tagLst xmlns:p="http://schemas.openxmlformats.org/presentationml/2006/main">
  <p:tag name="KSO_WM_BEAUTIFY_FLAG" val=""/>
  <p:tag name="KSO_WM_DIAGRAM_VIRTUALLY_FRAME" val="{&quot;height&quot;:314.3,&quot;left&quot;:54.4,&quot;top&quot;:126.75,&quot;width&quot;:869.25}"/>
</p:tagLst>
</file>

<file path=ppt/tags/tag286.xml><?xml version="1.0" encoding="utf-8"?>
<p:tagLst xmlns:p="http://schemas.openxmlformats.org/presentationml/2006/main">
  <p:tag name="KSO_WM_BEAUTIFY_FLAG" val="#wm#"/>
  <p:tag name="KSO_WM_TEMPLATE_CATEGORY" val="custom"/>
  <p:tag name="KSO_WM_TEMPLATE_INDEX" val="20205081"/>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DIAGRAM_VIRTUALLY_FRAME" val="{&quot;height&quot;:334.65,&quot;left&quot;:54.4,&quot;top&quot;:126.75,&quot;width&quot;:869.25}"/>
</p:tagLst>
</file>

<file path=ppt/tags/tag289.xml><?xml version="1.0" encoding="utf-8"?>
<p:tagLst xmlns:p="http://schemas.openxmlformats.org/presentationml/2006/main">
  <p:tag name="KSO_WM_BEAUTIFY_FLAG" val=""/>
  <p:tag name="KSO_WM_DIAGRAM_VIRTUALLY_FRAME" val="{&quot;height&quot;:314.3,&quot;left&quot;:54.4,&quot;top&quot;:126.75,&quot;width&quot;:869.2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05081"/>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DIAGRAM_VIRTUALLY_FRAME" val="{&quot;height&quot;:334.65,&quot;left&quot;:54.4,&quot;top&quot;:126.75,&quot;width&quot;:869.25}"/>
</p:tagLst>
</file>

<file path=ppt/tags/tag293.xml><?xml version="1.0" encoding="utf-8"?>
<p:tagLst xmlns:p="http://schemas.openxmlformats.org/presentationml/2006/main">
  <p:tag name="KSO_WM_BEAUTIFY_FLAG" val=""/>
  <p:tag name="KSO_WM_DIAGRAM_VIRTUALLY_FRAME" val="{&quot;height&quot;:314.3,&quot;left&quot;:54.4,&quot;top&quot;:126.75,&quot;width&quot;:869.25}"/>
</p:tagLst>
</file>

<file path=ppt/tags/tag294.xml><?xml version="1.0" encoding="utf-8"?>
<p:tagLst xmlns:p="http://schemas.openxmlformats.org/presentationml/2006/main">
  <p:tag name="KSO_WM_BEAUTIFY_FLAG" val="#wm#"/>
  <p:tag name="KSO_WM_TEMPLATE_CATEGORY" val="custom"/>
  <p:tag name="KSO_WM_TEMPLATE_INDEX" val="20205081"/>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DIAGRAM_VIRTUALLY_FRAME" val="{&quot;height&quot;:334.65,&quot;left&quot;:54.4,&quot;top&quot;:126.75,&quot;width&quot;:869.25}"/>
</p:tagLst>
</file>

<file path=ppt/tags/tag297.xml><?xml version="1.0" encoding="utf-8"?>
<p:tagLst xmlns:p="http://schemas.openxmlformats.org/presentationml/2006/main">
  <p:tag name="KSO_WM_BEAUTIFY_FLAG" val=""/>
  <p:tag name="KSO_WM_DIAGRAM_VIRTUALLY_FRAME" val="{&quot;height&quot;:314.3,&quot;left&quot;:54.4,&quot;top&quot;:126.75,&quot;width&quot;:869.25}"/>
</p:tagLst>
</file>

<file path=ppt/tags/tag298.xml><?xml version="1.0" encoding="utf-8"?>
<p:tagLst xmlns:p="http://schemas.openxmlformats.org/presentationml/2006/main">
  <p:tag name="KSO_WM_BEAUTIFY_FLAG" val="#wm#"/>
  <p:tag name="KSO_WM_TEMPLATE_CATEGORY" val="custom"/>
  <p:tag name="KSO_WM_TEMPLATE_INDEX" val="20205081"/>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334.65,&quot;left&quot;:54.4,&quot;top&quot;:126.75,&quot;width&quot;:869.25}"/>
</p:tagLst>
</file>

<file path=ppt/tags/tag301.xml><?xml version="1.0" encoding="utf-8"?>
<p:tagLst xmlns:p="http://schemas.openxmlformats.org/presentationml/2006/main">
  <p:tag name="KSO_WM_BEAUTIFY_FLAG" val=""/>
  <p:tag name="KSO_WM_DIAGRAM_VIRTUALLY_FRAME" val="{&quot;height&quot;:314.3,&quot;left&quot;:54.4,&quot;top&quot;:126.75,&quot;width&quot;:869.25}"/>
</p:tagLst>
</file>

<file path=ppt/tags/tag302.xml><?xml version="1.0" encoding="utf-8"?>
<p:tagLst xmlns:p="http://schemas.openxmlformats.org/presentationml/2006/main">
  <p:tag name="KSO_WM_BEAUTIFY_FLAG" val="#wm#"/>
  <p:tag name="KSO_WM_TEMPLATE_CATEGORY" val="custom"/>
  <p:tag name="KSO_WM_TEMPLATE_INDEX" val="20205081"/>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DIAGRAM_VIRTUALLY_FRAME" val="{&quot;height&quot;:334.65,&quot;left&quot;:54.4,&quot;top&quot;:126.75,&quot;width&quot;:869.25}"/>
</p:tagLst>
</file>

<file path=ppt/tags/tag305.xml><?xml version="1.0" encoding="utf-8"?>
<p:tagLst xmlns:p="http://schemas.openxmlformats.org/presentationml/2006/main">
  <p:tag name="KSO_WM_BEAUTIFY_FLAG" val=""/>
  <p:tag name="KSO_WM_DIAGRAM_VIRTUALLY_FRAME" val="{&quot;height&quot;:314.3,&quot;left&quot;:54.4,&quot;top&quot;:126.75,&quot;width&quot;:869.25}"/>
</p:tagLst>
</file>

<file path=ppt/tags/tag306.xml><?xml version="1.0" encoding="utf-8"?>
<p:tagLst xmlns:p="http://schemas.openxmlformats.org/presentationml/2006/main">
  <p:tag name="KSO_WM_BEAUTIFY_FLAG" val="#wm#"/>
  <p:tag name="KSO_WM_TEMPLATE_CATEGORY" val="custom"/>
  <p:tag name="KSO_WM_TEMPLATE_INDEX" val="20205081"/>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DIAGRAM_VIRTUALLY_FRAME" val="{&quot;height&quot;:334.65,&quot;left&quot;:54.4,&quot;top&quot;:126.75,&quot;width&quot;:869.25}"/>
</p:tagLst>
</file>

<file path=ppt/tags/tag309.xml><?xml version="1.0" encoding="utf-8"?>
<p:tagLst xmlns:p="http://schemas.openxmlformats.org/presentationml/2006/main">
  <p:tag name="KSO_WM_BEAUTIFY_FLAG" val=""/>
  <p:tag name="KSO_WM_DIAGRAM_VIRTUALLY_FRAME" val="{&quot;height&quot;:314.3,&quot;left&quot;:54.4,&quot;top&quot;:126.75,&quot;width&quot;:869.2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205081"/>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DIAGRAM_VIRTUALLY_FRAME" val="{&quot;height&quot;:334.65,&quot;left&quot;:54.4,&quot;top&quot;:126.75,&quot;width&quot;:869.25}"/>
</p:tagLst>
</file>

<file path=ppt/tags/tag313.xml><?xml version="1.0" encoding="utf-8"?>
<p:tagLst xmlns:p="http://schemas.openxmlformats.org/presentationml/2006/main">
  <p:tag name="KSO_WM_BEAUTIFY_FLAG" val=""/>
  <p:tag name="KSO_WM_DIAGRAM_VIRTUALLY_FRAME" val="{&quot;height&quot;:314.3,&quot;left&quot;:54.4,&quot;top&quot;:126.75,&quot;width&quot;:869.25}"/>
</p:tagLst>
</file>

<file path=ppt/tags/tag314.xml><?xml version="1.0" encoding="utf-8"?>
<p:tagLst xmlns:p="http://schemas.openxmlformats.org/presentationml/2006/main">
  <p:tag name="KSO_WM_BEAUTIFY_FLAG" val="#wm#"/>
  <p:tag name="KSO_WM_TEMPLATE_CATEGORY" val="custom"/>
  <p:tag name="KSO_WM_TEMPLATE_INDEX" val="20205081"/>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DIAGRAM_VIRTUALLY_FRAME" val="{&quot;height&quot;:334.65,&quot;left&quot;:54.4,&quot;top&quot;:126.75,&quot;width&quot;:869.25}"/>
</p:tagLst>
</file>

<file path=ppt/tags/tag317.xml><?xml version="1.0" encoding="utf-8"?>
<p:tagLst xmlns:p="http://schemas.openxmlformats.org/presentationml/2006/main">
  <p:tag name="KSO_WM_BEAUTIFY_FLAG" val=""/>
  <p:tag name="KSO_WM_DIAGRAM_VIRTUALLY_FRAME" val="{&quot;height&quot;:314.3,&quot;left&quot;:54.4,&quot;top&quot;:126.75,&quot;width&quot;:869.25}"/>
</p:tagLst>
</file>

<file path=ppt/tags/tag318.xml><?xml version="1.0" encoding="utf-8"?>
<p:tagLst xmlns:p="http://schemas.openxmlformats.org/presentationml/2006/main">
  <p:tag name="KSO_WM_BEAUTIFY_FLAG" val="#wm#"/>
  <p:tag name="KSO_WM_TEMPLATE_CATEGORY" val="custom"/>
  <p:tag name="KSO_WM_TEMPLATE_INDEX" val="20205081"/>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0.xml><?xml version="1.0" encoding="utf-8"?>
<p:tagLst xmlns:p="http://schemas.openxmlformats.org/presentationml/2006/main">
  <p:tag name="KSO_WM_DIAGRAM_VIRTUALLY_FRAME" val="{&quot;height&quot;:334.65,&quot;left&quot;:54.4,&quot;top&quot;:126.75,&quot;width&quot;:869.25}"/>
</p:tagLst>
</file>

<file path=ppt/tags/tag321.xml><?xml version="1.0" encoding="utf-8"?>
<p:tagLst xmlns:p="http://schemas.openxmlformats.org/presentationml/2006/main">
  <p:tag name="KSO_WM_BEAUTIFY_FLAG" val=""/>
  <p:tag name="KSO_WM_DIAGRAM_VIRTUALLY_FRAME" val="{&quot;height&quot;:314.3,&quot;left&quot;:54.4,&quot;top&quot;:126.75,&quot;width&quot;:869.25}"/>
</p:tagLst>
</file>

<file path=ppt/tags/tag322.xml><?xml version="1.0" encoding="utf-8"?>
<p:tagLst xmlns:p="http://schemas.openxmlformats.org/presentationml/2006/main">
  <p:tag name="KSO_WM_BEAUTIFY_FLAG" val="#wm#"/>
  <p:tag name="KSO_WM_TEMPLATE_CATEGORY" val="custom"/>
  <p:tag name="KSO_WM_TEMPLATE_INDEX" val="20205081"/>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DIAGRAM_VIRTUALLY_FRAME" val="{&quot;height&quot;:334.65,&quot;left&quot;:54.4,&quot;top&quot;:126.75,&quot;width&quot;:869.25}"/>
</p:tagLst>
</file>

<file path=ppt/tags/tag325.xml><?xml version="1.0" encoding="utf-8"?>
<p:tagLst xmlns:p="http://schemas.openxmlformats.org/presentationml/2006/main">
  <p:tag name="KSO_WM_BEAUTIFY_FLAG" val=""/>
  <p:tag name="KSO_WM_DIAGRAM_VIRTUALLY_FRAME" val="{&quot;height&quot;:314.3,&quot;left&quot;:54.4,&quot;top&quot;:126.75,&quot;width&quot;:869.25}"/>
</p:tagLst>
</file>

<file path=ppt/tags/tag326.xml><?xml version="1.0" encoding="utf-8"?>
<p:tagLst xmlns:p="http://schemas.openxmlformats.org/presentationml/2006/main">
  <p:tag name="KSO_WM_BEAUTIFY_FLAG" val="#wm#"/>
  <p:tag name="KSO_WM_TEMPLATE_CATEGORY" val="custom"/>
  <p:tag name="KSO_WM_TEMPLATE_INDEX" val="20205081"/>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DIAGRAM_VIRTUALLY_FRAME" val="{&quot;height&quot;:334.65,&quot;left&quot;:54.4,&quot;top&quot;:126.75,&quot;width&quot;:869.25}"/>
</p:tagLst>
</file>

<file path=ppt/tags/tag329.xml><?xml version="1.0" encoding="utf-8"?>
<p:tagLst xmlns:p="http://schemas.openxmlformats.org/presentationml/2006/main">
  <p:tag name="KSO_WM_BEAUTIFY_FLAG" val=""/>
  <p:tag name="KSO_WM_DIAGRAM_VIRTUALLY_FRAME" val="{&quot;height&quot;:314.3,&quot;left&quot;:54.4,&quot;top&quot;:126.75,&quot;width&quot;:869.2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0.xml><?xml version="1.0" encoding="utf-8"?>
<p:tagLst xmlns:p="http://schemas.openxmlformats.org/presentationml/2006/main">
  <p:tag name="KSO_WM_BEAUTIFY_FLAG" val="#wm#"/>
  <p:tag name="KSO_WM_TEMPLATE_CATEGORY" val="custom"/>
  <p:tag name="KSO_WM_TEMPLATE_INDEX" val="20205081"/>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DIAGRAM_VIRTUALLY_FRAME" val="{&quot;height&quot;:334.65,&quot;left&quot;:54.4,&quot;top&quot;:126.75,&quot;width&quot;:869.25}"/>
</p:tagLst>
</file>

<file path=ppt/tags/tag333.xml><?xml version="1.0" encoding="utf-8"?>
<p:tagLst xmlns:p="http://schemas.openxmlformats.org/presentationml/2006/main">
  <p:tag name="KSO_WM_BEAUTIFY_FLAG" val=""/>
  <p:tag name="KSO_WM_DIAGRAM_VIRTUALLY_FRAME" val="{&quot;height&quot;:314.3,&quot;left&quot;:54.4,&quot;top&quot;:126.75,&quot;width&quot;:869.25}"/>
</p:tagLst>
</file>

<file path=ppt/tags/tag334.xml><?xml version="1.0" encoding="utf-8"?>
<p:tagLst xmlns:p="http://schemas.openxmlformats.org/presentationml/2006/main">
  <p:tag name="KSO_WM_BEAUTIFY_FLAG" val="#wm#"/>
  <p:tag name="KSO_WM_TEMPLATE_CATEGORY" val="custom"/>
  <p:tag name="KSO_WM_TEMPLATE_INDEX" val="20205081"/>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DIAGRAM_VIRTUALLY_FRAME" val="{&quot;height&quot;:334.65,&quot;left&quot;:54.4,&quot;top&quot;:126.75,&quot;width&quot;:869.25}"/>
</p:tagLst>
</file>

<file path=ppt/tags/tag337.xml><?xml version="1.0" encoding="utf-8"?>
<p:tagLst xmlns:p="http://schemas.openxmlformats.org/presentationml/2006/main">
  <p:tag name="KSO_WM_BEAUTIFY_FLAG" val=""/>
  <p:tag name="KSO_WM_DIAGRAM_VIRTUALLY_FRAME" val="{&quot;height&quot;:314.3,&quot;left&quot;:54.4,&quot;top&quot;:126.75,&quot;width&quot;:869.25}"/>
</p:tagLst>
</file>

<file path=ppt/tags/tag338.xml><?xml version="1.0" encoding="utf-8"?>
<p:tagLst xmlns:p="http://schemas.openxmlformats.org/presentationml/2006/main">
  <p:tag name="KSO_WM_BEAUTIFY_FLAG" val="#wm#"/>
  <p:tag name="KSO_WM_TEMPLATE_CATEGORY" val="custom"/>
  <p:tag name="KSO_WM_TEMPLATE_INDEX" val="20205081"/>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0.xml><?xml version="1.0" encoding="utf-8"?>
<p:tagLst xmlns:p="http://schemas.openxmlformats.org/presentationml/2006/main">
  <p:tag name="KSO_WM_DIAGRAM_VIRTUALLY_FRAME" val="{&quot;height&quot;:334.65,&quot;left&quot;:54.4,&quot;top&quot;:126.75,&quot;width&quot;:869.25}"/>
</p:tagLst>
</file>

<file path=ppt/tags/tag341.xml><?xml version="1.0" encoding="utf-8"?>
<p:tagLst xmlns:p="http://schemas.openxmlformats.org/presentationml/2006/main">
  <p:tag name="KSO_WM_BEAUTIFY_FLAG" val=""/>
  <p:tag name="KSO_WM_DIAGRAM_VIRTUALLY_FRAME" val="{&quot;height&quot;:314.3,&quot;left&quot;:54.4,&quot;top&quot;:126.75,&quot;width&quot;:869.25}"/>
</p:tagLst>
</file>

<file path=ppt/tags/tag342.xml><?xml version="1.0" encoding="utf-8"?>
<p:tagLst xmlns:p="http://schemas.openxmlformats.org/presentationml/2006/main">
  <p:tag name="KSO_WM_BEAUTIFY_FLAG" val="#wm#"/>
  <p:tag name="KSO_WM_TEMPLATE_CATEGORY" val="custom"/>
  <p:tag name="KSO_WM_TEMPLATE_INDEX" val="20205081"/>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wm#"/>
  <p:tag name="KSO_WM_TEMPLATE_CATEGORY" val="custom"/>
  <p:tag name="KSO_WM_TEMPLATE_INDEX" val="20205081"/>
</p:tagLst>
</file>

<file path=ppt/tags/tag345.xml><?xml version="1.0" encoding="utf-8"?>
<p:tagLst xmlns:p="http://schemas.openxmlformats.org/presentationml/2006/main">
  <p:tag name="KSO_WPP_MARK_KEY" val="34a5c737-2527-451b-a6cc-313a70f4ce21"/>
  <p:tag name="COMMONDATA" val="eyJoZGlkIjoiMDUxMzg0YTA4YzIzMzRlNjA2MzY0NTJjMjE4NzFjMTUifQ=="/>
  <p:tag name="resource_record_key" val="{&quot;19&quot;:[50071195],&quot;65&quot;:[2020508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16325</Words>
  <Application>WPS 演示</Application>
  <PresentationFormat>宽屏</PresentationFormat>
  <Paragraphs>662</Paragraphs>
  <Slides>62</Slides>
  <Notes>2</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62</vt:i4>
      </vt:variant>
    </vt:vector>
  </HeadingPairs>
  <TitlesOfParts>
    <vt:vector size="87" baseType="lpstr">
      <vt:lpstr>Arial</vt:lpstr>
      <vt:lpstr>宋体</vt:lpstr>
      <vt:lpstr>Wingdings</vt:lpstr>
      <vt:lpstr>Wingdings</vt:lpstr>
      <vt:lpstr>思源黑体 CN Normal</vt:lpstr>
      <vt:lpstr>黑体</vt:lpstr>
      <vt:lpstr>思源黑体 CN Bold</vt:lpstr>
      <vt:lpstr>思源黑体 CN Medium</vt:lpstr>
      <vt:lpstr>Arial</vt:lpstr>
      <vt:lpstr>楷体</vt:lpstr>
      <vt:lpstr>微软雅黑</vt:lpstr>
      <vt:lpstr>Arial Unicode MS</vt:lpstr>
      <vt:lpstr>Calibri</vt:lpstr>
      <vt:lpstr>方正公文黑体</vt:lpstr>
      <vt:lpstr>思源黑体 CN Heavy</vt:lpstr>
      <vt:lpstr>Times New Roman</vt:lpstr>
      <vt:lpstr>Times New Roman</vt:lpstr>
      <vt:lpstr>思源黑体 CN Bold</vt:lpstr>
      <vt:lpstr>思源黑体 CN Heavy</vt:lpstr>
      <vt:lpstr>思源黑体 CN Medium</vt:lpstr>
      <vt:lpstr>思源黑体 CN Normal</vt:lpstr>
      <vt:lpstr>方正大黑体_GBK</vt:lpstr>
      <vt:lpstr>方正宝黑体 简 Medium</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dc:creator>
  <cp:lastModifiedBy>E 山</cp:lastModifiedBy>
  <cp:revision>544</cp:revision>
  <dcterms:created xsi:type="dcterms:W3CDTF">2019-06-19T02:08:00Z</dcterms:created>
  <dcterms:modified xsi:type="dcterms:W3CDTF">2026-03-15T08:05:47Z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BB1722C0014A4ED091F5794C08AEA8D8_13</vt:lpwstr>
  </property>
</Properties>
</file>