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405" r:id="rId3"/>
    <p:sldId id="267" r:id="rId4"/>
    <p:sldId id="481" r:id="rId5"/>
    <p:sldId id="421" r:id="rId6"/>
    <p:sldId id="334" r:id="rId7"/>
    <p:sldId id="519" r:id="rId8"/>
    <p:sldId id="471" r:id="rId9"/>
    <p:sldId id="474" r:id="rId10"/>
    <p:sldId id="513" r:id="rId11"/>
    <p:sldId id="514" r:id="rId12"/>
    <p:sldId id="490" r:id="rId13"/>
    <p:sldId id="515" r:id="rId14"/>
    <p:sldId id="510" r:id="rId15"/>
    <p:sldId id="505" r:id="rId16"/>
    <p:sldId id="472" r:id="rId17"/>
    <p:sldId id="424" r:id="rId18"/>
    <p:sldId id="496" r:id="rId19"/>
    <p:sldId id="502" r:id="rId20"/>
    <p:sldId id="516" r:id="rId21"/>
    <p:sldId id="517" r:id="rId22"/>
    <p:sldId id="523" r:id="rId23"/>
    <p:sldId id="445" r:id="rId24"/>
    <p:sldId id="495" r:id="rId25"/>
    <p:sldId id="518" r:id="rId26"/>
    <p:sldId id="272" r:id="rId27"/>
    <p:sldId id="524" r:id="rId28"/>
    <p:sldId id="525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194"/>
        <p:guide pos="3840"/>
        <p:guide pos="4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108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-62865" y="6406515"/>
            <a:ext cx="12254230" cy="451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经传多赢资深投顾：刘涛丨执业编号：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A1120619060024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基金从业编号：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A20250616011746 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/192.168.10.86/素材/营销策划/7.课程/猎手-龙头狙击营/2024年1-2月/1920x1080 拷贝.png1920x1080 拷贝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6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6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4.xml"/><Relationship Id="rId2" Type="http://schemas.openxmlformats.org/officeDocument/2006/relationships/image" Target="../media/image21.png"/><Relationship Id="rId1" Type="http://schemas.openxmlformats.org/officeDocument/2006/relationships/tags" Target="../tags/tag6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6.xml"/><Relationship Id="rId2" Type="http://schemas.openxmlformats.org/officeDocument/2006/relationships/image" Target="../media/image22.png"/><Relationship Id="rId1" Type="http://schemas.openxmlformats.org/officeDocument/2006/relationships/tags" Target="../tags/tag65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8.xml"/><Relationship Id="rId2" Type="http://schemas.openxmlformats.org/officeDocument/2006/relationships/image" Target="../media/image23.png"/><Relationship Id="rId1" Type="http://schemas.openxmlformats.org/officeDocument/2006/relationships/tags" Target="../tags/tag6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0.xml"/><Relationship Id="rId2" Type="http://schemas.openxmlformats.org/officeDocument/2006/relationships/image" Target="../media/image24.png"/><Relationship Id="rId1" Type="http://schemas.openxmlformats.org/officeDocument/2006/relationships/tags" Target="../tags/tag6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2" Type="http://schemas.openxmlformats.org/officeDocument/2006/relationships/slideLayout" Target="../slideLayouts/slideLayout5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tags" Target="../tags/tag7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3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4.xml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5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6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7.xml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tags" Target="../tags/tag88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02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01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04.xml"/><Relationship Id="rId2" Type="http://schemas.openxmlformats.org/officeDocument/2006/relationships/image" Target="../media/image32.png"/><Relationship Id="rId1" Type="http://schemas.openxmlformats.org/officeDocument/2006/relationships/tags" Target="../tags/tag10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05.xml"/><Relationship Id="rId1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06.xml"/><Relationship Id="rId1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4.png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9.xml"/><Relationship Id="rId2" Type="http://schemas.openxmlformats.org/officeDocument/2006/relationships/image" Target="../media/image15.png"/><Relationship Id="rId1" Type="http://schemas.openxmlformats.org/officeDocument/2006/relationships/tags" Target="../tags/tag3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7" Type="http://schemas.openxmlformats.org/officeDocument/2006/relationships/slideLayout" Target="../slideLayouts/slideLayout5.xml"/><Relationship Id="rId16" Type="http://schemas.openxmlformats.org/officeDocument/2006/relationships/tags" Target="../tags/tag55.xml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tags" Target="../tags/tag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8.xml"/><Relationship Id="rId2" Type="http://schemas.openxmlformats.org/officeDocument/2006/relationships/image" Target="../media/image16.png"/><Relationship Id="rId1" Type="http://schemas.openxmlformats.org/officeDocument/2006/relationships/tags" Target="../tags/tag5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0.xml"/><Relationship Id="rId2" Type="http://schemas.openxmlformats.org/officeDocument/2006/relationships/image" Target="../media/image17.png"/><Relationship Id="rId1" Type="http://schemas.openxmlformats.org/officeDocument/2006/relationships/tags" Target="../tags/tag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刘涛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60320" y="3916045"/>
            <a:ext cx="4123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执业编号:A1120619060024</a:t>
            </a:r>
            <a:endParaRPr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A20250616011746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专注实战操作研究，独创《人气战法》 《黄金战法》《绝对龙头战法》， 熟知散户操作心理，建立完整盈利模式，精湛的短线技术，准确把握市场热点，帮助散户们在操作中确定方向，深受全国用户喜爱！</a:t>
            </a: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79220" y="1553210"/>
            <a:ext cx="5847715" cy="11049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4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  <a:sym typeface="+mn-ea"/>
              </a:rPr>
              <a:t>跨越牛熊的核心股</a:t>
            </a:r>
            <a:r>
              <a:rPr lang="en-US" altLang="zh-CN" sz="4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  <a:sym typeface="+mn-ea"/>
              </a:rPr>
              <a:t>1</a:t>
            </a:r>
            <a:endParaRPr lang="en-US" altLang="zh-CN" sz="48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刘涛_1661826554142"/>
          <p:cNvPicPr>
            <a:picLocks noChangeAspect="1"/>
          </p:cNvPicPr>
          <p:nvPr/>
        </p:nvPicPr>
        <p:blipFill>
          <a:blip r:embed="rId3"/>
          <a:srcRect b="9903"/>
          <a:stretch>
            <a:fillRect/>
          </a:stretch>
        </p:blipFill>
        <p:spPr>
          <a:xfrm>
            <a:off x="7327265" y="941070"/>
            <a:ext cx="3101340" cy="50838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35" y="106045"/>
            <a:ext cx="12191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回档参考资金</a:t>
            </a:r>
            <a:r>
              <a:rPr lang="zh-CN" altLang="en-US" sz="3200" b="1">
                <a:solidFill>
                  <a:schemeClr val="bg1"/>
                </a:solidFill>
              </a:rPr>
              <a:t>进出情况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" y="806450"/>
            <a:ext cx="4765675" cy="57537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50" y="806450"/>
            <a:ext cx="4244340" cy="57943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9640" y="807085"/>
            <a:ext cx="3573780" cy="57937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中线看趋势</a:t>
            </a:r>
            <a:r>
              <a:rPr lang="en-US" altLang="zh-CN" sz="2400" b="1">
                <a:solidFill>
                  <a:schemeClr val="bg1"/>
                </a:solidFill>
              </a:rPr>
              <a:t>/</a:t>
            </a:r>
            <a:r>
              <a:rPr lang="zh-CN" altLang="en-US" sz="2400" b="1">
                <a:solidFill>
                  <a:schemeClr val="bg1"/>
                </a:solidFill>
              </a:rPr>
              <a:t>按照控盘波段走势判断中线</a:t>
            </a:r>
            <a:r>
              <a:rPr lang="zh-CN" altLang="en-US" sz="2400" b="1">
                <a:solidFill>
                  <a:schemeClr val="bg1"/>
                </a:solidFill>
              </a:rPr>
              <a:t>强弱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" y="850265"/>
            <a:ext cx="10611485" cy="56705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中线看趋势</a:t>
            </a:r>
            <a:r>
              <a:rPr lang="en-US" altLang="zh-CN" sz="2400" b="1">
                <a:solidFill>
                  <a:schemeClr val="bg1"/>
                </a:solidFill>
              </a:rPr>
              <a:t>/</a:t>
            </a:r>
            <a:r>
              <a:rPr lang="zh-CN" altLang="en-US" sz="2400" b="1">
                <a:solidFill>
                  <a:schemeClr val="bg1"/>
                </a:solidFill>
              </a:rPr>
              <a:t>按照控盘波段走势判断中线</a:t>
            </a:r>
            <a:r>
              <a:rPr lang="zh-CN" altLang="en-US" sz="2400" b="1">
                <a:solidFill>
                  <a:schemeClr val="bg1"/>
                </a:solidFill>
              </a:rPr>
              <a:t>强弱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95" y="777875"/>
            <a:ext cx="10799445" cy="57708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sym typeface="+mn-ea"/>
              </a:rPr>
              <a:t>中线看趋势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按照控盘波段走势判断中线强弱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95" y="805815"/>
            <a:ext cx="10626090" cy="56781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找产业链</a:t>
            </a:r>
            <a:r>
              <a:rPr lang="zh-CN" altLang="en-US" sz="2400" b="1">
                <a:solidFill>
                  <a:schemeClr val="bg1"/>
                </a:solidFill>
              </a:rPr>
              <a:t>机会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470" y="1096645"/>
            <a:ext cx="8385810" cy="49764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490470" y="5894070"/>
            <a:ext cx="696087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任何制造业离不开资源，离不开</a:t>
            </a:r>
            <a:r>
              <a:rPr lang="zh-CN" altLang="en-US" sz="28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能源</a:t>
            </a:r>
            <a:endParaRPr lang="zh-CN" altLang="en-US" sz="28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非全面牛市，结构性看好</a:t>
            </a:r>
            <a:r>
              <a:rPr lang="zh-CN" altLang="en-US" sz="3200" b="1">
                <a:solidFill>
                  <a:schemeClr val="bg1"/>
                </a:solidFill>
              </a:rPr>
              <a:t>方向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1817688" y="1593215"/>
            <a:ext cx="9000000" cy="10534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多看主题猎手提醒的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扩张主题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，当然研究的时候多去了解一下政策以及未来的行业增长。研究的越深，你的底气就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越足。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817688" y="1125220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研究好主题</a:t>
            </a: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风口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917893" y="1191895"/>
            <a:ext cx="579600" cy="579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1825943" y="3193415"/>
            <a:ext cx="9000000" cy="10534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多看机构调研信息，以机构的视角来判断他未来的上涨空间，以及他的核心业务甚至增长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点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股东研究等研报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信息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1825943" y="2726055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研究好公司</a:t>
            </a: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基本面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926783" y="2792730"/>
            <a:ext cx="579600" cy="579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1817370" y="4794250"/>
            <a:ext cx="9604375" cy="1297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是否清仓看周线【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周线趋势不破，持续向上反复做波段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，重点业绩【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滚动净利润持续增长，或者扭亏为盈都是市场中机构最喜欢布局的品种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看好控盘【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控盘做波段以增加减少做增减仓操作，控盘越高仓位越重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爆量启动【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以主力动向为主，关注个股启动点，资金的参与情况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，高低看乖离率【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15/25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1817053" y="4326255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研究好中长线</a:t>
            </a: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指标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917258" y="4392930"/>
            <a:ext cx="579600" cy="579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ln>
                  <a:noFill/>
                </a:ln>
                <a:gradFill>
                  <a:gsLst>
                    <a:gs pos="25000">
                      <a:srgbClr val="FCD254"/>
                    </a:gs>
                    <a:gs pos="75000">
                      <a:srgbClr val="FFE890"/>
                    </a:gs>
                    <a:gs pos="0">
                      <a:srgbClr val="EDBE32"/>
                    </a:gs>
                    <a:gs pos="100000">
                      <a:srgbClr val="FFEEB1"/>
                    </a:gs>
                  </a:gsLst>
                  <a:lin ang="18900000" scaled="1"/>
                </a:gradFill>
                <a:highlight>
                  <a:srgbClr val="808000"/>
                </a:highlight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跨越牛熊的核心</a:t>
            </a:r>
            <a:r>
              <a:rPr lang="zh-CN" altLang="en-US" sz="6000">
                <a:ln>
                  <a:noFill/>
                </a:ln>
                <a:gradFill>
                  <a:gsLst>
                    <a:gs pos="25000">
                      <a:srgbClr val="FCD254"/>
                    </a:gs>
                    <a:gs pos="75000">
                      <a:srgbClr val="FFE890"/>
                    </a:gs>
                    <a:gs pos="0">
                      <a:srgbClr val="EDBE32"/>
                    </a:gs>
                    <a:gs pos="100000">
                      <a:srgbClr val="FFEEB1"/>
                    </a:gs>
                  </a:gsLst>
                  <a:lin ang="18900000" scaled="1"/>
                </a:gradFill>
                <a:highlight>
                  <a:srgbClr val="808000"/>
                </a:highlight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股</a:t>
            </a:r>
            <a:endParaRPr lang="zh-CN" altLang="en-US" sz="6000">
              <a:ln>
                <a:noFill/>
              </a:ln>
              <a:gradFill>
                <a:gsLst>
                  <a:gs pos="25000">
                    <a:srgbClr val="FCD254"/>
                  </a:gs>
                  <a:gs pos="75000">
                    <a:srgbClr val="FFE890"/>
                  </a:gs>
                  <a:gs pos="0">
                    <a:srgbClr val="EDBE32"/>
                  </a:gs>
                  <a:gs pos="100000">
                    <a:srgbClr val="FFEEB1"/>
                  </a:gs>
                </a:gsLst>
                <a:lin ang="18900000" scaled="1"/>
              </a:gradFill>
              <a:highlight>
                <a:srgbClr val="808000"/>
              </a:highlight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455670" y="150495"/>
            <a:ext cx="5579110" cy="565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solidFill>
                  <a:schemeClr val="bg1"/>
                </a:solidFill>
              </a:rPr>
              <a:t>    </a:t>
            </a:r>
            <a:r>
              <a:rPr lang="zh-CN" altLang="en-US" sz="2000" b="1">
                <a:solidFill>
                  <a:schemeClr val="bg1"/>
                </a:solidFill>
              </a:rPr>
              <a:t>只有业绩好的股票可以跨越一大轮</a:t>
            </a:r>
            <a:r>
              <a:rPr lang="zh-CN" altLang="en-US" sz="2000" b="1">
                <a:solidFill>
                  <a:schemeClr val="bg1"/>
                </a:solidFill>
              </a:rPr>
              <a:t>牛市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4090" y="812165"/>
            <a:ext cx="10424795" cy="55708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460" y="843280"/>
            <a:ext cx="11340465" cy="57715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41800" y="28384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业绩增加，股价反复上涨</a:t>
            </a:r>
            <a:endParaRPr lang="zh-CN" altLang="en-US" sz="240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41800" y="28384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业绩增加，股价反复上涨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50290"/>
            <a:ext cx="12192000" cy="51612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1737360"/>
            <a:ext cx="5437505" cy="3043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当下市场的判断</a:t>
            </a:r>
            <a:r>
              <a:rPr lang="en-US" altLang="zh-CN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/</a:t>
            </a:r>
            <a:r>
              <a:rPr lang="zh-CN" altLang="en-US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二次回踩莫慌</a:t>
            </a:r>
            <a:r>
              <a:rPr lang="en-US" altLang="zh-CN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 </a:t>
            </a:r>
            <a:endParaRPr lang="en-US" altLang="zh-CN" sz="28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短线看资金</a:t>
            </a:r>
            <a:r>
              <a:rPr lang="en-US" alt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/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中线看趋势</a:t>
            </a:r>
            <a:r>
              <a:rPr lang="en-US" alt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/</a:t>
            </a:r>
            <a:endParaRPr lang="en-US" altLang="zh-CN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业绩为主，跨越</a:t>
            </a:r>
            <a:r>
              <a:rPr lang="zh-CN" altLang="en-US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牛市</a:t>
            </a:r>
            <a:endParaRPr lang="zh-CN" altLang="en-US" sz="28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798638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41800" y="28384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业绩增加，股价反复上涨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68400"/>
            <a:ext cx="12192000" cy="49968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41800" y="28384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业绩增加，股价反复上涨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00175"/>
            <a:ext cx="12192000" cy="47561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多数人不是输在买卖而是等不及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666561" y="5246346"/>
            <a:ext cx="6557065" cy="1006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控盘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+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突破进入突破阶段，接下来不要轻易离场，可做成本，但大趋势周线向上，没有走完就不要轻易离场，不说吃完，最起码一大半要吃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到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4666561" y="4611229"/>
            <a:ext cx="6557062" cy="61345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水手突破进入突破阶段【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变黄色】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4666561" y="1891694"/>
            <a:ext cx="6557065" cy="1006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有市场环境的配合，加上资金的参与，市场进入到进攻区域，那么会有持续的资金参与，此时的主题机会也是最强的部分，可以重点做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布局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4666561" y="1264625"/>
            <a:ext cx="6557062" cy="61345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股价长期震荡，反复时间周期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长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4666561" y="3569020"/>
            <a:ext cx="6557065" cy="1006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以上的控盘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主力的行为才能逐步呈现，进入控盘期此时仓位可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重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4666561" y="2937927"/>
            <a:ext cx="6557062" cy="61345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控盘持续</a:t>
            </a: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增加区域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任意多边形: 形状 26"/>
          <p:cNvSpPr/>
          <p:nvPr>
            <p:custDataLst>
              <p:tags r:id="rId8"/>
            </p:custDataLst>
          </p:nvPr>
        </p:nvSpPr>
        <p:spPr>
          <a:xfrm>
            <a:off x="392430" y="1552339"/>
            <a:ext cx="3350754" cy="4410528"/>
          </a:xfrm>
          <a:custGeom>
            <a:avLst/>
            <a:gdLst>
              <a:gd name="connsiteX0" fmla="*/ 1084579 w 3172579"/>
              <a:gd name="connsiteY0" fmla="*/ 0 h 4176000"/>
              <a:gd name="connsiteX1" fmla="*/ 3172579 w 3172579"/>
              <a:gd name="connsiteY1" fmla="*/ 2088000 h 4176000"/>
              <a:gd name="connsiteX2" fmla="*/ 1084579 w 3172579"/>
              <a:gd name="connsiteY2" fmla="*/ 4176000 h 4176000"/>
              <a:gd name="connsiteX3" fmla="*/ 89315 w 3172579"/>
              <a:gd name="connsiteY3" fmla="*/ 3923990 h 4176000"/>
              <a:gd name="connsiteX4" fmla="*/ 0 w 3172579"/>
              <a:gd name="connsiteY4" fmla="*/ 3869730 h 4176000"/>
              <a:gd name="connsiteX5" fmla="*/ 0 w 3172579"/>
              <a:gd name="connsiteY5" fmla="*/ 306270 h 4176000"/>
              <a:gd name="connsiteX6" fmla="*/ 89315 w 3172579"/>
              <a:gd name="connsiteY6" fmla="*/ 252010 h 4176000"/>
              <a:gd name="connsiteX7" fmla="*/ 1084579 w 3172579"/>
              <a:gd name="connsiteY7" fmla="*/ 0 h 41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2579" h="4176000">
                <a:moveTo>
                  <a:pt x="1084579" y="0"/>
                </a:moveTo>
                <a:cubicBezTo>
                  <a:pt x="2237750" y="0"/>
                  <a:pt x="3172579" y="934829"/>
                  <a:pt x="3172579" y="2088000"/>
                </a:cubicBezTo>
                <a:cubicBezTo>
                  <a:pt x="3172579" y="3241171"/>
                  <a:pt x="2237750" y="4176000"/>
                  <a:pt x="1084579" y="4176000"/>
                </a:cubicBezTo>
                <a:cubicBezTo>
                  <a:pt x="724213" y="4176000"/>
                  <a:pt x="385170" y="4084708"/>
                  <a:pt x="89315" y="3923990"/>
                </a:cubicBezTo>
                <a:lnTo>
                  <a:pt x="0" y="3869730"/>
                </a:lnTo>
                <a:lnTo>
                  <a:pt x="0" y="306270"/>
                </a:lnTo>
                <a:lnTo>
                  <a:pt x="89315" y="252010"/>
                </a:lnTo>
                <a:cubicBezTo>
                  <a:pt x="385170" y="91292"/>
                  <a:pt x="724213" y="0"/>
                  <a:pt x="1084579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tx1">
                    <a:lumMod val="50000"/>
                    <a:lumOff val="50000"/>
                    <a:alpha val="30000"/>
                  </a:schemeClr>
                </a:gs>
                <a:gs pos="15000">
                  <a:srgbClr val="FFFFFF">
                    <a:lumMod val="20000"/>
                    <a:lumOff val="80000"/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2" name="椭圆 11"/>
          <p:cNvSpPr/>
          <p:nvPr>
            <p:custDataLst>
              <p:tags r:id="rId9"/>
            </p:custDataLst>
          </p:nvPr>
        </p:nvSpPr>
        <p:spPr>
          <a:xfrm>
            <a:off x="3399680" y="3433546"/>
            <a:ext cx="641824" cy="641824"/>
          </a:xfrm>
          <a:prstGeom prst="ellipse">
            <a:avLst/>
          </a:prstGeom>
          <a:solidFill>
            <a:schemeClr val="accent2"/>
          </a:solidFill>
          <a:ln>
            <a:gradFill>
              <a:gsLst>
                <a:gs pos="37000">
                  <a:srgbClr val="FFFFFF"/>
                </a:gs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10"/>
            </p:custDataLst>
          </p:nvPr>
        </p:nvSpPr>
        <p:spPr>
          <a:xfrm>
            <a:off x="2806144" y="1897059"/>
            <a:ext cx="641824" cy="641824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1"/>
            </p:custDataLst>
          </p:nvPr>
        </p:nvSpPr>
        <p:spPr>
          <a:xfrm>
            <a:off x="2806144" y="4969363"/>
            <a:ext cx="641824" cy="641824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2"/>
            </p:custDataLst>
          </p:nvPr>
        </p:nvSpPr>
        <p:spPr>
          <a:xfrm>
            <a:off x="392430" y="2605949"/>
            <a:ext cx="2290982" cy="2290982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主升浪</a:t>
            </a: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三部曲</a:t>
            </a:r>
            <a:endParaRPr lang="zh-CN" altLang="en-US" sz="2000" b="1" spc="150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按照控盘做</a:t>
            </a:r>
            <a:r>
              <a:rPr lang="zh-CN" altLang="en-US" sz="4000" b="1">
                <a:solidFill>
                  <a:schemeClr val="bg1"/>
                </a:solidFill>
              </a:rPr>
              <a:t>增减仓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85" y="1388745"/>
            <a:ext cx="6809740" cy="3911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655" y="1388745"/>
            <a:ext cx="5207000" cy="38487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54910" y="5564505"/>
            <a:ext cx="88055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高控盘</a:t>
            </a:r>
            <a:r>
              <a:rPr lang="en-US" altLang="zh-CN"/>
              <a:t>+</a:t>
            </a:r>
            <a:r>
              <a:rPr lang="zh-CN" altLang="en-US"/>
              <a:t>周线持续大涨</a:t>
            </a:r>
            <a:r>
              <a:rPr lang="en-US" altLang="zh-CN"/>
              <a:t>+</a:t>
            </a:r>
            <a:r>
              <a:rPr lang="zh-CN" altLang="en-US"/>
              <a:t>控盘</a:t>
            </a:r>
            <a:r>
              <a:rPr lang="zh-CN" altLang="en-US"/>
              <a:t>下降注意</a:t>
            </a:r>
            <a:r>
              <a:rPr lang="zh-CN" altLang="en-US"/>
              <a:t>风险</a:t>
            </a:r>
            <a:endParaRPr lang="zh-CN" altLang="en-US"/>
          </a:p>
          <a:p>
            <a:r>
              <a:rPr lang="zh-CN" altLang="en-US"/>
              <a:t>低控盘增加</a:t>
            </a:r>
            <a:r>
              <a:rPr lang="en-US" altLang="zh-CN"/>
              <a:t>20-30</a:t>
            </a:r>
            <a:r>
              <a:rPr lang="zh-CN" altLang="en-US"/>
              <a:t>左右适合加重仓位</a:t>
            </a:r>
            <a:r>
              <a:rPr lang="en-US" altLang="zh-CN"/>
              <a:t> </a:t>
            </a:r>
            <a:r>
              <a:rPr lang="zh-CN" altLang="en-US"/>
              <a:t>，无控盘底仓</a:t>
            </a:r>
            <a:r>
              <a:rPr lang="zh-CN" altLang="en-US"/>
              <a:t>持股</a:t>
            </a:r>
            <a:endParaRPr lang="zh-CN" altLang="en-US"/>
          </a:p>
          <a:p>
            <a:r>
              <a:rPr lang="zh-CN" altLang="en-US"/>
              <a:t>潜伏类品种是底仓，形成持续控盘则加仓，到</a:t>
            </a:r>
            <a:r>
              <a:rPr lang="en-US" altLang="zh-CN"/>
              <a:t>30</a:t>
            </a:r>
            <a:r>
              <a:rPr lang="zh-CN" altLang="en-US"/>
              <a:t>以上逐步开始有中线大资金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按照海洋状态做低位</a:t>
            </a:r>
            <a:r>
              <a:rPr lang="zh-CN" altLang="en-US" sz="4000" b="1">
                <a:solidFill>
                  <a:schemeClr val="bg1"/>
                </a:solidFill>
              </a:rPr>
              <a:t>参与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95" y="818515"/>
            <a:ext cx="10482580" cy="56013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_17648396460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4140"/>
            <a:ext cx="12192000" cy="66497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_17648410108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当下市场的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判断</a:t>
            </a:r>
            <a:endParaRPr lang="zh-CN" altLang="en-US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51460" y="12192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</a:rPr>
              <a:t> </a:t>
            </a:r>
            <a:r>
              <a:rPr lang="zh-CN" altLang="en-US" sz="2800" b="1">
                <a:solidFill>
                  <a:schemeClr val="bg1"/>
                </a:solidFill>
              </a:rPr>
              <a:t>回踩，理所应当，</a:t>
            </a:r>
            <a:r>
              <a:rPr lang="zh-CN" altLang="en-US" sz="2800" b="1">
                <a:solidFill>
                  <a:schemeClr val="bg1"/>
                </a:solidFill>
              </a:rPr>
              <a:t>莫慌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90" y="867410"/>
            <a:ext cx="10295255" cy="55016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019300" y="216535"/>
            <a:ext cx="81527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稳定的盈利增速和抬升的估值中枢仍然可以保持股市长</a:t>
            </a:r>
            <a:r>
              <a:rPr lang="zh-CN" altLang="en-US" sz="2000" b="1">
                <a:solidFill>
                  <a:schemeClr val="bg1"/>
                </a:solidFill>
              </a:rPr>
              <a:t>牛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025" y="839470"/>
            <a:ext cx="7219950" cy="5511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019300" y="216535"/>
            <a:ext cx="81527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四大领域的</a:t>
            </a:r>
            <a:r>
              <a:rPr lang="zh-CN" altLang="en-US" sz="2000" b="1">
                <a:solidFill>
                  <a:schemeClr val="bg1"/>
                </a:solidFill>
              </a:rPr>
              <a:t>扩产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38" name="任意多边形: 形状 37"/>
          <p:cNvSpPr/>
          <p:nvPr>
            <p:custDataLst>
              <p:tags r:id="rId2"/>
            </p:custDataLst>
          </p:nvPr>
        </p:nvSpPr>
        <p:spPr>
          <a:xfrm>
            <a:off x="650811" y="1641557"/>
            <a:ext cx="3270821" cy="4305314"/>
          </a:xfrm>
          <a:custGeom>
            <a:avLst/>
            <a:gdLst>
              <a:gd name="connsiteX0" fmla="*/ 1084579 w 3172579"/>
              <a:gd name="connsiteY0" fmla="*/ 0 h 4176000"/>
              <a:gd name="connsiteX1" fmla="*/ 3172579 w 3172579"/>
              <a:gd name="connsiteY1" fmla="*/ 2088000 h 4176000"/>
              <a:gd name="connsiteX2" fmla="*/ 1084579 w 3172579"/>
              <a:gd name="connsiteY2" fmla="*/ 4176000 h 4176000"/>
              <a:gd name="connsiteX3" fmla="*/ 89315 w 3172579"/>
              <a:gd name="connsiteY3" fmla="*/ 3923990 h 4176000"/>
              <a:gd name="connsiteX4" fmla="*/ 0 w 3172579"/>
              <a:gd name="connsiteY4" fmla="*/ 3869730 h 4176000"/>
              <a:gd name="connsiteX5" fmla="*/ 0 w 3172579"/>
              <a:gd name="connsiteY5" fmla="*/ 306270 h 4176000"/>
              <a:gd name="connsiteX6" fmla="*/ 89315 w 3172579"/>
              <a:gd name="connsiteY6" fmla="*/ 252010 h 4176000"/>
              <a:gd name="connsiteX7" fmla="*/ 1084579 w 3172579"/>
              <a:gd name="connsiteY7" fmla="*/ 0 h 41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2579" h="4176000">
                <a:moveTo>
                  <a:pt x="1084579" y="0"/>
                </a:moveTo>
                <a:cubicBezTo>
                  <a:pt x="2237750" y="0"/>
                  <a:pt x="3172579" y="934829"/>
                  <a:pt x="3172579" y="2088000"/>
                </a:cubicBezTo>
                <a:cubicBezTo>
                  <a:pt x="3172579" y="3241171"/>
                  <a:pt x="2237750" y="4176000"/>
                  <a:pt x="1084579" y="4176000"/>
                </a:cubicBezTo>
                <a:cubicBezTo>
                  <a:pt x="724213" y="4176000"/>
                  <a:pt x="385170" y="4084708"/>
                  <a:pt x="89315" y="3923990"/>
                </a:cubicBezTo>
                <a:lnTo>
                  <a:pt x="0" y="3869730"/>
                </a:lnTo>
                <a:lnTo>
                  <a:pt x="0" y="306270"/>
                </a:lnTo>
                <a:lnTo>
                  <a:pt x="89315" y="252010"/>
                </a:lnTo>
                <a:cubicBezTo>
                  <a:pt x="385170" y="91292"/>
                  <a:pt x="724213" y="0"/>
                  <a:pt x="1084579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tx1">
                    <a:lumMod val="50000"/>
                    <a:lumOff val="50000"/>
                    <a:alpha val="30000"/>
                  </a:schemeClr>
                </a:gs>
                <a:gs pos="15000">
                  <a:srgbClr val="FFFFFF">
                    <a:lumMod val="20000"/>
                    <a:lumOff val="80000"/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9" name="椭圆 38"/>
          <p:cNvSpPr/>
          <p:nvPr>
            <p:custDataLst>
              <p:tags r:id="rId3"/>
            </p:custDataLst>
          </p:nvPr>
        </p:nvSpPr>
        <p:spPr>
          <a:xfrm>
            <a:off x="465455" y="2670175"/>
            <a:ext cx="2421890" cy="2236470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确定扩产</a:t>
            </a: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机会</a:t>
            </a:r>
            <a:endParaRPr lang="zh-CN" altLang="en-US" sz="2000" b="1" spc="150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4"/>
            </p:custDataLst>
          </p:nvPr>
        </p:nvSpPr>
        <p:spPr>
          <a:xfrm>
            <a:off x="4822982" y="5601616"/>
            <a:ext cx="6400643" cy="8363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综合多家机构预测，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年全球储能新增装机容量将出现显著增长。其中，一个较为乐观的预测指出，全球新增装机规模有望达到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‌421GWh‌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，较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2025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年的约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270GWh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实现超过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50%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的同比增长，中国市场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年国内储能装机规模预计将达到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‌233GWh‌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，同比增长约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70%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5"/>
            </p:custDataLst>
          </p:nvPr>
        </p:nvSpPr>
        <p:spPr>
          <a:xfrm>
            <a:off x="4822982" y="5178049"/>
            <a:ext cx="6400642" cy="423566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</a:rPr>
              <a:t>储能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6"/>
            </p:custDataLst>
          </p:nvPr>
        </p:nvSpPr>
        <p:spPr>
          <a:xfrm>
            <a:off x="4822825" y="4326890"/>
            <a:ext cx="6400800" cy="7213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2024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年中国商业航天市场规模已达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1.2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万亿元，预计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2030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年将突破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3.5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万亿元，年均复合增长率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18%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，卫星互联网、可回收火箭、空间信息服务将成为核心增长，第三阶段（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2026-2030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）：规模化应用期，低轨星座成型，商业发射常态化，下游应用爆发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7"/>
            </p:custDataLst>
          </p:nvPr>
        </p:nvSpPr>
        <p:spPr>
          <a:xfrm>
            <a:off x="4822982" y="3903419"/>
            <a:ext cx="6400642" cy="423566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商业航天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8"/>
            </p:custDataLst>
          </p:nvPr>
        </p:nvSpPr>
        <p:spPr>
          <a:xfrm>
            <a:off x="4822982" y="3052357"/>
            <a:ext cx="6400643" cy="8363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年确实是人形机器人产业从技术验证迈向规模化量产的关键一年，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：目标是生产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‌5-10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万台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‌Optimus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机器人，特斯拉计划在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年第一季度发布其第三代人形机器人。优必选，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25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年订单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500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台，营收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4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个亿，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年交付目标进一步提升至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2000-3000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台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6" name="矩形 35"/>
          <p:cNvSpPr/>
          <p:nvPr>
            <p:custDataLst>
              <p:tags r:id="rId9"/>
            </p:custDataLst>
          </p:nvPr>
        </p:nvSpPr>
        <p:spPr>
          <a:xfrm>
            <a:off x="4822982" y="2628790"/>
            <a:ext cx="6400642" cy="423566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人形机器人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10"/>
            </p:custDataLst>
          </p:nvPr>
        </p:nvSpPr>
        <p:spPr>
          <a:xfrm>
            <a:off x="4822982" y="1564367"/>
            <a:ext cx="6400643" cy="8363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25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年，半导体设备国产化率升至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25%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年有望开启确定性强的扩产周期，设备全行业订单增速或超过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30%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，有望达到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50%+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。良率现在在逐步提升，那么设备国产率必然是加速提升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这一举措就是让整个半导体行业迎来真正的意义上的高景气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4" name="矩形 43"/>
          <p:cNvSpPr/>
          <p:nvPr>
            <p:custDataLst>
              <p:tags r:id="rId11"/>
            </p:custDataLst>
          </p:nvPr>
        </p:nvSpPr>
        <p:spPr>
          <a:xfrm>
            <a:off x="4765197" y="930615"/>
            <a:ext cx="6400642" cy="423566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半导体材料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设备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45" name="椭圆 44"/>
          <p:cNvSpPr/>
          <p:nvPr>
            <p:custDataLst>
              <p:tags r:id="rId12"/>
            </p:custDataLst>
          </p:nvPr>
        </p:nvSpPr>
        <p:spPr>
          <a:xfrm>
            <a:off x="3556863" y="2908331"/>
            <a:ext cx="626513" cy="626513"/>
          </a:xfrm>
          <a:prstGeom prst="ellipse">
            <a:avLst/>
          </a:prstGeom>
          <a:solidFill>
            <a:schemeClr val="accent2"/>
          </a:solidFill>
          <a:ln>
            <a:gradFill>
              <a:gsLst>
                <a:gs pos="37000">
                  <a:srgbClr val="FFFFFF"/>
                </a:gs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6" name="椭圆 45"/>
          <p:cNvSpPr/>
          <p:nvPr>
            <p:custDataLst>
              <p:tags r:id="rId13"/>
            </p:custDataLst>
          </p:nvPr>
        </p:nvSpPr>
        <p:spPr>
          <a:xfrm>
            <a:off x="2864229" y="5176085"/>
            <a:ext cx="626513" cy="626513"/>
          </a:xfrm>
          <a:prstGeom prst="ellipse">
            <a:avLst/>
          </a:prstGeom>
          <a:solidFill>
            <a:schemeClr val="accent2"/>
          </a:solidFill>
          <a:ln>
            <a:gradFill>
              <a:gsLst>
                <a:gs pos="37000">
                  <a:srgbClr val="FFFFFF"/>
                </a:gs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04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7" name="椭圆 46"/>
          <p:cNvSpPr/>
          <p:nvPr>
            <p:custDataLst>
              <p:tags r:id="rId14"/>
            </p:custDataLst>
          </p:nvPr>
        </p:nvSpPr>
        <p:spPr>
          <a:xfrm>
            <a:off x="2864229" y="1774454"/>
            <a:ext cx="626513" cy="626513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8" name="椭圆 47"/>
          <p:cNvSpPr/>
          <p:nvPr>
            <p:custDataLst>
              <p:tags r:id="rId15"/>
            </p:custDataLst>
          </p:nvPr>
        </p:nvSpPr>
        <p:spPr>
          <a:xfrm>
            <a:off x="3556863" y="4042208"/>
            <a:ext cx="626513" cy="626513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短线看资金</a:t>
            </a:r>
            <a:r>
              <a:rPr lang="en-US" altLang="zh-CN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/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中线看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趋势</a:t>
            </a:r>
            <a:endParaRPr lang="zh-CN" altLang="en-US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35" y="106045"/>
            <a:ext cx="12191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短线看资金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" y="857250"/>
            <a:ext cx="11044555" cy="47244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80365" y="5109845"/>
            <a:ext cx="5840095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资金看两点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，流动资金看人气把握回档，新高，底部启动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，主力动向去主力启动的资金买入情况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底部多看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量价关系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58355" y="5478780"/>
            <a:ext cx="4340225" cy="9531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资金决定了你的票</a:t>
            </a:r>
            <a:endParaRPr lang="zh-CN" altLang="en-US" sz="28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  <a:p>
            <a:pPr algn="ctr"/>
            <a:r>
              <a:rPr lang="zh-CN" altLang="en-US" sz="28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能不能快涨，什么时候</a:t>
            </a:r>
            <a:r>
              <a:rPr lang="zh-CN" altLang="en-US" sz="28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涨</a:t>
            </a:r>
            <a:endParaRPr lang="zh-CN" altLang="en-US" sz="28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35" y="106045"/>
            <a:ext cx="12191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底部多看</a:t>
            </a:r>
            <a:r>
              <a:rPr lang="zh-CN" altLang="en-US" sz="3200" b="1">
                <a:solidFill>
                  <a:schemeClr val="bg1"/>
                </a:solidFill>
              </a:rPr>
              <a:t>量价关系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" y="790575"/>
            <a:ext cx="11998325" cy="5584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,3312417]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8.xml><?xml version="1.0" encoding="utf-8"?>
<p:tagLst xmlns:p="http://schemas.openxmlformats.org/presentationml/2006/main">
  <p:tag name="KSO_WPP_MARK_KEY" val="257877f6-fe8c-4c47-ab4c-274c99a6a791"/>
  <p:tag name="COMMONDATA" val="eyJoZGlkIjoiNzcwN2EyNDZjZTA2ODVhZTc3ZDAzY2QyMDBhMDQyMzQifQ=="/>
  <p:tag name="commondata" val="eyJoZGlkIjoiOWFhYzUwZWNmOTk3M2Y1MTI5MjBiOWM4Y2UyNjJjNzUifQ=="/>
  <p:tag name="resource_record_key" val="{&quot;65&quot;:[20205176],&quot;70&quot;:[3323367,3312479,3312455,3321434,3429779,3326188,3312417,3314422,3331400,3318869,3327917,3312419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]}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3367,3331400]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64"/>
  <p:tag name="KSO_WM_UNIT_LINE_FORE_SCHEMECOLOR_INDEX_2_TRANS" val="0"/>
  <p:tag name="KSO_WM_UNIT_LINE_FORE_SCHEMECOLOR_INDEX_3_BRIGHTNESS" val="0.8"/>
  <p:tag name="KSO_WM_UNIT_LINE_FORE_SCHEMECOLOR_INDEX_3" val="15"/>
  <p:tag name="KSO_WM_UNIT_LINE_FORE_SCHEMECOLOR_INDEX_3_POS" val="0.9"/>
  <p:tag name="KSO_WM_UNIT_LINE_FORE_SCHEMECOLOR_INDEX_3_TRANS" val="0.53"/>
  <p:tag name="KSO_WM_UNIT_LINE_FORE_SCHEMECOLOR_INDEX_4_BRIGHTNESS" val="0.8"/>
  <p:tag name="KSO_WM_UNIT_LINE_FORE_SCHEMECOLOR_INDEX_4" val="15"/>
  <p:tag name="KSO_WM_UNIT_LINE_FORE_SCHEMECOLOR_INDEX_4_POS" val="0.95"/>
  <p:tag name="KSO_WM_UNIT_LINE_FORE_SCHEMECOLOR_INDEX_4_TRANS" val="0"/>
  <p:tag name="KSO_WM_UNIT_LINE_FORE_SCHEMECOLOR_INDEX_5_BRIGHTNESS" val="0.8"/>
  <p:tag name="KSO_WM_UNIT_LINE_FORE_SCHEMECOLOR_INDEX_5" val="15"/>
  <p:tag name="KSO_WM_UNIT_LINE_FORE_SCHEMECOLOR_INDEX_5_POS" val="1"/>
  <p:tag name="KSO_WM_UNIT_LINE_FORE_SCHEMECOLOR_INDEX_5_TRANS" val="0.9"/>
  <p:tag name="KSO_WM_UNIT_LINE_GRADIENT_TYPE" val="0"/>
  <p:tag name="KSO_WM_UNIT_LINE_GRADIENT_ANGLE" val="0"/>
  <p:tag name="KSO_WM_UNIT_LINE_GRADIENT_DIRECTION" val="3"/>
  <p:tag name="KSO_WM_UNIT_LINE_FILL_TYPE" val="5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i*1_2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2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gradient&quot;:[{&quot;brightness&quot;:0.5,&quot;colorType&quot;:1,&quot;foreColorIndex&quot;:13,&quot;pos&quot;:1,&quot;transparency&quot;:0.699999988079071},{&quot;brightness&quot;:0.800000011920929,&quot;colorType&quot;:2,&quot;pos&quot;:0.15000000596046448,&quot;rgb&quot;:&quot;#ffffff&quot;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a*1_1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DIAGRAM_GROUP_CODE" val="n1-1"/>
  <p:tag name="KSO_WM_UNIT_TYPE" val="n_h_a"/>
  <p:tag name="KSO_WM_UNIT_INDEX" val="1_1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PRESET_TEXT" val="单击添加&#10;项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0945_3*n_h_h_f*1_2_4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0945_3*n_h_h_a*1_2_4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45_3*n_h_h_f*1_2_3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45_3*n_h_h_a*1_2_3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45_3*n_h_h_f*1_2_2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45_3*n_h_h_a*1_2_2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45_3*n_h_h_f*1_2_1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45_3*n_h_h_a*1_2_1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2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6,&quot;pos&quot;:0,&quot;transparency&quot;:0},{&quot;brightness&quot;:0,&quot;colorType&quot;:2,&quot;pos&quot;:1,&quot;rgb&quot;:&quot;#ffffff&quot;,&quot;transparency&quot;:0},{&quot;brightness&quot;:0.800000011920929,&quot;colorType&quot;:1,&quot;foreColorIndex&quot;:6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4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4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1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3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10,&quot;pos&quot;:0,&quot;transparency&quot;:0},{&quot;brightness&quot;:0,&quot;colorType&quot;:2,&quot;pos&quot;:1,&quot;rgb&quot;:&quot;#ffffff&quot;,&quot;transparency&quot;:0},{&quot;brightness&quot;:0.800000011920929,&quot;colorType&quot;:1,&quot;foreColorIndex&quot;:7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3367,3331400,3318869,3327917,3312419]}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67_2*l_h_f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67_2*l_h_a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67_2*l_h_i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67_2*l_h_f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7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67_2*l_h_a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7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67_2*l_h_i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967_2*l_h_f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7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67_2*l_h_a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967_2*l_h_i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45_2*n_h_h_f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45_2*n_h_h_a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45_2*n_h_h_f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 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45_2*n_h_h_a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45_2*n_h_h_f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45_2*n_h_h_a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5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64"/>
  <p:tag name="KSO_WM_UNIT_LINE_FORE_SCHEMECOLOR_INDEX_2_TRANS" val="0"/>
  <p:tag name="KSO_WM_UNIT_LINE_FORE_SCHEMECOLOR_INDEX_3_BRIGHTNESS" val="0.8"/>
  <p:tag name="KSO_WM_UNIT_LINE_FORE_SCHEMECOLOR_INDEX_3" val="15"/>
  <p:tag name="KSO_WM_UNIT_LINE_FORE_SCHEMECOLOR_INDEX_3_POS" val="0.9"/>
  <p:tag name="KSO_WM_UNIT_LINE_FORE_SCHEMECOLOR_INDEX_3_TRANS" val="0.53"/>
  <p:tag name="KSO_WM_UNIT_LINE_FORE_SCHEMECOLOR_INDEX_4_BRIGHTNESS" val="0.8"/>
  <p:tag name="KSO_WM_UNIT_LINE_FORE_SCHEMECOLOR_INDEX_4" val="15"/>
  <p:tag name="KSO_WM_UNIT_LINE_FORE_SCHEMECOLOR_INDEX_4_POS" val="0.95"/>
  <p:tag name="KSO_WM_UNIT_LINE_FORE_SCHEMECOLOR_INDEX_4_TRANS" val="0"/>
  <p:tag name="KSO_WM_UNIT_LINE_FORE_SCHEMECOLOR_INDEX_5_BRIGHTNESS" val="0.8"/>
  <p:tag name="KSO_WM_UNIT_LINE_FORE_SCHEMECOLOR_INDEX_5" val="15"/>
  <p:tag name="KSO_WM_UNIT_LINE_FORE_SCHEMECOLOR_INDEX_5_POS" val="1"/>
  <p:tag name="KSO_WM_UNIT_LINE_FORE_SCHEMECOLOR_INDEX_5_TRANS" val="0.9"/>
  <p:tag name="KSO_WM_UNIT_LINE_GRADIENT_TYPE" val="0"/>
  <p:tag name="KSO_WM_UNIT_LINE_GRADIENT_ANGLE" val="0"/>
  <p:tag name="KSO_WM_UNIT_LINE_GRADIENT_DIRECTION" val="3"/>
  <p:tag name="KSO_WM_UNIT_LINE_FILL_TYPE" val="5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i*1_2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2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gradient&quot;:[{&quot;brightness&quot;:0.5,&quot;colorType&quot;:1,&quot;foreColorIndex&quot;:13,&quot;pos&quot;:1,&quot;transparency&quot;:0.699999988079071},{&quot;brightness&quot;:0.800000011920929,&quot;colorType&quot;:2,&quot;pos&quot;:0.15000000596046448,&quot;rgb&quot;:&quot;#ffffff&quot;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6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2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6,&quot;pos&quot;:0,&quot;transparency&quot;:0},{&quot;brightness&quot;:0,&quot;colorType&quot;:2,&quot;pos&quot;:1,&quot;rgb&quot;:&quot;#ffffff&quot;,&quot;transparency&quot;:0},{&quot;brightness&quot;:0.800000011920929,&quot;colorType&quot;:1,&quot;foreColorIndex&quot;:6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1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3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10,&quot;pos&quot;:0,&quot;transparency&quot;:0},{&quot;brightness&quot;:0,&quot;colorType&quot;:2,&quot;pos&quot;:1,&quot;rgb&quot;:&quot;#ffffff&quot;,&quot;transparency&quot;:0},{&quot;brightness&quot;:0.800000011920929,&quot;colorType&quot;:1,&quot;foreColorIndex&quot;:7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9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a*1_1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DIAGRAM_GROUP_CODE" val="n1-1"/>
  <p:tag name="KSO_WM_UNIT_TYPE" val="n_h_a"/>
  <p:tag name="KSO_WM_UNIT_INDEX" val="1_1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PRESET_TEXT" val="单击添加&#10;项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1665</Words>
  <Application>WPS 演示</Application>
  <PresentationFormat>宽屏</PresentationFormat>
  <Paragraphs>148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DIN Black</vt:lpstr>
      <vt:lpstr>Segoe Print</vt:lpstr>
      <vt:lpstr>Noto Sans S Chinese Medium</vt:lpstr>
      <vt:lpstr>Arial Unicode MS</vt:lpstr>
      <vt:lpstr>Calibri</vt:lpstr>
      <vt:lpstr>Black coffees</vt:lpstr>
      <vt:lpstr>Saturday Sans Regular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364</cp:revision>
  <dcterms:created xsi:type="dcterms:W3CDTF">2019-06-19T02:08:00Z</dcterms:created>
  <dcterms:modified xsi:type="dcterms:W3CDTF">2025-12-04T09:37:18Z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5BF38DE9E7E744789CE24C68B04E2602_13</vt:lpwstr>
  </property>
</Properties>
</file>