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405" r:id="rId3"/>
    <p:sldId id="267" r:id="rId4"/>
    <p:sldId id="481" r:id="rId5"/>
    <p:sldId id="334" r:id="rId6"/>
    <p:sldId id="526" r:id="rId7"/>
    <p:sldId id="524" r:id="rId8"/>
    <p:sldId id="519" r:id="rId9"/>
    <p:sldId id="471" r:id="rId10"/>
    <p:sldId id="474" r:id="rId11"/>
    <p:sldId id="513" r:id="rId12"/>
    <p:sldId id="514" r:id="rId13"/>
    <p:sldId id="525" r:id="rId14"/>
    <p:sldId id="490" r:id="rId15"/>
    <p:sldId id="515" r:id="rId16"/>
    <p:sldId id="510" r:id="rId17"/>
    <p:sldId id="505" r:id="rId18"/>
    <p:sldId id="472" r:id="rId19"/>
    <p:sldId id="424" r:id="rId20"/>
    <p:sldId id="496" r:id="rId21"/>
    <p:sldId id="502" r:id="rId22"/>
    <p:sldId id="516" r:id="rId23"/>
    <p:sldId id="517" r:id="rId24"/>
    <p:sldId id="523" r:id="rId25"/>
    <p:sldId id="445" r:id="rId26"/>
    <p:sldId id="495" r:id="rId27"/>
    <p:sldId id="518" r:id="rId28"/>
    <p:sldId id="527" r:id="rId29"/>
    <p:sldId id="528" r:id="rId30"/>
    <p:sldId id="272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1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62865" y="6456045"/>
            <a:ext cx="12317095" cy="401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经传多赢资深投顾：刘涛丨执业编号：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A1120619060024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A20250616011746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17.png"/><Relationship Id="rId1" Type="http://schemas.openxmlformats.org/officeDocument/2006/relationships/tags" Target="../tags/tag6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18.png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image" Target="../media/image19.png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8.xml"/><Relationship Id="rId2" Type="http://schemas.openxmlformats.org/officeDocument/2006/relationships/image" Target="../media/image20.png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0.xml"/><Relationship Id="rId2" Type="http://schemas.openxmlformats.org/officeDocument/2006/relationships/image" Target="../media/image21.png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2.xml"/><Relationship Id="rId2" Type="http://schemas.openxmlformats.org/officeDocument/2006/relationships/image" Target="../media/image22.png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4.xml"/><Relationship Id="rId2" Type="http://schemas.openxmlformats.org/officeDocument/2006/relationships/image" Target="../media/image23.png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8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9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0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1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0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8.xml"/><Relationship Id="rId2" Type="http://schemas.openxmlformats.org/officeDocument/2006/relationships/image" Target="../media/image31.png"/><Relationship Id="rId1" Type="http://schemas.openxmlformats.org/officeDocument/2006/relationships/tags" Target="../tags/tag10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9.xml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0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4.png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15.png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16.png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3916045"/>
            <a:ext cx="4113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</a:t>
            </a:r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执业编号:A1120619060024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A20250616011746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专注实战操作研究，独创《人气战法》 《黄金战法》《绝对龙头战法》， 熟知散户操作心理，建立完整盈利模式，精湛的短线技术，准确把握市场热点，帮助散户们在操作中确定方向，深受全国用户喜爱！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9245" y="1668780"/>
            <a:ext cx="7533640" cy="1104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跨越牛熊的核心股</a:t>
            </a:r>
            <a:r>
              <a:rPr lang="en-US" altLang="zh-CN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2</a:t>
            </a:r>
            <a:endParaRPr lang="en-US" altLang="zh-CN" sz="4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endParaRPr lang="zh-CN" altLang="en-US" sz="4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7327265" y="941070"/>
            <a:ext cx="3101340" cy="5083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游资票操作设定</a:t>
            </a:r>
            <a:r>
              <a:rPr lang="zh-CN" altLang="en-US" sz="3200" b="1">
                <a:solidFill>
                  <a:schemeClr val="bg1"/>
                </a:solidFill>
              </a:rPr>
              <a:t>止盈止损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5" y="830580"/>
            <a:ext cx="10565765" cy="50488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12190" y="5955665"/>
            <a:ext cx="10528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股价波动大，一般在参与的时候</a:t>
            </a:r>
            <a:r>
              <a:rPr lang="en-US" altLang="zh-CN" sz="1600"/>
              <a:t> </a:t>
            </a:r>
            <a:r>
              <a:rPr lang="zh-CN" altLang="en-US" sz="1600"/>
              <a:t>需要注意股价是否出现反包走势，跌幅大的，</a:t>
            </a:r>
            <a:endParaRPr lang="zh-CN" altLang="en-US" sz="1600"/>
          </a:p>
          <a:p>
            <a:r>
              <a:rPr lang="zh-CN" altLang="en-US" sz="1600"/>
              <a:t>第二天必须要出现修复，股价短期走势不会被砸坏。注意反包以及主力动向的买卖</a:t>
            </a:r>
            <a:r>
              <a:rPr lang="zh-CN" altLang="en-US" sz="1600"/>
              <a:t>情况。</a:t>
            </a:r>
            <a:endParaRPr lang="zh-CN" altLang="en-US" sz="1600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做游资票需要有精力，奔波于涨停与跌停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45" y="1024890"/>
            <a:ext cx="9185275" cy="49041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情绪票的成功与否跟主题有很大</a:t>
            </a:r>
            <a:r>
              <a:rPr lang="zh-CN" altLang="en-US" sz="2800" b="1">
                <a:solidFill>
                  <a:schemeClr val="bg1"/>
                </a:solidFill>
              </a:rPr>
              <a:t>关系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848995"/>
            <a:ext cx="11585575" cy="4697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3390" y="5546090"/>
            <a:ext cx="9062720" cy="1085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找持续多次炒作热点的成功率远大于一次炒作的成功率，一次</a:t>
            </a:r>
            <a:r>
              <a:rPr lang="zh-CN" altLang="en-US"/>
              <a:t>炒作</a:t>
            </a:r>
            <a:endParaRPr lang="zh-CN" altLang="en-US"/>
          </a:p>
          <a:p>
            <a:r>
              <a:rPr lang="zh-CN" altLang="en-US"/>
              <a:t>多数情况下有政策扶持，需要关注政策出台之后，市场资金的认可</a:t>
            </a:r>
            <a:r>
              <a:rPr lang="zh-CN" altLang="en-US"/>
              <a:t>情况</a:t>
            </a:r>
            <a:endParaRPr lang="zh-CN" altLang="en-US"/>
          </a:p>
          <a:p>
            <a:r>
              <a:rPr lang="zh-CN" altLang="en-US"/>
              <a:t>当出现多次批量的涨停板，意味着有资金持续关注。做席位或者做其他模式都可以</a:t>
            </a:r>
            <a:r>
              <a:rPr lang="zh-CN" altLang="en-US"/>
              <a:t>对应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机构类趋势票</a:t>
            </a:r>
            <a:r>
              <a:rPr lang="zh-CN" altLang="en-US" sz="2400" b="1">
                <a:solidFill>
                  <a:schemeClr val="bg1"/>
                </a:solidFill>
              </a:rPr>
              <a:t>特征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" y="822325"/>
            <a:ext cx="12192000" cy="4976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78480" y="5798820"/>
            <a:ext cx="63144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，</a:t>
            </a:r>
            <a:r>
              <a:rPr lang="en-US" altLang="zh-CN"/>
              <a:t> </a:t>
            </a:r>
            <a:r>
              <a:rPr lang="zh-CN" altLang="en-US"/>
              <a:t>大市值核心公司，属于行业龙头</a:t>
            </a:r>
            <a:r>
              <a:rPr lang="zh-CN" altLang="en-US"/>
              <a:t>地位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，有大量的公募参与，一般公募持仓能占流通市值的</a:t>
            </a:r>
            <a:r>
              <a:rPr lang="en-US" altLang="zh-CN"/>
              <a:t>10%</a:t>
            </a:r>
            <a:endParaRPr lang="en-US" altLang="zh-CN"/>
          </a:p>
          <a:p>
            <a:r>
              <a:rPr lang="en-US" altLang="zh-CN"/>
              <a:t>3</a:t>
            </a:r>
            <a:r>
              <a:rPr lang="zh-CN" altLang="en-US"/>
              <a:t>，反复出控盘，走趋势，波动小，散户容易</a:t>
            </a:r>
            <a:r>
              <a:rPr lang="zh-CN" altLang="en-US"/>
              <a:t>赚钱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趋势票，确定的方向，确定的</a:t>
            </a:r>
            <a:r>
              <a:rPr lang="zh-CN" altLang="en-US" sz="2400" b="1">
                <a:solidFill>
                  <a:schemeClr val="bg1"/>
                </a:solidFill>
              </a:rPr>
              <a:t>业绩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630"/>
            <a:ext cx="12192000" cy="49961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85035" y="6016625"/>
            <a:ext cx="7452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按照控盘反复操作波动，有大量公募参与不用担心基本面出现问题，每一波跌完之后都会拉升起来，弹性大，按照控盘</a:t>
            </a:r>
            <a:r>
              <a:rPr lang="en-US" altLang="zh-CN"/>
              <a:t>+</a:t>
            </a:r>
            <a:r>
              <a:rPr lang="zh-CN" altLang="en-US"/>
              <a:t>流动资金做</a:t>
            </a:r>
            <a:r>
              <a:rPr lang="zh-CN" altLang="en-US"/>
              <a:t>布局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sym typeface="+mn-ea"/>
              </a:rPr>
              <a:t>机构票，不能清仓，适合反复做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波段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845"/>
            <a:ext cx="12192000" cy="49803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41345" y="6092825"/>
            <a:ext cx="7281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只有足够大的市值，才能容纳更多的资金，船足够大，才能开的</a:t>
            </a:r>
            <a:r>
              <a:rPr lang="zh-CN" altLang="en-US"/>
              <a:t>更远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找产业链</a:t>
            </a:r>
            <a:r>
              <a:rPr lang="zh-CN" altLang="en-US" sz="2400" b="1">
                <a:solidFill>
                  <a:schemeClr val="bg1"/>
                </a:solidFill>
              </a:rPr>
              <a:t>机会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70" y="1096645"/>
            <a:ext cx="8385810" cy="49764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90470" y="5894070"/>
            <a:ext cx="696087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任何制造业离不开资源，离不开</a:t>
            </a:r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能源</a:t>
            </a:r>
            <a:endParaRPr lang="zh-CN" altLang="en-US" sz="28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非全面牛市，结构性看好</a:t>
            </a:r>
            <a:r>
              <a:rPr lang="zh-CN" altLang="en-US" sz="3200" b="1">
                <a:solidFill>
                  <a:schemeClr val="bg1"/>
                </a:solidFill>
              </a:rPr>
              <a:t>方向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817688" y="15932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多看主题猎手提醒的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扩张主题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，当然研究的时候多去了解一下政策以及未来的行业增长。研究的越深，你的底气就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越足。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817688" y="1125220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研究好主题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17893" y="1191895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825943" y="31934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多看机构调研信息，以机构的视角来判断他未来的上涨空间，以及他的核心业务甚至增长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点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股东研究等研报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信息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825943" y="27260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研究好公司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基本面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926783" y="2792730"/>
            <a:ext cx="579600" cy="57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1817370" y="4794250"/>
            <a:ext cx="9604375" cy="1297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是否清仓看周线【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周线趋势不破，持续向上反复做波段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，重点业绩【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滚动净利润持续增长，或者扭亏为盈都是市场中机构最喜欢布局的品种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看好控盘【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控盘做波段以增加减少做增减仓操作，控盘越高仓位越重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爆量启动【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以主力动向为主，关注个股启动点，资金的参与情况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，高低看乖离率【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15/25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817053" y="43262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研究好中长线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指标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917258" y="4392930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ln>
                  <a:noFill/>
                </a:ln>
                <a:gradFill>
                  <a:gsLst>
                    <a:gs pos="25000">
                      <a:srgbClr val="FCD254"/>
                    </a:gs>
                    <a:gs pos="75000">
                      <a:srgbClr val="FFE890"/>
                    </a:gs>
                    <a:gs pos="0">
                      <a:srgbClr val="EDBE32"/>
                    </a:gs>
                    <a:gs pos="100000">
                      <a:srgbClr val="FFEEB1"/>
                    </a:gs>
                  </a:gsLst>
                  <a:lin ang="18900000" scaled="1"/>
                </a:gradFill>
                <a:highlight>
                  <a:srgbClr val="808000"/>
                </a:highlight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跨越牛熊的核心</a:t>
            </a:r>
            <a:r>
              <a:rPr lang="zh-CN" altLang="en-US" sz="6000">
                <a:ln>
                  <a:noFill/>
                </a:ln>
                <a:gradFill>
                  <a:gsLst>
                    <a:gs pos="25000">
                      <a:srgbClr val="FCD254"/>
                    </a:gs>
                    <a:gs pos="75000">
                      <a:srgbClr val="FFE890"/>
                    </a:gs>
                    <a:gs pos="0">
                      <a:srgbClr val="EDBE32"/>
                    </a:gs>
                    <a:gs pos="100000">
                      <a:srgbClr val="FFEEB1"/>
                    </a:gs>
                  </a:gsLst>
                  <a:lin ang="18900000" scaled="1"/>
                </a:gradFill>
                <a:highlight>
                  <a:srgbClr val="808000"/>
                </a:highlight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股</a:t>
            </a:r>
            <a:endParaRPr lang="zh-CN" altLang="en-US" sz="6000">
              <a:ln>
                <a:noFill/>
              </a:ln>
              <a:gradFill>
                <a:gsLst>
                  <a:gs pos="25000">
                    <a:srgbClr val="FCD254"/>
                  </a:gs>
                  <a:gs pos="75000">
                    <a:srgbClr val="FFE890"/>
                  </a:gs>
                  <a:gs pos="0">
                    <a:srgbClr val="EDBE32"/>
                  </a:gs>
                  <a:gs pos="100000">
                    <a:srgbClr val="FFEEB1"/>
                  </a:gs>
                </a:gsLst>
                <a:lin ang="18900000" scaled="1"/>
              </a:gradFill>
              <a:highlight>
                <a:srgbClr val="808000"/>
              </a:highlight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455670" y="150495"/>
            <a:ext cx="5579110" cy="565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bg1"/>
                </a:solidFill>
              </a:rPr>
              <a:t>    </a:t>
            </a:r>
            <a:r>
              <a:rPr lang="zh-CN" altLang="en-US" sz="2000" b="1">
                <a:solidFill>
                  <a:schemeClr val="bg1"/>
                </a:solidFill>
              </a:rPr>
              <a:t>只有业绩好的股票可以跨越一大轮</a:t>
            </a:r>
            <a:r>
              <a:rPr lang="zh-CN" altLang="en-US" sz="2000" b="1">
                <a:solidFill>
                  <a:schemeClr val="bg1"/>
                </a:solidFill>
              </a:rPr>
              <a:t>牛市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4090" y="812165"/>
            <a:ext cx="10424795" cy="5570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1737360"/>
            <a:ext cx="5437505" cy="304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当下市场的判断</a:t>
            </a:r>
            <a:r>
              <a:rPr lang="en-US" altLang="zh-CN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/B</a:t>
            </a: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点放量</a:t>
            </a:r>
            <a:r>
              <a:rPr lang="en-US" altLang="zh-CN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 </a:t>
            </a:r>
            <a:endParaRPr lang="en-US" altLang="zh-CN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游资</a:t>
            </a: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/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机构票的操作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风格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业绩为主，跨越</a:t>
            </a: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牛市</a:t>
            </a:r>
            <a:endParaRPr lang="zh-CN" altLang="en-US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798638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843280"/>
            <a:ext cx="11340465" cy="57715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41800" y="283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业绩增加，股价反复上涨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41800" y="283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业绩增加，股价反复上涨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0290"/>
            <a:ext cx="12192000" cy="51612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41800" y="283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业绩增加，股价反复上涨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68400"/>
            <a:ext cx="12192000" cy="49968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41800" y="283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业绩增加，股价反复上涨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00175"/>
            <a:ext cx="12192000" cy="4756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多数人不是输在买卖而是等不及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666561" y="5246346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突破进入突破阶段，接下来不要轻易离场，可做成本，但大趋势周线向上，没有走完就不要轻易离场，不说吃完，最起码一大半要吃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666561" y="4611229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水手突破进入突破阶段【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变黄色】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666561" y="1891694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有市场环境的配合，加上资金的参与，市场进入到进攻区域，那么会有持续的资金参与，此时的主题机会也是最强的部分，可以重点做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布局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666561" y="1264625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股价长期震荡，反复时间周期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长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666561" y="3569020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以上的控盘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主力的行为才能逐步呈现，进入控盘期此时仓位可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重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4666561" y="2937927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控盘持续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增加区域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8"/>
            </p:custDataLst>
          </p:nvPr>
        </p:nvSpPr>
        <p:spPr>
          <a:xfrm>
            <a:off x="392430" y="1552339"/>
            <a:ext cx="3350754" cy="4410528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3399680" y="3433546"/>
            <a:ext cx="641824" cy="641824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2806144" y="1897059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2806144" y="4969363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392430" y="2605949"/>
            <a:ext cx="2290982" cy="2290982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主升浪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三部曲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按照控盘做</a:t>
            </a:r>
            <a:r>
              <a:rPr lang="zh-CN" altLang="en-US" sz="4000" b="1">
                <a:solidFill>
                  <a:schemeClr val="bg1"/>
                </a:solidFill>
              </a:rPr>
              <a:t>增减仓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5" y="1388745"/>
            <a:ext cx="6809740" cy="391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55" y="1388745"/>
            <a:ext cx="5207000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54910" y="5564505"/>
            <a:ext cx="8805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</a:t>
            </a:r>
            <a:r>
              <a:rPr lang="en-US" altLang="zh-CN"/>
              <a:t>+</a:t>
            </a:r>
            <a:r>
              <a:rPr lang="zh-CN" altLang="en-US"/>
              <a:t>周线持续大涨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zh-CN" altLang="en-US"/>
              <a:t>下降注意</a:t>
            </a:r>
            <a:r>
              <a:rPr lang="zh-CN" altLang="en-US"/>
              <a:t>风险</a:t>
            </a:r>
            <a:endParaRPr lang="zh-CN" altLang="en-US"/>
          </a:p>
          <a:p>
            <a:r>
              <a:rPr lang="zh-CN" altLang="en-US"/>
              <a:t>低控盘增加</a:t>
            </a:r>
            <a:r>
              <a:rPr lang="en-US" altLang="zh-CN"/>
              <a:t>20-30</a:t>
            </a:r>
            <a:r>
              <a:rPr lang="zh-CN" altLang="en-US"/>
              <a:t>左右适合加重仓位</a:t>
            </a:r>
            <a:r>
              <a:rPr lang="en-US" altLang="zh-CN"/>
              <a:t> </a:t>
            </a:r>
            <a:r>
              <a:rPr lang="zh-CN" altLang="en-US"/>
              <a:t>，无控盘底仓</a:t>
            </a:r>
            <a:r>
              <a:rPr lang="zh-CN" altLang="en-US"/>
              <a:t>持股</a:t>
            </a:r>
            <a:endParaRPr lang="zh-CN" altLang="en-US"/>
          </a:p>
          <a:p>
            <a:r>
              <a:rPr lang="zh-CN" altLang="en-US"/>
              <a:t>潜伏类品种是底仓，形成持续控盘则加仓，到</a:t>
            </a:r>
            <a:r>
              <a:rPr lang="en-US" altLang="zh-CN"/>
              <a:t>30</a:t>
            </a:r>
            <a:r>
              <a:rPr lang="zh-CN" altLang="en-US"/>
              <a:t>以上逐步开始有中线大资金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按照海洋状态做低位</a:t>
            </a:r>
            <a:r>
              <a:rPr lang="zh-CN" altLang="en-US" sz="4000" b="1">
                <a:solidFill>
                  <a:schemeClr val="bg1"/>
                </a:solidFill>
              </a:rPr>
              <a:t>参与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" y="818515"/>
            <a:ext cx="10482580" cy="5601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654465716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 主题_17654466081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4140"/>
            <a:ext cx="12192000" cy="6649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当下市场的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判断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中央经济会议</a:t>
            </a:r>
            <a:r>
              <a:rPr lang="zh-CN" altLang="en-US" sz="2000" b="1">
                <a:solidFill>
                  <a:schemeClr val="bg1"/>
                </a:solidFill>
              </a:rPr>
              <a:t>解读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3235" y="972185"/>
            <a:ext cx="11226165" cy="52622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/>
              <a:t>宏观政策和去年基本保持一致，货币政策有望延续往年的积极。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值得注意的是，这次提出把促进经济稳定增长、物价合理回升作为货币政策的重要考量，</a:t>
            </a:r>
            <a:r>
              <a:rPr lang="en-US" altLang="zh-CN" sz="1600"/>
              <a:t>“</a:t>
            </a:r>
            <a:r>
              <a:rPr lang="zh-CN" altLang="en-US" sz="1600"/>
              <a:t>物价合理回升</a:t>
            </a:r>
            <a:r>
              <a:rPr lang="en-US" altLang="zh-CN" sz="1600"/>
              <a:t>”</a:t>
            </a:r>
            <a:r>
              <a:rPr lang="zh-CN" altLang="en-US" sz="1600"/>
              <a:t>也作为货币政策的重要考量，是首次写入经济工作会议这个层级，当前国内</a:t>
            </a:r>
            <a:r>
              <a:rPr lang="en-US" altLang="zh-CN" sz="1600"/>
              <a:t>CPI</a:t>
            </a:r>
            <a:r>
              <a:rPr lang="zh-CN" altLang="en-US" sz="1600"/>
              <a:t>、</a:t>
            </a:r>
            <a:r>
              <a:rPr lang="en-US" altLang="zh-CN" sz="1600"/>
              <a:t>PPI</a:t>
            </a:r>
            <a:r>
              <a:rPr lang="zh-CN" altLang="en-US" sz="1600"/>
              <a:t>数据仍然相对较弱，这就意味着货币政策仍会保持积极。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同时，继续强调了灵活高效运用降准降息等多种政策工具，保持流动性充裕，春节货币政策常规礼包仍值得期待。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扩内需继续成为明年的首要经济工作任务，</a:t>
            </a:r>
            <a:endParaRPr lang="zh-CN" altLang="en-US" sz="1600"/>
          </a:p>
          <a:p>
            <a:r>
              <a:rPr lang="zh-CN" altLang="en-US" sz="1600" b="1">
                <a:solidFill>
                  <a:schemeClr val="accent2"/>
                </a:solidFill>
              </a:rPr>
              <a:t>一手促消费，一手扩投资</a:t>
            </a:r>
            <a:endParaRPr lang="zh-CN" altLang="en-US" sz="1600" b="1">
              <a:solidFill>
                <a:schemeClr val="accent2"/>
              </a:solidFill>
            </a:endParaRPr>
          </a:p>
          <a:p>
            <a:endParaRPr lang="zh-CN" altLang="en-US" sz="1600"/>
          </a:p>
          <a:p>
            <a:r>
              <a:rPr lang="zh-CN" altLang="en-US" sz="1600"/>
              <a:t>①</a:t>
            </a:r>
            <a:r>
              <a:rPr lang="zh-CN" altLang="en-US" sz="1600" b="1">
                <a:solidFill>
                  <a:srgbClr val="FF0000"/>
                </a:solidFill>
              </a:rPr>
              <a:t>科技创新新增强调</a:t>
            </a:r>
            <a:r>
              <a:rPr lang="en-US" altLang="zh-CN" sz="1600" b="1">
                <a:solidFill>
                  <a:srgbClr val="FF0000"/>
                </a:solidFill>
              </a:rPr>
              <a:t>“</a:t>
            </a:r>
            <a:r>
              <a:rPr lang="zh-CN" altLang="en-US" sz="1600" b="1">
                <a:solidFill>
                  <a:srgbClr val="FF0000"/>
                </a:solidFill>
              </a:rPr>
              <a:t>建设北京</a:t>
            </a:r>
            <a:r>
              <a:rPr lang="en-US" altLang="zh-CN" sz="1600" b="1">
                <a:solidFill>
                  <a:srgbClr val="FF0000"/>
                </a:solidFill>
              </a:rPr>
              <a:t>(</a:t>
            </a:r>
            <a:r>
              <a:rPr lang="zh-CN" altLang="en-US" sz="1600" b="1">
                <a:solidFill>
                  <a:srgbClr val="FF0000"/>
                </a:solidFill>
              </a:rPr>
              <a:t>京津冀</a:t>
            </a:r>
            <a:r>
              <a:rPr lang="en-US" altLang="zh-CN" sz="1600" b="1">
                <a:solidFill>
                  <a:srgbClr val="FF0000"/>
                </a:solidFill>
              </a:rPr>
              <a:t>)</a:t>
            </a:r>
            <a:r>
              <a:rPr lang="zh-CN" altLang="en-US" sz="1600" b="1">
                <a:solidFill>
                  <a:srgbClr val="FF0000"/>
                </a:solidFill>
              </a:rPr>
              <a:t>、上海</a:t>
            </a:r>
            <a:r>
              <a:rPr lang="en-US" altLang="zh-CN" sz="1600" b="1">
                <a:solidFill>
                  <a:srgbClr val="FF0000"/>
                </a:solidFill>
              </a:rPr>
              <a:t>(</a:t>
            </a:r>
            <a:r>
              <a:rPr lang="zh-CN" altLang="en-US" sz="1600" b="1">
                <a:solidFill>
                  <a:srgbClr val="FF0000"/>
                </a:solidFill>
              </a:rPr>
              <a:t>长三角</a:t>
            </a:r>
            <a:r>
              <a:rPr lang="en-US" altLang="zh-CN" sz="1600" b="1">
                <a:solidFill>
                  <a:srgbClr val="FF0000"/>
                </a:solidFill>
              </a:rPr>
              <a:t>)</a:t>
            </a:r>
            <a:r>
              <a:rPr lang="zh-CN" altLang="en-US" sz="1600" b="1">
                <a:solidFill>
                  <a:srgbClr val="FF0000"/>
                </a:solidFill>
              </a:rPr>
              <a:t>、粤港澳大湾区国际科技创新中心。</a:t>
            </a:r>
            <a:r>
              <a:rPr lang="en-US" altLang="zh-CN" sz="1600"/>
              <a:t>”</a:t>
            </a:r>
            <a:r>
              <a:rPr lang="zh-CN" altLang="en-US" sz="1600"/>
              <a:t>北京、上海、粤港澳相关的科创中心将受益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会议提出要</a:t>
            </a:r>
            <a:r>
              <a:rPr lang="en-US" altLang="zh-CN" sz="1600"/>
              <a:t>“</a:t>
            </a:r>
            <a:r>
              <a:rPr lang="zh-CN" altLang="en-US" sz="1600"/>
              <a:t>实施新一轮重点产业链高质量发展行动</a:t>
            </a:r>
            <a:r>
              <a:rPr lang="en-US" altLang="zh-CN" sz="1600"/>
              <a:t>”</a:t>
            </a:r>
            <a:r>
              <a:rPr lang="zh-CN" altLang="en-US" sz="1600"/>
              <a:t>，部分补短板、锻长板的产业有新一轮政策预期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②</a:t>
            </a:r>
            <a:r>
              <a:rPr lang="zh-CN" altLang="en-US" sz="1600" b="1">
                <a:solidFill>
                  <a:srgbClr val="FF0000"/>
                </a:solidFill>
              </a:rPr>
              <a:t>会议提出深入整治</a:t>
            </a:r>
            <a:r>
              <a:rPr lang="en-US" altLang="zh-CN" sz="1600" b="1">
                <a:solidFill>
                  <a:srgbClr val="FF0000"/>
                </a:solidFill>
              </a:rPr>
              <a:t>“</a:t>
            </a:r>
            <a:r>
              <a:rPr lang="zh-CN" altLang="en-US" sz="1600" b="1">
                <a:solidFill>
                  <a:srgbClr val="FF0000"/>
                </a:solidFill>
              </a:rPr>
              <a:t>内卷式</a:t>
            </a:r>
            <a:r>
              <a:rPr lang="en-US" altLang="zh-CN" sz="1600" b="1">
                <a:solidFill>
                  <a:srgbClr val="FF0000"/>
                </a:solidFill>
              </a:rPr>
              <a:t>”</a:t>
            </a:r>
            <a:r>
              <a:rPr lang="zh-CN" altLang="en-US" sz="1600" b="1">
                <a:solidFill>
                  <a:srgbClr val="FF0000"/>
                </a:solidFill>
              </a:rPr>
              <a:t>竞争，从</a:t>
            </a:r>
            <a:r>
              <a:rPr lang="en-US" altLang="zh-CN" sz="1600" b="1">
                <a:solidFill>
                  <a:srgbClr val="FF0000"/>
                </a:solidFill>
              </a:rPr>
              <a:t>“</a:t>
            </a:r>
            <a:r>
              <a:rPr lang="zh-CN" altLang="en-US" sz="1600" b="1">
                <a:solidFill>
                  <a:srgbClr val="FF0000"/>
                </a:solidFill>
              </a:rPr>
              <a:t>综合整治</a:t>
            </a:r>
            <a:r>
              <a:rPr lang="en-US" altLang="zh-CN" sz="1600" b="1">
                <a:solidFill>
                  <a:srgbClr val="FF0000"/>
                </a:solidFill>
              </a:rPr>
              <a:t>”</a:t>
            </a:r>
            <a:r>
              <a:rPr lang="zh-CN" altLang="en-US" sz="1600" b="1">
                <a:solidFill>
                  <a:srgbClr val="FF0000"/>
                </a:solidFill>
              </a:rPr>
              <a:t>到</a:t>
            </a:r>
            <a:r>
              <a:rPr lang="en-US" altLang="zh-CN" sz="1600" b="1">
                <a:solidFill>
                  <a:srgbClr val="FF0000"/>
                </a:solidFill>
              </a:rPr>
              <a:t>“</a:t>
            </a:r>
            <a:r>
              <a:rPr lang="zh-CN" altLang="en-US" sz="1600" b="1">
                <a:solidFill>
                  <a:srgbClr val="FF0000"/>
                </a:solidFill>
              </a:rPr>
              <a:t>深入整治</a:t>
            </a:r>
            <a:r>
              <a:rPr lang="en-US" altLang="zh-CN" sz="1600" b="1">
                <a:solidFill>
                  <a:srgbClr val="FF0000"/>
                </a:solidFill>
              </a:rPr>
              <a:t>”</a:t>
            </a:r>
            <a:r>
              <a:rPr lang="zh-CN" altLang="en-US" sz="1600" b="1">
                <a:solidFill>
                  <a:srgbClr val="FF0000"/>
                </a:solidFill>
              </a:rPr>
              <a:t>，意味着反内卷将是明年伴随扩内需的重大任务之一</a:t>
            </a:r>
            <a:r>
              <a:rPr lang="zh-CN" altLang="en-US" sz="1600"/>
              <a:t>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③第六，全面推动绿色转型，这次新增强调</a:t>
            </a:r>
            <a:r>
              <a:rPr lang="en-US" altLang="zh-CN" sz="1600"/>
              <a:t>“</a:t>
            </a:r>
            <a:r>
              <a:rPr lang="zh-CN" altLang="en-US" sz="1600"/>
              <a:t>制定能源强国建设规划纲要，加快新型能源体系建设，扩大绿电应用</a:t>
            </a:r>
            <a:r>
              <a:rPr lang="en-US" altLang="zh-CN" sz="1600"/>
              <a:t>”</a:t>
            </a:r>
            <a:r>
              <a:rPr lang="zh-CN" altLang="en-US" sz="1600"/>
              <a:t>，</a:t>
            </a:r>
            <a:r>
              <a:rPr lang="zh-CN" altLang="en-US" sz="1600" b="1">
                <a:solidFill>
                  <a:srgbClr val="FF0000"/>
                </a:solidFill>
              </a:rPr>
              <a:t>新能源尤其是消纳端将受益。</a:t>
            </a:r>
            <a:endParaRPr lang="zh-CN" altLang="en-US" sz="1600" b="1">
              <a:solidFill>
                <a:srgbClr val="FF0000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机构参与度逐步增高，市场波动减弱，走</a:t>
            </a:r>
            <a:r>
              <a:rPr lang="zh-CN" altLang="en-US" sz="2000" b="1">
                <a:solidFill>
                  <a:schemeClr val="bg1"/>
                </a:solidFill>
              </a:rPr>
              <a:t>趋势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5" y="878205"/>
            <a:ext cx="10640695" cy="568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游资参与比例大幅下降，市场</a:t>
            </a:r>
            <a:r>
              <a:rPr lang="zh-CN" altLang="en-US" sz="2000" b="1">
                <a:solidFill>
                  <a:schemeClr val="bg1"/>
                </a:solidFill>
              </a:rPr>
              <a:t>受情绪影响</a:t>
            </a:r>
            <a:r>
              <a:rPr lang="zh-CN" altLang="en-US" sz="2000" b="1">
                <a:solidFill>
                  <a:schemeClr val="bg1"/>
                </a:solidFill>
              </a:rPr>
              <a:t>减少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923290"/>
            <a:ext cx="10545445" cy="5634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四大领域的</a:t>
            </a:r>
            <a:r>
              <a:rPr lang="zh-CN" altLang="en-US" sz="2000" b="1">
                <a:solidFill>
                  <a:schemeClr val="bg1"/>
                </a:solidFill>
              </a:rPr>
              <a:t>扩产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8" name="任意多边形: 形状 37"/>
          <p:cNvSpPr/>
          <p:nvPr>
            <p:custDataLst>
              <p:tags r:id="rId2"/>
            </p:custDataLst>
          </p:nvPr>
        </p:nvSpPr>
        <p:spPr>
          <a:xfrm>
            <a:off x="650811" y="1641557"/>
            <a:ext cx="3270821" cy="4305314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椭圆 38"/>
          <p:cNvSpPr/>
          <p:nvPr>
            <p:custDataLst>
              <p:tags r:id="rId3"/>
            </p:custDataLst>
          </p:nvPr>
        </p:nvSpPr>
        <p:spPr>
          <a:xfrm>
            <a:off x="465455" y="2670175"/>
            <a:ext cx="2421890" cy="2236470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确定扩产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机会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4822982" y="5601616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综合多家机构预测，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年全球储能新增装机容量将出现显著增长。其中，一个较为乐观的预测指出，全球新增装机规模有望达到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‌421GWh‌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，较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年的约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270GWh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实现超过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的同比增长，中国市场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年国内储能装机规模预计将达到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‌233GWh‌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，同比增长约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5"/>
            </p:custDataLst>
          </p:nvPr>
        </p:nvSpPr>
        <p:spPr>
          <a:xfrm>
            <a:off x="4822982" y="5178049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储能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4822825" y="4326890"/>
            <a:ext cx="6400800" cy="7213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年中国商业航天市场规模已达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1.2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万亿元，预计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年将突破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万亿元，年均复合增长率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18%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，卫星互联网、可回收火箭、空间信息服务将成为核心增长，第三阶段（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2026-2030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）：规模化应用期，低轨星座成型，商业发射常态化，下游应用爆发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4822982" y="3903419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商业航天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4822982" y="3052357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年确实是人形机器人产业从技术验证迈向规模化量产的关键一年，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：目标是生产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‌5-10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‌Optimus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机器人，特斯拉计划在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年第一季度发布其第三代人形机器人。优必选，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年订单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台，营收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个亿，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年交付目标进一步提升至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2000-3000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4822982" y="2628790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0"/>
            </p:custDataLst>
          </p:nvPr>
        </p:nvSpPr>
        <p:spPr>
          <a:xfrm>
            <a:off x="4822982" y="1564367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年，半导体设备国产化率升至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年有望开启确定性强的扩产周期，设备全行业订单增速或超过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，有望达到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50%+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。良率现在在逐步提升，那么设备国产率必然是加速提升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这一举措就是让整个半导体行业迎来真正的意义上的高景气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1"/>
            </p:custDataLst>
          </p:nvPr>
        </p:nvSpPr>
        <p:spPr>
          <a:xfrm>
            <a:off x="4765197" y="930615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半导体材料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设备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5" name="椭圆 44"/>
          <p:cNvSpPr/>
          <p:nvPr>
            <p:custDataLst>
              <p:tags r:id="rId12"/>
            </p:custDataLst>
          </p:nvPr>
        </p:nvSpPr>
        <p:spPr>
          <a:xfrm>
            <a:off x="3556863" y="2908331"/>
            <a:ext cx="626513" cy="626513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6" name="椭圆 45"/>
          <p:cNvSpPr/>
          <p:nvPr>
            <p:custDataLst>
              <p:tags r:id="rId13"/>
            </p:custDataLst>
          </p:nvPr>
        </p:nvSpPr>
        <p:spPr>
          <a:xfrm>
            <a:off x="2864229" y="5176085"/>
            <a:ext cx="626513" cy="626513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椭圆 46"/>
          <p:cNvSpPr/>
          <p:nvPr>
            <p:custDataLst>
              <p:tags r:id="rId14"/>
            </p:custDataLst>
          </p:nvPr>
        </p:nvSpPr>
        <p:spPr>
          <a:xfrm>
            <a:off x="2864229" y="1774454"/>
            <a:ext cx="626513" cy="626513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15"/>
            </p:custDataLst>
          </p:nvPr>
        </p:nvSpPr>
        <p:spPr>
          <a:xfrm>
            <a:off x="3556863" y="4042208"/>
            <a:ext cx="626513" cy="626513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游资与机构票的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区别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游资票短线活跃，适合</a:t>
            </a:r>
            <a:r>
              <a:rPr lang="zh-CN" altLang="en-US" sz="3200" b="1">
                <a:solidFill>
                  <a:schemeClr val="bg1"/>
                </a:solidFill>
              </a:rPr>
              <a:t>快进快出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0685" y="5363845"/>
            <a:ext cx="9912985" cy="1349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游资票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特征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，股价频繁异动，出涨停板，有游资参与，主力动向买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卖量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大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，一般短线调整周期短，快的话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天到位，慢的话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3-4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天，以五日线为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支撑位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，市值不会太大，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40-200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亿区间，便于游资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把控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05" y="814705"/>
            <a:ext cx="8512810" cy="4549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p="http://schemas.openxmlformats.org/presentationml/2006/main">
  <p:tag name="KSO_WPP_MARK_KEY" val="257877f6-fe8c-4c47-ab4c-274c99a6a791"/>
  <p:tag name="COMMONDATA" val="eyJoZGlkIjoiNzcwN2EyNDZjZTA2ODVhZTc3ZDAzY2QyMDBhMDQyMzQifQ=="/>
  <p:tag name="commondata" val="eyJoZGlkIjoiOWFhYzUwZWNmOTk3M2Y1MTI5MjBiOWM4Y2UyNjJjNzUifQ=="/>
  <p:tag name="resource_record_key" val="{&quot;65&quot;:[20205176],&quot;70&quot;:[3323367,3312479,3312455,3321434,3429779,3326188,3312417,3314422,3331400,3318869,3327917,3312419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45_3*n_h_h_f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45_3*n_h_h_a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3*n_h_h_f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3*n_h_h_a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3*n_h_h_f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3*n_h_h_a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3*n_h_h_f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3*n_h_h_a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4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4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,3318869,3327917,3312419]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7_2*l_h_f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2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2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7_2*l_h_f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2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2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7_2*l_h_f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7_2*l_h_a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7_2*l_h_i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2491</Words>
  <Application>WPS 演示</Application>
  <PresentationFormat>宽屏</PresentationFormat>
  <Paragraphs>184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Noto Sans S Chinese Medium</vt:lpstr>
      <vt:lpstr>Arial Unicode MS</vt:lpstr>
      <vt:lpstr>Calibri</vt:lpstr>
      <vt:lpstr>Noto Sans S Chinese Medium</vt:lpstr>
      <vt:lpstr>Black coffees</vt:lpstr>
      <vt:lpstr>Times NR MT Pro Medium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368</cp:revision>
  <dcterms:created xsi:type="dcterms:W3CDTF">2019-06-19T02:08:00Z</dcterms:created>
  <dcterms:modified xsi:type="dcterms:W3CDTF">2025-12-11T12:03:27Z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0AA37B3C8A1B4832A16C7957387372B1_13</vt:lpwstr>
  </property>
</Properties>
</file>