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481" r:id="rId3"/>
    <p:sldId id="267" r:id="rId4"/>
    <p:sldId id="329" r:id="rId5"/>
    <p:sldId id="759" r:id="rId6"/>
    <p:sldId id="743" r:id="rId7"/>
    <p:sldId id="762" r:id="rId8"/>
    <p:sldId id="766" r:id="rId9"/>
    <p:sldId id="767" r:id="rId10"/>
    <p:sldId id="768" r:id="rId11"/>
    <p:sldId id="769" r:id="rId12"/>
    <p:sldId id="730" r:id="rId13"/>
    <p:sldId id="735" r:id="rId14"/>
    <p:sldId id="736" r:id="rId15"/>
    <p:sldId id="601" r:id="rId16"/>
    <p:sldId id="765" r:id="rId17"/>
    <p:sldId id="770" r:id="rId18"/>
    <p:sldId id="772" r:id="rId19"/>
    <p:sldId id="774" r:id="rId20"/>
    <p:sldId id="775" r:id="rId21"/>
    <p:sldId id="776" r:id="rId23"/>
    <p:sldId id="777"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3" userDrawn="1">
          <p15:clr>
            <a:srgbClr val="A4A3A4"/>
          </p15:clr>
        </p15:guide>
        <p15:guide id="2" pos="3842" userDrawn="1">
          <p15:clr>
            <a:srgbClr val="A4A3A4"/>
          </p15:clr>
        </p15:guide>
        <p15:guide id="3" pos="482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5C9"/>
    <a:srgbClr val="B34500"/>
    <a:srgbClr val="FFBF75"/>
    <a:srgbClr val="FFD483"/>
    <a:srgbClr val="FFEFCE"/>
    <a:srgbClr val="FFD585"/>
    <a:srgbClr val="FFEFCF"/>
    <a:srgbClr val="FFEFCD"/>
    <a:srgbClr val="FFD983"/>
    <a:srgbClr val="E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p:scale>
          <a:sx n="90" d="100"/>
          <a:sy n="90" d="100"/>
        </p:scale>
        <p:origin x="392" y="252"/>
      </p:cViewPr>
      <p:guideLst>
        <p:guide orient="horz" pos="2193"/>
        <p:guide pos="3842"/>
        <p:guide pos="482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58.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png"/><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custDataLst>
              <p:tags r:id="rId7"/>
            </p:custDataLst>
          </p:nvPr>
        </p:nvPicPr>
        <p:blipFill>
          <a:blip r:embed="rId8"/>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9"/>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10"/>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1"/>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6</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-6</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月</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28</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每周日</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zh-CN" altLang="en-US"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周四晚</a:t>
            </a:r>
            <a:r>
              <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20:15</a:t>
            </a:r>
            <a:endParaRPr lang="en-US" altLang="zh-CN" sz="2800" dirty="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2865" y="791210"/>
            <a:ext cx="1231709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2" name="文本框 1"/>
          <p:cNvSpPr txBox="1"/>
          <p:nvPr userDrawn="1"/>
        </p:nvSpPr>
        <p:spPr>
          <a:xfrm>
            <a:off x="-62230" y="6447790"/>
            <a:ext cx="12254230" cy="429895"/>
          </a:xfrm>
          <a:prstGeom prst="rect">
            <a:avLst/>
          </a:prstGeom>
          <a:noFill/>
        </p:spPr>
        <p:txBody>
          <a:bodyPr wrap="square" rtlCol="0">
            <a:spAutoFit/>
          </a:bodyPr>
          <a:lstStyle/>
          <a:p>
            <a:pPr algn="ctr">
              <a:buClrTx/>
              <a:buSzTx/>
              <a:buFontTx/>
            </a:pPr>
            <a:r>
              <a:rPr 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资深投顾</a:t>
            </a:r>
            <a:r>
              <a:rPr 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方建伟</a:t>
            </a:r>
            <a:r>
              <a:rPr lang="en-US" alt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 </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a:t>
            </a:r>
            <a:r>
              <a:rPr lang="en-US" alt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  </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投顾执业编</a:t>
            </a:r>
            <a:r>
              <a:rPr 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号：</a:t>
            </a:r>
            <a:r>
              <a:rPr lang="en-US" altLang="zh-CN" sz="1100" b="0" i="0" dirty="0">
                <a:solidFill>
                  <a:schemeClr val="bg1">
                    <a:lumMod val="50000"/>
                  </a:schemeClr>
                </a:solidFill>
                <a:effectLst/>
                <a:latin typeface="思源黑体 CN Normal" panose="020B0400000000000000" pitchFamily="34" charset="-122"/>
                <a:ea typeface="思源黑体 CN Normal" panose="020B0400000000000000" pitchFamily="34" charset="-122"/>
              </a:rPr>
              <a:t>A1120613090012  </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丨</a:t>
            </a:r>
            <a:r>
              <a:rPr lang="en-US" altLang="zh-CN"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 </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基金从业编号：</a:t>
            </a:r>
            <a:r>
              <a:rPr lang="en-US" altLang="zh-CN" sz="1100" b="0" i="0" dirty="0">
                <a:solidFill>
                  <a:schemeClr val="bg1">
                    <a:lumMod val="50000"/>
                  </a:schemeClr>
                </a:solidFill>
                <a:effectLst/>
                <a:latin typeface="思源黑体 CN Normal" panose="020B0400000000000000" pitchFamily="34" charset="-122"/>
                <a:ea typeface="思源黑体 CN Normal" panose="020B0400000000000000" pitchFamily="34" charset="-122"/>
              </a:rPr>
              <a:t>A2025062200022x     </a:t>
            </a:r>
            <a:r>
              <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rPr>
              <a:t>风险提示：观点基于软件数据和理论模型分析，仅供参考，不构成买卖建议，市场有风险，投资需谨慎。基金的过往业绩并不预示其未来表现，基金管理人管理的其他基金的业绩并不构成基金业绩表现的保证。</a:t>
            </a:r>
            <a:endParaRPr lang="zh-CN" altLang="en-US" sz="1100" dirty="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-9088-988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descr="//192.168.10.86/素材/营销策划/7.课程/猎手-龙头狙击营/2024年/6月/1920x1080 -总.png1920x1080 -总"/>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一段文本_1项">
    <p:spTree>
      <p:nvGrpSpPr>
        <p:cNvPr id="1" name=""/>
        <p:cNvGrpSpPr/>
        <p:nvPr/>
      </p:nvGrpSpPr>
      <p:grpSpPr>
        <a:xfrm>
          <a:off x="0" y="0"/>
          <a:ext cx="0" cy="0"/>
          <a:chOff x="0" y="0"/>
          <a:chExt cx="0" cy="0"/>
        </a:xfrm>
      </p:grpSpPr>
      <p:sp>
        <p:nvSpPr>
          <p:cNvPr id="6" name="标题 5"/>
          <p:cNvSpPr>
            <a:spLocks noGrp="1"/>
          </p:cNvSpPr>
          <p:nvPr>
            <p:ph type="ctrTitle" idx="16385" hasCustomPrompt="1"/>
            <p:custDataLst>
              <p:tags r:id="rId2"/>
            </p:custDataLst>
          </p:nvPr>
        </p:nvSpPr>
        <p:spPr>
          <a:xfrm>
            <a:off x="1219200" y="2590800"/>
            <a:ext cx="9753600" cy="609600"/>
          </a:xfrm>
          <a:noFill/>
        </p:spPr>
        <p:txBody>
          <a:bodyPr lIns="0" tIns="0" rIns="0" bIns="0" anchor="t">
            <a:normAutofit/>
          </a:bodyPr>
          <a:lstStyle>
            <a:lvl1pPr marL="0" indent="0" algn="ctr">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文本占位符 6"/>
          <p:cNvSpPr>
            <a:spLocks noGrp="1"/>
          </p:cNvSpPr>
          <p:nvPr>
            <p:ph type="body" idx="16386" hasCustomPrompt="1"/>
            <p:custDataLst>
              <p:tags r:id="rId3"/>
            </p:custDataLst>
          </p:nvPr>
        </p:nvSpPr>
        <p:spPr>
          <a:xfrm>
            <a:off x="1219200" y="3352800"/>
            <a:ext cx="9753600" cy="914400"/>
          </a:xfrm>
          <a:noFill/>
        </p:spPr>
        <p:txBody>
          <a:bodyPr lIns="0" tIns="0" rIns="0" bIns="0" anchor="t">
            <a:normAutofit/>
          </a:bodyPr>
          <a:lstStyle>
            <a:lvl1pPr marL="0" indent="0" algn="ctr">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35.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34.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44.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6.xml"/><Relationship Id="rId2" Type="http://schemas.openxmlformats.org/officeDocument/2006/relationships/image" Target="../media/image32.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7.xml"/><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0.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1.xml"/><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tags" Target="../tags/tag54.xml"/><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tags" Target="../tags/tag53.xml"/><Relationship Id="rId1" Type="http://schemas.openxmlformats.org/officeDocument/2006/relationships/tags" Target="../tags/tag52.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tags" Target="../tags/tag55.xml"/><Relationship Id="rId1"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8.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0.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4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54760" y="4012565"/>
            <a:ext cx="1343660" cy="491490"/>
          </a:xfrm>
          <a:prstGeom prst="rect">
            <a:avLst/>
          </a:prstGeom>
          <a:noFill/>
        </p:spPr>
        <p:txBody>
          <a:bodyPr wrap="square" rtlCol="0">
            <a:spAutoFit/>
          </a:bodyPr>
          <a:lstStyle/>
          <a:p>
            <a:r>
              <a:rPr lang="zh-CN" altLang="en-US" sz="2600" dirty="0">
                <a:solidFill>
                  <a:srgbClr val="C1662D"/>
                </a:solidFill>
                <a:latin typeface="思源黑体 CN Medium" panose="020B0600000000000000" charset="-122"/>
                <a:ea typeface="思源黑体 CN Medium" panose="020B0600000000000000" charset="-122"/>
                <a:sym typeface="+mn-ea"/>
              </a:rPr>
              <a:t>方建伟</a:t>
            </a:r>
            <a:endParaRPr lang="zh-CN" altLang="en-US" sz="2600" dirty="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53970" y="3916045"/>
            <a:ext cx="3497580" cy="645160"/>
          </a:xfrm>
          <a:prstGeom prst="rect">
            <a:avLst/>
          </a:prstGeom>
          <a:noFill/>
        </p:spPr>
        <p:txBody>
          <a:bodyPr wrap="square" rtlCol="0">
            <a:spAutoFit/>
          </a:bodyPr>
          <a:lstStyle/>
          <a:p>
            <a:r>
              <a:rPr lang="zh-CN" altLang="en-US" b="1" dirty="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投顾执业编号</a:t>
            </a:r>
            <a:r>
              <a:rPr lang="en-US" altLang="zh-CN" b="1" dirty="0">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a:t>
            </a:r>
            <a:r>
              <a:rPr lang="en-US" altLang="zh-CN" b="1" i="0" dirty="0">
                <a:solidFill>
                  <a:srgbClr val="B34500"/>
                </a:solidFill>
                <a:effectLst/>
                <a:latin typeface="思源黑体 CN Medium" panose="020B0600000000000000" charset="-122"/>
                <a:ea typeface="思源黑体 CN Medium" panose="020B0600000000000000" charset="-122"/>
              </a:rPr>
              <a:t>A1120613090012</a:t>
            </a:r>
            <a:endParaRPr lang="en-US" altLang="zh-CN" b="1" i="0" dirty="0">
              <a:solidFill>
                <a:srgbClr val="B34500"/>
              </a:solidFill>
              <a:effectLst/>
              <a:latin typeface="思源黑体 CN Medium" panose="020B0600000000000000" charset="-122"/>
              <a:ea typeface="思源黑体 CN Medium" panose="020B0600000000000000" charset="-122"/>
            </a:endParaRPr>
          </a:p>
          <a:p>
            <a:r>
              <a:rPr lang="zh-CN" altLang="en-US"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基金从业编号</a:t>
            </a:r>
            <a:r>
              <a:rPr lang="en-US" altLang="zh-CN"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t>
            </a:r>
            <a:r>
              <a:rPr lang="en-US" altLang="zh-CN"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rPr>
              <a:t>A2025062200022x</a:t>
            </a:r>
            <a:endParaRPr lang="en-US" altLang="zh-CN" dirty="0">
              <a:solidFill>
                <a:srgbClr val="B34500"/>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lstStyle/>
          <a:p>
            <a:r>
              <a:rPr lang="en-US" sz="3000" dirty="0">
                <a:solidFill>
                  <a:srgbClr val="C1662D"/>
                </a:solidFill>
                <a:latin typeface="思源黑体 CN Medium" panose="020B0600000000000000" charset="-122"/>
                <a:ea typeface="思源黑体 CN Medium" panose="020B0600000000000000" charset="-122"/>
                <a:sym typeface="+mn-ea"/>
              </a:rPr>
              <a:t>10</a:t>
            </a:r>
            <a:r>
              <a:rPr sz="3000" dirty="0">
                <a:solidFill>
                  <a:srgbClr val="C1662D"/>
                </a:solidFill>
                <a:latin typeface="思源黑体 CN Medium" panose="020B0600000000000000" charset="-122"/>
                <a:ea typeface="思源黑体 CN Medium" panose="020B0600000000000000" charset="-122"/>
                <a:sym typeface="+mn-ea"/>
              </a:rPr>
              <a:t>月</a:t>
            </a:r>
            <a:r>
              <a:rPr lang="en-US" altLang="zh-CN" sz="3000" dirty="0">
                <a:solidFill>
                  <a:srgbClr val="C1662D"/>
                </a:solidFill>
                <a:latin typeface="思源黑体 CN Medium" panose="020B0600000000000000" charset="-122"/>
                <a:ea typeface="思源黑体 CN Medium" panose="020B0600000000000000" charset="-122"/>
                <a:sym typeface="+mn-ea"/>
              </a:rPr>
              <a:t>22</a:t>
            </a:r>
            <a:r>
              <a:rPr sz="3000" dirty="0">
                <a:solidFill>
                  <a:srgbClr val="C1662D"/>
                </a:solidFill>
                <a:latin typeface="思源黑体 CN Medium" panose="020B0600000000000000" charset="-122"/>
                <a:ea typeface="思源黑体 CN Medium" panose="020B0600000000000000" charset="-122"/>
                <a:sym typeface="+mn-ea"/>
              </a:rPr>
              <a:t>日 </a:t>
            </a:r>
            <a:r>
              <a:rPr lang="en-US" sz="3000" dirty="0">
                <a:solidFill>
                  <a:srgbClr val="C1662D"/>
                </a:solidFill>
                <a:latin typeface="思源黑体 CN Medium" panose="020B0600000000000000" charset="-122"/>
                <a:ea typeface="思源黑体 CN Medium" panose="020B0600000000000000" charset="-122"/>
                <a:sym typeface="+mn-ea"/>
              </a:rPr>
              <a:t>20:15</a:t>
            </a:r>
            <a:endParaRPr lang="zh-CN" altLang="en-US" sz="3000" dirty="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992772"/>
          </a:xfrm>
          <a:prstGeom prst="rect">
            <a:avLst/>
          </a:prstGeom>
          <a:noFill/>
        </p:spPr>
        <p:txBody>
          <a:bodyPr wrap="square" rtlCol="0">
            <a:spAutoFit/>
          </a:bodyPr>
          <a:lstStyle/>
          <a:p>
            <a:pPr algn="just" fontAlgn="auto">
              <a:lnSpc>
                <a:spcPct val="125000"/>
              </a:lnSpc>
            </a:pPr>
            <a:r>
              <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经传十大金牌讲师，从事证券行业10余年，自创一套“股海钓鱼操作系统”，真正教中小投资者能够理解市场，更好的适应市场，在市场当中稳定的获利！</a:t>
            </a:r>
            <a:endParaRPr lang="zh-CN" altLang="en-US" sz="1600" dirty="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601980" y="1681480"/>
            <a:ext cx="7667625" cy="1014730"/>
          </a:xfrm>
          <a:prstGeom prst="rect">
            <a:avLst/>
          </a:prstGeom>
          <a:noFill/>
        </p:spPr>
        <p:txBody>
          <a:bodyPr wrap="square" rtlCol="0">
            <a:spAutoFit/>
          </a:bodyPr>
          <a:lstStyle/>
          <a:p>
            <a:pPr algn="l">
              <a:lnSpc>
                <a:spcPct val="100000"/>
              </a:lnSpc>
            </a:pPr>
            <a:r>
              <a:rPr lang="zh-CN" altLang="en-US"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选择大于努力</a:t>
            </a:r>
            <a:endParaRPr lang="zh-CN" sz="6000" b="1" dirty="0">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pic>
        <p:nvPicPr>
          <p:cNvPr id="7" name="图片 6" descr="方"/>
          <p:cNvPicPr>
            <a:picLocks noChangeAspect="1"/>
          </p:cNvPicPr>
          <p:nvPr/>
        </p:nvPicPr>
        <p:blipFill>
          <a:blip r:embed="rId3"/>
          <a:stretch>
            <a:fillRect/>
          </a:stretch>
        </p:blipFill>
        <p:spPr>
          <a:xfrm>
            <a:off x="8011795" y="747712"/>
            <a:ext cx="2925445" cy="5469890"/>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a:solidFill>
                  <a:schemeClr val="bg1"/>
                </a:solidFill>
              </a:rPr>
              <a:t>四、纷纷增加资金</a:t>
            </a:r>
            <a:r>
              <a:rPr lang="en-US" altLang="zh-CN" sz="3200" b="1">
                <a:solidFill>
                  <a:schemeClr val="bg1"/>
                </a:solidFill>
              </a:rPr>
              <a:t>2</a:t>
            </a:r>
            <a:endParaRPr lang="en-US" altLang="zh-CN" sz="3200" b="1">
              <a:solidFill>
                <a:schemeClr val="bg1"/>
              </a:solidFill>
            </a:endParaRPr>
          </a:p>
        </p:txBody>
      </p:sp>
      <p:pic>
        <p:nvPicPr>
          <p:cNvPr id="3" name="图片 2"/>
          <p:cNvPicPr>
            <a:picLocks noChangeAspect="1"/>
          </p:cNvPicPr>
          <p:nvPr/>
        </p:nvPicPr>
        <p:blipFill>
          <a:blip r:embed="rId1"/>
          <a:stretch>
            <a:fillRect/>
          </a:stretch>
        </p:blipFill>
        <p:spPr>
          <a:xfrm>
            <a:off x="314325" y="899795"/>
            <a:ext cx="3638550" cy="1685925"/>
          </a:xfrm>
          <a:prstGeom prst="rect">
            <a:avLst/>
          </a:prstGeom>
        </p:spPr>
      </p:pic>
      <p:pic>
        <p:nvPicPr>
          <p:cNvPr id="10" name="图片 9"/>
          <p:cNvPicPr>
            <a:picLocks noChangeAspect="1"/>
          </p:cNvPicPr>
          <p:nvPr/>
        </p:nvPicPr>
        <p:blipFill>
          <a:blip r:embed="rId2"/>
          <a:stretch>
            <a:fillRect/>
          </a:stretch>
        </p:blipFill>
        <p:spPr>
          <a:xfrm>
            <a:off x="314325" y="2853690"/>
            <a:ext cx="6619875" cy="3657600"/>
          </a:xfrm>
          <a:prstGeom prst="rect">
            <a:avLst/>
          </a:prstGeom>
        </p:spPr>
      </p:pic>
      <p:pic>
        <p:nvPicPr>
          <p:cNvPr id="11" name="图片 10"/>
          <p:cNvPicPr>
            <a:picLocks noChangeAspect="1"/>
          </p:cNvPicPr>
          <p:nvPr/>
        </p:nvPicPr>
        <p:blipFill>
          <a:blip r:embed="rId3"/>
          <a:stretch>
            <a:fillRect/>
          </a:stretch>
        </p:blipFill>
        <p:spPr>
          <a:xfrm>
            <a:off x="4191635" y="899795"/>
            <a:ext cx="4124325" cy="1866900"/>
          </a:xfrm>
          <a:prstGeom prst="rect">
            <a:avLst/>
          </a:prstGeom>
        </p:spPr>
      </p:pic>
      <p:pic>
        <p:nvPicPr>
          <p:cNvPr id="13" name="图片 12"/>
          <p:cNvPicPr>
            <a:picLocks noChangeAspect="1"/>
          </p:cNvPicPr>
          <p:nvPr/>
        </p:nvPicPr>
        <p:blipFill>
          <a:blip r:embed="rId4"/>
          <a:stretch>
            <a:fillRect/>
          </a:stretch>
        </p:blipFill>
        <p:spPr>
          <a:xfrm>
            <a:off x="8554720" y="895985"/>
            <a:ext cx="3457575" cy="4381500"/>
          </a:xfrm>
          <a:prstGeom prst="rect">
            <a:avLst/>
          </a:prstGeom>
        </p:spPr>
      </p:pic>
      <p:sp>
        <p:nvSpPr>
          <p:cNvPr id="20" name="圆角矩形标注 19"/>
          <p:cNvSpPr/>
          <p:nvPr/>
        </p:nvSpPr>
        <p:spPr>
          <a:xfrm>
            <a:off x="314325" y="4798060"/>
            <a:ext cx="1703705" cy="645160"/>
          </a:xfrm>
          <a:prstGeom prst="wedgeRoundRectCallout">
            <a:avLst>
              <a:gd name="adj1" fmla="val -13138"/>
              <a:gd name="adj2" fmla="val -65255"/>
              <a:gd name="adj3" fmla="val 16667"/>
            </a:avLst>
          </a:prstGeom>
        </p:spPr>
        <p:style>
          <a:lnRef idx="0">
            <a:srgbClr val="FFFFFF"/>
          </a:lnRef>
          <a:fillRef idx="3">
            <a:schemeClr val="accent6"/>
          </a:fillRef>
          <a:effectRef idx="0">
            <a:srgbClr val="FFFFFF"/>
          </a:effectRef>
          <a:fontRef idx="minor">
            <a:schemeClr val="lt1"/>
          </a:fontRef>
        </p:style>
        <p:txBody>
          <a:bodyPr rtlCol="0" anchor="ctr"/>
          <a:p>
            <a:pPr algn="ctr"/>
            <a:r>
              <a:rPr lang="zh-CN" altLang="en-US" sz="3200" b="1">
                <a:solidFill>
                  <a:schemeClr val="accent4">
                    <a:lumMod val="75000"/>
                  </a:schemeClr>
                </a:solidFill>
              </a:rPr>
              <a:t>加资金</a:t>
            </a:r>
            <a:endParaRPr lang="zh-CN" altLang="en-US" sz="3200" b="1">
              <a:solidFill>
                <a:schemeClr val="accent4">
                  <a:lumMod val="75000"/>
                </a:schemeClr>
              </a:solidFill>
            </a:endParaRPr>
          </a:p>
        </p:txBody>
      </p:sp>
      <p:sp>
        <p:nvSpPr>
          <p:cNvPr id="24" name="圆角矩形标注 23"/>
          <p:cNvSpPr/>
          <p:nvPr/>
        </p:nvSpPr>
        <p:spPr>
          <a:xfrm>
            <a:off x="1771015" y="2429510"/>
            <a:ext cx="1703705" cy="793115"/>
          </a:xfrm>
          <a:prstGeom prst="wedgeRoundRectCallout">
            <a:avLst>
              <a:gd name="adj1" fmla="val -76090"/>
              <a:gd name="adj2" fmla="val -64811"/>
              <a:gd name="adj3" fmla="val 16667"/>
            </a:avLst>
          </a:prstGeom>
        </p:spPr>
        <p:style>
          <a:lnRef idx="0">
            <a:srgbClr val="FFFFFF"/>
          </a:lnRef>
          <a:fillRef idx="3">
            <a:schemeClr val="accent6"/>
          </a:fillRef>
          <a:effectRef idx="0">
            <a:srgbClr val="FFFFFF"/>
          </a:effectRef>
          <a:fontRef idx="minor">
            <a:schemeClr val="lt1"/>
          </a:fontRef>
        </p:style>
        <p:txBody>
          <a:bodyPr rtlCol="0" anchor="ctr"/>
          <a:p>
            <a:pPr algn="ctr"/>
            <a:r>
              <a:rPr lang="zh-CN" altLang="en-US" sz="3200" b="1">
                <a:solidFill>
                  <a:schemeClr val="accent4">
                    <a:lumMod val="75000"/>
                  </a:schemeClr>
                </a:solidFill>
              </a:rPr>
              <a:t>加资金</a:t>
            </a:r>
            <a:endParaRPr lang="zh-CN" altLang="en-US" sz="3200" b="1">
              <a:solidFill>
                <a:schemeClr val="accent4">
                  <a:lumMod val="75000"/>
                </a:schemeClr>
              </a:solidFill>
            </a:endParaRPr>
          </a:p>
        </p:txBody>
      </p:sp>
      <p:sp>
        <p:nvSpPr>
          <p:cNvPr id="19" name="圆角矩形标注 18"/>
          <p:cNvSpPr/>
          <p:nvPr/>
        </p:nvSpPr>
        <p:spPr>
          <a:xfrm>
            <a:off x="5401945" y="2503805"/>
            <a:ext cx="1703705" cy="645160"/>
          </a:xfrm>
          <a:prstGeom prst="wedgeRoundRectCallout">
            <a:avLst>
              <a:gd name="adj1" fmla="val -13138"/>
              <a:gd name="adj2" fmla="val -65255"/>
              <a:gd name="adj3" fmla="val 16667"/>
            </a:avLst>
          </a:prstGeom>
        </p:spPr>
        <p:style>
          <a:lnRef idx="0">
            <a:srgbClr val="FFFFFF"/>
          </a:lnRef>
          <a:fillRef idx="3">
            <a:schemeClr val="accent6"/>
          </a:fillRef>
          <a:effectRef idx="0">
            <a:srgbClr val="FFFFFF"/>
          </a:effectRef>
          <a:fontRef idx="minor">
            <a:schemeClr val="lt1"/>
          </a:fontRef>
        </p:style>
        <p:txBody>
          <a:bodyPr rtlCol="0" anchor="ctr"/>
          <a:p>
            <a:pPr algn="ctr"/>
            <a:r>
              <a:rPr lang="zh-CN" altLang="en-US" sz="3200" b="1">
                <a:solidFill>
                  <a:schemeClr val="accent4">
                    <a:lumMod val="75000"/>
                  </a:schemeClr>
                </a:solidFill>
              </a:rPr>
              <a:t>加资金</a:t>
            </a:r>
            <a:endParaRPr lang="zh-CN" altLang="en-US" sz="3200" b="1">
              <a:solidFill>
                <a:schemeClr val="accent4">
                  <a:lumMod val="75000"/>
                </a:schemeClr>
              </a:solidFill>
            </a:endParaRPr>
          </a:p>
        </p:txBody>
      </p:sp>
      <p:sp>
        <p:nvSpPr>
          <p:cNvPr id="23" name="圆角矩形标注 22"/>
          <p:cNvSpPr/>
          <p:nvPr/>
        </p:nvSpPr>
        <p:spPr>
          <a:xfrm>
            <a:off x="9597390" y="4081780"/>
            <a:ext cx="1703705" cy="645160"/>
          </a:xfrm>
          <a:prstGeom prst="wedgeRoundRectCallout">
            <a:avLst>
              <a:gd name="adj1" fmla="val -30506"/>
              <a:gd name="adj2" fmla="val -72244"/>
              <a:gd name="adj3" fmla="val 16667"/>
            </a:avLst>
          </a:prstGeom>
        </p:spPr>
        <p:style>
          <a:lnRef idx="0">
            <a:srgbClr val="FFFFFF"/>
          </a:lnRef>
          <a:fillRef idx="3">
            <a:schemeClr val="accent6"/>
          </a:fillRef>
          <a:effectRef idx="0">
            <a:srgbClr val="FFFFFF"/>
          </a:effectRef>
          <a:fontRef idx="minor">
            <a:schemeClr val="lt1"/>
          </a:fontRef>
        </p:style>
        <p:txBody>
          <a:bodyPr rtlCol="0" anchor="ctr"/>
          <a:p>
            <a:pPr algn="ctr"/>
            <a:r>
              <a:rPr lang="zh-CN" altLang="en-US" sz="3200" b="1">
                <a:solidFill>
                  <a:schemeClr val="accent4">
                    <a:lumMod val="75000"/>
                  </a:schemeClr>
                </a:solidFill>
              </a:rPr>
              <a:t>放心</a:t>
            </a:r>
            <a:endParaRPr lang="zh-CN" altLang="en-US" sz="3200" b="1">
              <a:solidFill>
                <a:schemeClr val="accent4">
                  <a:lumMod val="75000"/>
                </a:schemeClr>
              </a:solidFill>
            </a:endParaRPr>
          </a:p>
        </p:txBody>
      </p:sp>
      <p:sp>
        <p:nvSpPr>
          <p:cNvPr id="5" name="文本框 4"/>
          <p:cNvSpPr txBox="1"/>
          <p:nvPr/>
        </p:nvSpPr>
        <p:spPr>
          <a:xfrm>
            <a:off x="6998335" y="5277485"/>
            <a:ext cx="5193665" cy="1054100"/>
          </a:xfrm>
          <a:prstGeom prst="rect">
            <a:avLst/>
          </a:prstGeom>
          <a:noFill/>
        </p:spPr>
        <p:txBody>
          <a:bodyPr wrap="square" rtlCol="0">
            <a:noAutofit/>
          </a:bodyPr>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【适用对象】本产品为中高风险产品，仅适合风险承受能力等级为积极型及以上级别的投资者参考。</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【风险提示】由于该产品的策略配置中存在部分基金产品的风险等级为中高风险或高风险</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即</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R4</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或</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R5</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）远高于一般的股票基金，可能导致本金亏损。投资者应理性投资，谨防风险！</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【局限性说明】算法模型局限性风险：软件模型方案存在适配环境和操作方法，策略基于历史数据分析建模，历史规律未来可能存在失效的风险，策略无法保证在任何市场条件下均可取得超额收益等情况。</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以上为公司用户部分较好的反馈展示，个别情况不代表普遍现象，个股历史涨幅不预示其未来表现，过往收益亦不代表未来收益承诺。市场有风险，投资需谨慎！</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4545" y="95250"/>
            <a:ext cx="3500755" cy="583565"/>
          </a:xfrm>
          <a:prstGeom prst="rect">
            <a:avLst/>
          </a:prstGeom>
          <a:noFill/>
        </p:spPr>
        <p:txBody>
          <a:bodyPr wrap="square" rtlCol="0">
            <a:spAutoFit/>
          </a:bodyPr>
          <a:lstStyle/>
          <a:p>
            <a:r>
              <a:rPr lang="zh-CN" sz="3200" b="1" dirty="0">
                <a:solidFill>
                  <a:schemeClr val="bg1"/>
                </a:solidFill>
              </a:rPr>
              <a:t>五、如何选择策略？</a:t>
            </a:r>
            <a:endParaRPr lang="zh-CN" sz="3200" b="1" dirty="0">
              <a:solidFill>
                <a:schemeClr val="bg1"/>
              </a:solidFill>
            </a:endParaRPr>
          </a:p>
        </p:txBody>
      </p:sp>
      <p:sp>
        <p:nvSpPr>
          <p:cNvPr id="11" name="文本框 10"/>
          <p:cNvSpPr txBox="1"/>
          <p:nvPr/>
        </p:nvSpPr>
        <p:spPr>
          <a:xfrm>
            <a:off x="278765" y="2390140"/>
            <a:ext cx="3378200" cy="2861310"/>
          </a:xfrm>
          <a:prstGeom prst="rect">
            <a:avLst/>
          </a:prstGeom>
          <a:noFill/>
        </p:spPr>
        <p:txBody>
          <a:bodyPr wrap="square" rtlCol="0" anchor="t">
            <a:spAutoFit/>
          </a:bodyPr>
          <a:p>
            <a:r>
              <a:rPr lang="zh-CN" altLang="en-US" sz="2000" b="1">
                <a:solidFill>
                  <a:srgbClr val="C00000"/>
                </a:solidFill>
              </a:rPr>
              <a:t>一、优选组合策略</a:t>
            </a:r>
            <a:r>
              <a:rPr lang="en-US" altLang="zh-CN" sz="2000" b="1">
                <a:solidFill>
                  <a:srgbClr val="C00000"/>
                </a:solidFill>
              </a:rPr>
              <a:t> --- </a:t>
            </a:r>
            <a:r>
              <a:rPr lang="zh-CN" altLang="en-US" sz="2000" b="1">
                <a:solidFill>
                  <a:srgbClr val="C00000"/>
                </a:solidFill>
              </a:rPr>
              <a:t>更稳</a:t>
            </a:r>
            <a:endParaRPr lang="zh-CN" altLang="en-US" sz="2000" b="1">
              <a:solidFill>
                <a:srgbClr val="C00000"/>
              </a:solidFill>
            </a:endParaRPr>
          </a:p>
          <a:p>
            <a:endParaRPr lang="zh-CN" altLang="en-US" sz="2000" b="1">
              <a:solidFill>
                <a:srgbClr val="C00000"/>
              </a:solidFill>
            </a:endParaRPr>
          </a:p>
          <a:p>
            <a:r>
              <a:rPr lang="zh-CN" altLang="en-US" sz="2000" b="1">
                <a:solidFill>
                  <a:srgbClr val="C00000"/>
                </a:solidFill>
              </a:rPr>
              <a:t>二、以资金量来决定</a:t>
            </a:r>
            <a:endParaRPr lang="zh-CN" altLang="en-US" sz="2000" b="1">
              <a:solidFill>
                <a:srgbClr val="C00000"/>
              </a:solidFill>
            </a:endParaRPr>
          </a:p>
          <a:p>
            <a:endParaRPr lang="zh-CN" altLang="en-US" sz="2000" b="1">
              <a:solidFill>
                <a:srgbClr val="C00000"/>
              </a:solidFill>
            </a:endParaRPr>
          </a:p>
          <a:p>
            <a:r>
              <a:rPr lang="en-US" altLang="zh-CN" sz="2000" b="1">
                <a:solidFill>
                  <a:srgbClr val="C00000"/>
                </a:solidFill>
              </a:rPr>
              <a:t>15-30</a:t>
            </a:r>
            <a:r>
              <a:rPr lang="zh-CN" altLang="en-US" sz="2000" b="1">
                <a:solidFill>
                  <a:srgbClr val="C00000"/>
                </a:solidFill>
              </a:rPr>
              <a:t>万，选【招财进宝】</a:t>
            </a:r>
            <a:endParaRPr lang="zh-CN" altLang="en-US" sz="2000" b="1">
              <a:solidFill>
                <a:srgbClr val="C00000"/>
              </a:solidFill>
            </a:endParaRPr>
          </a:p>
          <a:p>
            <a:endParaRPr lang="zh-CN" altLang="en-US" sz="2000" b="1">
              <a:solidFill>
                <a:srgbClr val="C00000"/>
              </a:solidFill>
            </a:endParaRPr>
          </a:p>
          <a:p>
            <a:r>
              <a:rPr lang="en-US" altLang="zh-CN" sz="2000" b="1">
                <a:solidFill>
                  <a:srgbClr val="C00000"/>
                </a:solidFill>
              </a:rPr>
              <a:t>30-50</a:t>
            </a:r>
            <a:r>
              <a:rPr lang="zh-CN" altLang="en-US" sz="2000" b="1">
                <a:solidFill>
                  <a:srgbClr val="C00000"/>
                </a:solidFill>
              </a:rPr>
              <a:t>万，选【财源广进】</a:t>
            </a:r>
            <a:endParaRPr lang="zh-CN" altLang="en-US" sz="2000" b="1">
              <a:solidFill>
                <a:srgbClr val="C00000"/>
              </a:solidFill>
            </a:endParaRPr>
          </a:p>
          <a:p>
            <a:endParaRPr lang="zh-CN" altLang="en-US" sz="2000" b="1">
              <a:solidFill>
                <a:srgbClr val="C00000"/>
              </a:solidFill>
            </a:endParaRPr>
          </a:p>
          <a:p>
            <a:r>
              <a:rPr lang="en-US" altLang="zh-CN" sz="2000" b="1">
                <a:solidFill>
                  <a:srgbClr val="C00000"/>
                </a:solidFill>
              </a:rPr>
              <a:t>50-200</a:t>
            </a:r>
            <a:r>
              <a:rPr lang="zh-CN" altLang="en-US" sz="2000" b="1">
                <a:solidFill>
                  <a:srgbClr val="C00000"/>
                </a:solidFill>
              </a:rPr>
              <a:t>万，选【金玉满堂】</a:t>
            </a:r>
            <a:endParaRPr lang="zh-CN" altLang="en-US" sz="2000" b="1">
              <a:solidFill>
                <a:srgbClr val="C00000"/>
              </a:solidFill>
            </a:endParaRPr>
          </a:p>
        </p:txBody>
      </p:sp>
      <p:pic>
        <p:nvPicPr>
          <p:cNvPr id="3" name="图片 2"/>
          <p:cNvPicPr>
            <a:picLocks noChangeAspect="1"/>
          </p:cNvPicPr>
          <p:nvPr/>
        </p:nvPicPr>
        <p:blipFill>
          <a:blip r:embed="rId1"/>
          <a:stretch>
            <a:fillRect/>
          </a:stretch>
        </p:blipFill>
        <p:spPr>
          <a:xfrm>
            <a:off x="365125" y="914400"/>
            <a:ext cx="3658870" cy="1245870"/>
          </a:xfrm>
          <a:prstGeom prst="rect">
            <a:avLst/>
          </a:prstGeom>
          <a:ln w="28575" cmpd="dbl">
            <a:solidFill>
              <a:schemeClr val="accent1">
                <a:shade val="50000"/>
              </a:schemeClr>
            </a:solidFill>
            <a:prstDash val="solid"/>
          </a:ln>
        </p:spPr>
      </p:pic>
      <p:pic>
        <p:nvPicPr>
          <p:cNvPr id="4" name="图片 3"/>
          <p:cNvPicPr>
            <a:picLocks noChangeAspect="1"/>
          </p:cNvPicPr>
          <p:nvPr/>
        </p:nvPicPr>
        <p:blipFill>
          <a:blip r:embed="rId2"/>
          <a:stretch>
            <a:fillRect/>
          </a:stretch>
        </p:blipFill>
        <p:spPr>
          <a:xfrm>
            <a:off x="4281805" y="908050"/>
            <a:ext cx="4295775" cy="4343400"/>
          </a:xfrm>
          <a:prstGeom prst="rect">
            <a:avLst/>
          </a:prstGeom>
          <a:ln w="28575" cmpd="dbl">
            <a:solidFill>
              <a:schemeClr val="accent1">
                <a:shade val="50000"/>
              </a:schemeClr>
            </a:solidFill>
            <a:prstDash val="solid"/>
          </a:ln>
        </p:spPr>
      </p:pic>
      <p:pic>
        <p:nvPicPr>
          <p:cNvPr id="8" name="图片 7"/>
          <p:cNvPicPr>
            <a:picLocks noChangeAspect="1"/>
          </p:cNvPicPr>
          <p:nvPr/>
        </p:nvPicPr>
        <p:blipFill>
          <a:blip r:embed="rId3"/>
          <a:stretch>
            <a:fillRect/>
          </a:stretch>
        </p:blipFill>
        <p:spPr>
          <a:xfrm>
            <a:off x="6640830" y="4022725"/>
            <a:ext cx="5505450" cy="2350770"/>
          </a:xfrm>
          <a:prstGeom prst="rect">
            <a:avLst/>
          </a:prstGeom>
        </p:spPr>
      </p:pic>
      <p:sp>
        <p:nvSpPr>
          <p:cNvPr id="10" name="圆角矩形标注 9"/>
          <p:cNvSpPr/>
          <p:nvPr/>
        </p:nvSpPr>
        <p:spPr>
          <a:xfrm>
            <a:off x="8789670" y="1256030"/>
            <a:ext cx="3185160" cy="1502410"/>
          </a:xfrm>
          <a:prstGeom prst="wedgeRoundRectCallout">
            <a:avLst>
              <a:gd name="adj1" fmla="val -86483"/>
              <a:gd name="adj2" fmla="val 142476"/>
              <a:gd name="adj3" fmla="val 16667"/>
            </a:avLst>
          </a:prstGeom>
          <a:solidFill>
            <a:schemeClr val="accent5"/>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800" b="1">
                <a:solidFill>
                  <a:srgbClr val="FF0000"/>
                </a:solidFill>
              </a:rPr>
              <a:t>2025</a:t>
            </a:r>
            <a:r>
              <a:rPr lang="zh-CN" altLang="en-US" sz="2800" b="1">
                <a:solidFill>
                  <a:srgbClr val="FF0000"/>
                </a:solidFill>
              </a:rPr>
              <a:t>年最大回撤：</a:t>
            </a:r>
            <a:r>
              <a:rPr lang="en-US" altLang="zh-CN" sz="2800" b="1">
                <a:solidFill>
                  <a:srgbClr val="FF0000"/>
                </a:solidFill>
              </a:rPr>
              <a:t>-2.7%</a:t>
            </a:r>
            <a:endParaRPr lang="en-US" altLang="zh-CN" sz="2800" b="1">
              <a:solidFill>
                <a:srgbClr val="FF0000"/>
              </a:solidFill>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a:solidFill>
                  <a:schemeClr val="bg1"/>
                </a:solidFill>
              </a:rPr>
              <a:t>六、跟投相关操作</a:t>
            </a:r>
            <a:r>
              <a:rPr lang="en-US" altLang="zh-CN" sz="3200" b="1">
                <a:solidFill>
                  <a:schemeClr val="bg1"/>
                </a:solidFill>
              </a:rPr>
              <a:t>1</a:t>
            </a:r>
            <a:endParaRPr lang="en-US" altLang="zh-CN" sz="3200" b="1">
              <a:solidFill>
                <a:schemeClr val="bg1"/>
              </a:solidFill>
            </a:endParaRPr>
          </a:p>
        </p:txBody>
      </p:sp>
      <p:pic>
        <p:nvPicPr>
          <p:cNvPr id="2" name="图片 1"/>
          <p:cNvPicPr>
            <a:picLocks noChangeAspect="1"/>
          </p:cNvPicPr>
          <p:nvPr/>
        </p:nvPicPr>
        <p:blipFill>
          <a:blip r:embed="rId1"/>
          <a:stretch>
            <a:fillRect/>
          </a:stretch>
        </p:blipFill>
        <p:spPr>
          <a:xfrm>
            <a:off x="594360" y="1042670"/>
            <a:ext cx="10912475" cy="3512185"/>
          </a:xfrm>
          <a:prstGeom prst="rect">
            <a:avLst/>
          </a:prstGeom>
        </p:spPr>
      </p:pic>
      <p:sp>
        <p:nvSpPr>
          <p:cNvPr id="6" name="圆角矩形标注 7"/>
          <p:cNvSpPr/>
          <p:nvPr/>
        </p:nvSpPr>
        <p:spPr>
          <a:xfrm>
            <a:off x="3616325" y="1406525"/>
            <a:ext cx="2026920" cy="707390"/>
          </a:xfrm>
          <a:prstGeom prst="wedgeRoundRectCallout">
            <a:avLst>
              <a:gd name="adj1" fmla="val -64880"/>
              <a:gd name="adj2" fmla="val -57360"/>
              <a:gd name="adj3" fmla="val 16667"/>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rPr>
              <a:t>1</a:t>
            </a:r>
            <a:r>
              <a:rPr lang="zh-CN" altLang="en-US" b="1">
                <a:solidFill>
                  <a:srgbClr val="FF0000"/>
                </a:solidFill>
              </a:rPr>
              <a:t>、打开交易软件</a:t>
            </a:r>
            <a:endParaRPr lang="zh-CN" altLang="en-US" b="1">
              <a:solidFill>
                <a:srgbClr val="FF0000"/>
              </a:solidFill>
            </a:endParaRPr>
          </a:p>
          <a:p>
            <a:pPr algn="ctr"/>
            <a:r>
              <a:rPr lang="zh-CN" altLang="en-US" b="1">
                <a:solidFill>
                  <a:srgbClr val="FF0000"/>
                </a:solidFill>
              </a:rPr>
              <a:t>点【我的策略】</a:t>
            </a:r>
            <a:endParaRPr lang="zh-CN" altLang="en-US" b="1">
              <a:solidFill>
                <a:srgbClr val="FF0000"/>
              </a:solidFill>
            </a:endParaRPr>
          </a:p>
        </p:txBody>
      </p:sp>
      <p:sp>
        <p:nvSpPr>
          <p:cNvPr id="7" name="圆角矩形标注 18"/>
          <p:cNvSpPr/>
          <p:nvPr/>
        </p:nvSpPr>
        <p:spPr>
          <a:xfrm>
            <a:off x="1875155" y="4707890"/>
            <a:ext cx="2026920" cy="707390"/>
          </a:xfrm>
          <a:prstGeom prst="wedgeRoundRectCallout">
            <a:avLst>
              <a:gd name="adj1" fmla="val -25689"/>
              <a:gd name="adj2" fmla="val -111669"/>
              <a:gd name="adj3" fmla="val 16667"/>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rPr>
              <a:t>2</a:t>
            </a:r>
            <a:r>
              <a:rPr lang="zh-CN" altLang="en-US" b="1">
                <a:solidFill>
                  <a:srgbClr val="FF0000"/>
                </a:solidFill>
              </a:rPr>
              <a:t>、选择相应策略</a:t>
            </a:r>
            <a:endParaRPr lang="zh-CN" altLang="en-US" b="1">
              <a:solidFill>
                <a:srgbClr val="FF0000"/>
              </a:solidFill>
            </a:endParaRPr>
          </a:p>
          <a:p>
            <a:pPr algn="ctr"/>
            <a:r>
              <a:rPr lang="zh-CN" altLang="en-US" b="1">
                <a:solidFill>
                  <a:srgbClr val="FF0000"/>
                </a:solidFill>
              </a:rPr>
              <a:t>点【创建】</a:t>
            </a:r>
            <a:endParaRPr lang="zh-CN" altLang="en-US" b="1">
              <a:solidFill>
                <a:srgbClr val="FF0000"/>
              </a:solidFill>
            </a:endParaRPr>
          </a:p>
        </p:txBody>
      </p:sp>
      <p:pic>
        <p:nvPicPr>
          <p:cNvPr id="8" name="图片 7"/>
          <p:cNvPicPr>
            <a:picLocks noChangeAspect="1"/>
          </p:cNvPicPr>
          <p:nvPr/>
        </p:nvPicPr>
        <p:blipFill>
          <a:blip r:embed="rId2"/>
          <a:stretch>
            <a:fillRect/>
          </a:stretch>
        </p:blipFill>
        <p:spPr>
          <a:xfrm>
            <a:off x="6959600" y="2238375"/>
            <a:ext cx="3014345" cy="4162425"/>
          </a:xfrm>
          <a:prstGeom prst="rect">
            <a:avLst/>
          </a:prstGeom>
        </p:spPr>
      </p:pic>
      <p:sp>
        <p:nvSpPr>
          <p:cNvPr id="9" name="圆角矩形标注 20"/>
          <p:cNvSpPr/>
          <p:nvPr/>
        </p:nvSpPr>
        <p:spPr>
          <a:xfrm>
            <a:off x="9234805" y="2445385"/>
            <a:ext cx="2026920" cy="707390"/>
          </a:xfrm>
          <a:prstGeom prst="wedgeRoundRectCallout">
            <a:avLst>
              <a:gd name="adj1" fmla="val -101159"/>
              <a:gd name="adj2" fmla="val 49820"/>
              <a:gd name="adj3" fmla="val 16667"/>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rPr>
              <a:t>3</a:t>
            </a:r>
            <a:r>
              <a:rPr lang="zh-CN" altLang="en-US" b="1">
                <a:solidFill>
                  <a:srgbClr val="FF0000"/>
                </a:solidFill>
              </a:rPr>
              <a:t>、输入跟投金额</a:t>
            </a:r>
            <a:endParaRPr lang="zh-CN" altLang="en-US" b="1">
              <a:solidFill>
                <a:srgbClr val="FF0000"/>
              </a:solidFill>
            </a:endParaRPr>
          </a:p>
        </p:txBody>
      </p:sp>
      <p:sp>
        <p:nvSpPr>
          <p:cNvPr id="10" name="圆角矩形标注 21"/>
          <p:cNvSpPr/>
          <p:nvPr/>
        </p:nvSpPr>
        <p:spPr>
          <a:xfrm>
            <a:off x="9479915" y="3429000"/>
            <a:ext cx="2026920" cy="707390"/>
          </a:xfrm>
          <a:prstGeom prst="wedgeRoundRectCallout">
            <a:avLst>
              <a:gd name="adj1" fmla="val -103132"/>
              <a:gd name="adj2" fmla="val -22980"/>
              <a:gd name="adj3" fmla="val 16667"/>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rPr>
              <a:t>4</a:t>
            </a:r>
            <a:r>
              <a:rPr lang="zh-CN" altLang="en-US" b="1">
                <a:solidFill>
                  <a:srgbClr val="FF0000"/>
                </a:solidFill>
              </a:rPr>
              <a:t>、全自动调仓</a:t>
            </a:r>
            <a:endParaRPr lang="zh-CN" altLang="en-US" b="1">
              <a:solidFill>
                <a:srgbClr val="FF0000"/>
              </a:solidFill>
            </a:endParaRPr>
          </a:p>
        </p:txBody>
      </p:sp>
      <p:sp>
        <p:nvSpPr>
          <p:cNvPr id="11" name="圆角矩形标注 22"/>
          <p:cNvSpPr/>
          <p:nvPr/>
        </p:nvSpPr>
        <p:spPr>
          <a:xfrm>
            <a:off x="9908540" y="5415280"/>
            <a:ext cx="1169035" cy="707390"/>
          </a:xfrm>
          <a:prstGeom prst="wedgeRoundRectCallout">
            <a:avLst>
              <a:gd name="adj1" fmla="val -79114"/>
              <a:gd name="adj2" fmla="val 46858"/>
              <a:gd name="adj3" fmla="val 16667"/>
            </a:avLst>
          </a:prstGeom>
          <a:solidFill>
            <a:schemeClr val="accent4">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a:solidFill>
                  <a:srgbClr val="FF0000"/>
                </a:solidFill>
              </a:rPr>
              <a:t>6</a:t>
            </a:r>
            <a:r>
              <a:rPr lang="zh-CN" altLang="en-US" b="1">
                <a:solidFill>
                  <a:srgbClr val="FF0000"/>
                </a:solidFill>
              </a:rPr>
              <a:t>、确定</a:t>
            </a:r>
            <a:endParaRPr lang="zh-CN" altLang="en-US" b="1">
              <a:solidFill>
                <a:srgbClr val="FF0000"/>
              </a:solidFill>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a:solidFill>
                  <a:schemeClr val="bg1"/>
                </a:solidFill>
              </a:rPr>
              <a:t>六、跟投相关操作</a:t>
            </a:r>
            <a:r>
              <a:rPr lang="en-US" altLang="zh-CN" sz="3200" b="1">
                <a:solidFill>
                  <a:schemeClr val="bg1"/>
                </a:solidFill>
              </a:rPr>
              <a:t>2</a:t>
            </a:r>
            <a:endParaRPr lang="en-US" altLang="zh-CN" sz="3200" b="1">
              <a:solidFill>
                <a:schemeClr val="bg1"/>
              </a:solidFill>
            </a:endParaRPr>
          </a:p>
        </p:txBody>
      </p:sp>
      <p:pic>
        <p:nvPicPr>
          <p:cNvPr id="3" name="图片 2"/>
          <p:cNvPicPr>
            <a:picLocks noChangeAspect="1"/>
          </p:cNvPicPr>
          <p:nvPr/>
        </p:nvPicPr>
        <p:blipFill>
          <a:blip r:embed="rId1"/>
          <a:stretch>
            <a:fillRect/>
          </a:stretch>
        </p:blipFill>
        <p:spPr>
          <a:xfrm>
            <a:off x="252095" y="925195"/>
            <a:ext cx="3895725" cy="2914650"/>
          </a:xfrm>
          <a:prstGeom prst="rect">
            <a:avLst/>
          </a:prstGeom>
          <a:ln w="28575" cmpd="dbl">
            <a:solidFill>
              <a:schemeClr val="accent1">
                <a:shade val="50000"/>
              </a:schemeClr>
            </a:solidFill>
            <a:prstDash val="solid"/>
          </a:ln>
        </p:spPr>
      </p:pic>
      <p:sp>
        <p:nvSpPr>
          <p:cNvPr id="11" name="文本框 10"/>
          <p:cNvSpPr txBox="1"/>
          <p:nvPr/>
        </p:nvSpPr>
        <p:spPr>
          <a:xfrm>
            <a:off x="252095" y="4318000"/>
            <a:ext cx="3378200" cy="1630045"/>
          </a:xfrm>
          <a:prstGeom prst="rect">
            <a:avLst/>
          </a:prstGeom>
          <a:noFill/>
        </p:spPr>
        <p:txBody>
          <a:bodyPr wrap="square" rtlCol="0" anchor="t">
            <a:spAutoFit/>
          </a:bodyPr>
          <a:p>
            <a:r>
              <a:rPr lang="zh-CN" sz="2000" b="1">
                <a:solidFill>
                  <a:srgbClr val="C00000"/>
                </a:solidFill>
              </a:rPr>
              <a:t>不想跟的时候，随时可撤。</a:t>
            </a:r>
            <a:endParaRPr lang="zh-CN" sz="2000" b="1">
              <a:solidFill>
                <a:srgbClr val="C00000"/>
              </a:solidFill>
            </a:endParaRPr>
          </a:p>
          <a:p>
            <a:endParaRPr lang="zh-CN" sz="2000" b="1">
              <a:solidFill>
                <a:srgbClr val="C00000"/>
              </a:solidFill>
            </a:endParaRPr>
          </a:p>
          <a:p>
            <a:r>
              <a:rPr lang="zh-CN" sz="2000" b="1">
                <a:solidFill>
                  <a:srgbClr val="C00000"/>
                </a:solidFill>
              </a:rPr>
              <a:t>撤完之后，跟卖股票一样。</a:t>
            </a:r>
            <a:endParaRPr lang="zh-CN" sz="2000" b="1">
              <a:solidFill>
                <a:srgbClr val="C00000"/>
              </a:solidFill>
            </a:endParaRPr>
          </a:p>
          <a:p>
            <a:endParaRPr lang="zh-CN" sz="2000" b="1">
              <a:solidFill>
                <a:srgbClr val="C00000"/>
              </a:solidFill>
            </a:endParaRPr>
          </a:p>
          <a:p>
            <a:r>
              <a:rPr lang="zh-CN" sz="2000" b="1">
                <a:solidFill>
                  <a:srgbClr val="C00000"/>
                </a:solidFill>
              </a:rPr>
              <a:t>次日就可以转走资金。</a:t>
            </a:r>
            <a:endParaRPr lang="zh-CN" sz="2000" b="1">
              <a:solidFill>
                <a:srgbClr val="C00000"/>
              </a:solidFill>
            </a:endParaRPr>
          </a:p>
        </p:txBody>
      </p:sp>
      <p:pic>
        <p:nvPicPr>
          <p:cNvPr id="10" name="图片 9"/>
          <p:cNvPicPr>
            <a:picLocks noChangeAspect="1"/>
          </p:cNvPicPr>
          <p:nvPr/>
        </p:nvPicPr>
        <p:blipFill>
          <a:blip r:embed="rId2"/>
          <a:stretch>
            <a:fillRect/>
          </a:stretch>
        </p:blipFill>
        <p:spPr>
          <a:xfrm>
            <a:off x="4825365" y="925195"/>
            <a:ext cx="3503930" cy="5419090"/>
          </a:xfrm>
          <a:prstGeom prst="rect">
            <a:avLst/>
          </a:prstGeom>
          <a:ln w="28575" cmpd="dbl">
            <a:solidFill>
              <a:schemeClr val="accent1">
                <a:shade val="50000"/>
              </a:schemeClr>
            </a:solidFill>
            <a:prstDash val="solid"/>
          </a:ln>
        </p:spPr>
      </p:pic>
      <p:sp>
        <p:nvSpPr>
          <p:cNvPr id="12" name="文本框 11"/>
          <p:cNvSpPr txBox="1"/>
          <p:nvPr/>
        </p:nvSpPr>
        <p:spPr>
          <a:xfrm>
            <a:off x="8645525" y="925195"/>
            <a:ext cx="3378200" cy="1014730"/>
          </a:xfrm>
          <a:prstGeom prst="rect">
            <a:avLst/>
          </a:prstGeom>
          <a:noFill/>
        </p:spPr>
        <p:txBody>
          <a:bodyPr wrap="square" rtlCol="0" anchor="t">
            <a:spAutoFit/>
          </a:bodyPr>
          <a:p>
            <a:r>
              <a:rPr lang="zh-CN" sz="2000" b="1">
                <a:solidFill>
                  <a:srgbClr val="C00000"/>
                </a:solidFill>
              </a:rPr>
              <a:t>想增加资金，只需要【改】</a:t>
            </a:r>
            <a:endParaRPr lang="zh-CN" sz="2000" b="1">
              <a:solidFill>
                <a:srgbClr val="C00000"/>
              </a:solidFill>
            </a:endParaRPr>
          </a:p>
          <a:p>
            <a:endParaRPr lang="zh-CN" sz="2000" b="1">
              <a:solidFill>
                <a:srgbClr val="C00000"/>
              </a:solidFill>
            </a:endParaRPr>
          </a:p>
          <a:p>
            <a:r>
              <a:rPr lang="zh-CN" sz="2000" b="1">
                <a:solidFill>
                  <a:srgbClr val="C00000"/>
                </a:solidFill>
              </a:rPr>
              <a:t>将买入金额改成新的总资金</a:t>
            </a:r>
            <a:endParaRPr lang="zh-CN" sz="2000" b="1">
              <a:solidFill>
                <a:srgbClr val="C00000"/>
              </a:solidFill>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常见答疑</a:t>
            </a:r>
            <a:endParaRPr lang="zh-CN"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dirty="0">
                <a:solidFill>
                  <a:schemeClr val="bg1"/>
                </a:solidFill>
              </a:rPr>
              <a:t>常见疑问</a:t>
            </a:r>
            <a:endParaRPr lang="en-US" altLang="zh-CN" sz="3200" b="1" dirty="0">
              <a:solidFill>
                <a:schemeClr val="bg1"/>
              </a:solidFill>
            </a:endParaRPr>
          </a:p>
        </p:txBody>
      </p:sp>
      <p:sp>
        <p:nvSpPr>
          <p:cNvPr id="7" name="文本框 6"/>
          <p:cNvSpPr txBox="1"/>
          <p:nvPr/>
        </p:nvSpPr>
        <p:spPr>
          <a:xfrm>
            <a:off x="139065" y="953135"/>
            <a:ext cx="8322945" cy="4672965"/>
          </a:xfrm>
          <a:prstGeom prst="rect">
            <a:avLst/>
          </a:prstGeom>
          <a:noFill/>
        </p:spPr>
        <p:txBody>
          <a:bodyPr wrap="square" rtlCol="0">
            <a:noAutofit/>
          </a:bodyPr>
          <a:lstStyle/>
          <a:p>
            <a:r>
              <a:rPr lang="en-US" altLang="zh-CN" sz="1600" dirty="0"/>
              <a:t>1</a:t>
            </a:r>
            <a:r>
              <a:rPr lang="zh-CN" altLang="en-US" sz="1600" dirty="0"/>
              <a:t>、</a:t>
            </a:r>
            <a:r>
              <a:rPr lang="zh-CN" sz="1600" dirty="0"/>
              <a:t>策略的收益是否扣了手续费？</a:t>
            </a:r>
            <a:endParaRPr lang="zh-CN" sz="1600" dirty="0"/>
          </a:p>
          <a:p>
            <a:r>
              <a:rPr lang="zh-CN" sz="1600" dirty="0">
                <a:solidFill>
                  <a:srgbClr val="FF0000"/>
                </a:solidFill>
              </a:rPr>
              <a:t>答：策略的收益是扣了万</a:t>
            </a:r>
            <a:r>
              <a:rPr lang="en-US" altLang="zh-CN" sz="1600" dirty="0">
                <a:solidFill>
                  <a:srgbClr val="FF0000"/>
                </a:solidFill>
              </a:rPr>
              <a:t>2.5</a:t>
            </a:r>
            <a:r>
              <a:rPr lang="zh-CN" altLang="en-US" sz="1600" dirty="0">
                <a:solidFill>
                  <a:srgbClr val="FF0000"/>
                </a:solidFill>
              </a:rPr>
              <a:t>的手续费的，实际用户的账户收益在全自动跟投下，与软件显示的会有小幅偏差。</a:t>
            </a:r>
            <a:endParaRPr lang="zh-CN" altLang="en-US" sz="1600" dirty="0">
              <a:solidFill>
                <a:srgbClr val="FF0000"/>
              </a:solidFill>
            </a:endParaRPr>
          </a:p>
          <a:p>
            <a:r>
              <a:rPr lang="zh-CN" altLang="en-US" sz="1600" dirty="0">
                <a:solidFill>
                  <a:srgbClr val="FF0000"/>
                </a:solidFill>
              </a:rPr>
              <a:t>偏差的原因在于：滑点。但这个偏差也只是小小，不会大。</a:t>
            </a:r>
            <a:endParaRPr lang="zh-CN" altLang="en-US" sz="1600" dirty="0">
              <a:solidFill>
                <a:srgbClr val="FF0000"/>
              </a:solidFill>
            </a:endParaRPr>
          </a:p>
          <a:p>
            <a:endParaRPr lang="zh-CN" altLang="en-US" sz="1600" dirty="0"/>
          </a:p>
          <a:p>
            <a:endParaRPr lang="en-US" altLang="zh-CN" sz="1600" dirty="0"/>
          </a:p>
          <a:p>
            <a:r>
              <a:rPr lang="en-US" altLang="zh-CN" sz="1600" dirty="0"/>
              <a:t>2</a:t>
            </a:r>
            <a:r>
              <a:rPr lang="zh-CN" altLang="en-US" sz="1600" dirty="0"/>
              <a:t>、在自己的账户可以跟投吗？</a:t>
            </a:r>
            <a:endParaRPr lang="zh-CN" altLang="en-US" sz="1600" dirty="0"/>
          </a:p>
          <a:p>
            <a:r>
              <a:rPr lang="zh-CN" sz="1600" dirty="0">
                <a:solidFill>
                  <a:srgbClr val="FF0000"/>
                </a:solidFill>
              </a:rPr>
              <a:t>答：开户跟投只能在指定的合作渠道进行，故基本上是要重新开户的。同时如果只是纯跟投，只需要开基金户即可。</a:t>
            </a:r>
            <a:endParaRPr lang="zh-CN" sz="1600" dirty="0">
              <a:solidFill>
                <a:srgbClr val="FF0000"/>
              </a:solidFill>
            </a:endParaRPr>
          </a:p>
          <a:p>
            <a:r>
              <a:rPr lang="zh-CN" sz="1600" dirty="0">
                <a:solidFill>
                  <a:srgbClr val="FF0000"/>
                </a:solidFill>
              </a:rPr>
              <a:t>大部分人开基金户都是可以直接开的。</a:t>
            </a:r>
            <a:endParaRPr lang="zh-CN" sz="1600" dirty="0">
              <a:solidFill>
                <a:srgbClr val="FF0000"/>
              </a:solidFill>
            </a:endParaRPr>
          </a:p>
          <a:p>
            <a:endParaRPr lang="zh-CN" sz="1600" dirty="0"/>
          </a:p>
          <a:p>
            <a:endParaRPr lang="zh-CN" sz="1600" dirty="0"/>
          </a:p>
          <a:p>
            <a:r>
              <a:rPr lang="en-US" altLang="zh-CN" sz="1600" dirty="0"/>
              <a:t>3</a:t>
            </a:r>
            <a:r>
              <a:rPr lang="zh-CN" altLang="en-US" sz="1600" dirty="0"/>
              <a:t>、跟投要不要择时？</a:t>
            </a:r>
            <a:endParaRPr lang="zh-CN" altLang="en-US" sz="1600" dirty="0"/>
          </a:p>
          <a:p>
            <a:r>
              <a:rPr lang="zh-CN" altLang="en-US" sz="1600" dirty="0">
                <a:solidFill>
                  <a:srgbClr val="FF0000"/>
                </a:solidFill>
              </a:rPr>
              <a:t>答：尽管理论上择时可以买到一个低点，但是对于组合策略来讲，是非常难的。因为本身就是一个全天候策略，属于配置型的，什么时候有回撤都是未知的，故不建议择时，确定跟投的时候直接跟投就可以了。</a:t>
            </a:r>
            <a:endParaRPr lang="zh-CN" altLang="en-US" sz="1600" dirty="0">
              <a:solidFill>
                <a:srgbClr val="FF0000"/>
              </a:solidFill>
            </a:endParaRPr>
          </a:p>
          <a:p>
            <a:endParaRPr lang="en-US" altLang="zh-CN" sz="1600" dirty="0"/>
          </a:p>
          <a:p>
            <a:endParaRPr lang="en-US" altLang="zh-CN" sz="1600" dirty="0"/>
          </a:p>
          <a:p>
            <a:r>
              <a:rPr lang="en-US" altLang="zh-CN" sz="1600" dirty="0"/>
              <a:t>4</a:t>
            </a:r>
            <a:r>
              <a:rPr lang="zh-CN" altLang="en-US" sz="1600" dirty="0"/>
              <a:t>、跟投有什么注意？</a:t>
            </a:r>
            <a:endParaRPr lang="zh-CN" altLang="en-US" sz="1600" dirty="0"/>
          </a:p>
          <a:p>
            <a:r>
              <a:rPr lang="zh-CN" altLang="en-US" sz="1600" dirty="0">
                <a:solidFill>
                  <a:srgbClr val="FF0000"/>
                </a:solidFill>
              </a:rPr>
              <a:t>答：跟投最重要的就是保持耐心，不要着急，更不要去盯着每天的交易去看，去分析。策略属于量化模型的，跟我们软件的趋势思维是不同的，不要去纠结。</a:t>
            </a:r>
            <a:endParaRPr lang="zh-CN" altLang="en-US" sz="1600" dirty="0">
              <a:solidFill>
                <a:srgbClr val="FF0000"/>
              </a:solidFill>
            </a:endParaRPr>
          </a:p>
        </p:txBody>
      </p:sp>
      <p:pic>
        <p:nvPicPr>
          <p:cNvPr id="2" name="图片 1" descr="画板 2_1761121538094"/>
          <p:cNvPicPr>
            <a:picLocks noChangeAspect="1"/>
          </p:cNvPicPr>
          <p:nvPr/>
        </p:nvPicPr>
        <p:blipFill>
          <a:blip r:embed="rId1"/>
          <a:stretch>
            <a:fillRect/>
          </a:stretch>
        </p:blipFill>
        <p:spPr>
          <a:xfrm>
            <a:off x="8804910" y="840740"/>
            <a:ext cx="3128645" cy="563181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dirty="0">
                <a:solidFill>
                  <a:schemeClr val="bg1"/>
                </a:solidFill>
              </a:rPr>
              <a:t>总结</a:t>
            </a:r>
            <a:endParaRPr lang="zh-CN" sz="3200" b="1" dirty="0">
              <a:solidFill>
                <a:schemeClr val="bg1"/>
              </a:solidFill>
            </a:endParaRPr>
          </a:p>
        </p:txBody>
      </p:sp>
      <p:pic>
        <p:nvPicPr>
          <p:cNvPr id="3" name="图片 2"/>
          <p:cNvPicPr>
            <a:picLocks noChangeAspect="1"/>
          </p:cNvPicPr>
          <p:nvPr/>
        </p:nvPicPr>
        <p:blipFill>
          <a:blip r:embed="rId1"/>
          <a:stretch>
            <a:fillRect/>
          </a:stretch>
        </p:blipFill>
        <p:spPr>
          <a:xfrm>
            <a:off x="702945" y="1083310"/>
            <a:ext cx="4941570" cy="4903470"/>
          </a:xfrm>
          <a:prstGeom prst="rect">
            <a:avLst/>
          </a:prstGeom>
        </p:spPr>
      </p:pic>
      <p:sp>
        <p:nvSpPr>
          <p:cNvPr id="5" name="文本框 4"/>
          <p:cNvSpPr txBox="1"/>
          <p:nvPr/>
        </p:nvSpPr>
        <p:spPr>
          <a:xfrm>
            <a:off x="5984875" y="1083310"/>
            <a:ext cx="5586095" cy="2245360"/>
          </a:xfrm>
          <a:prstGeom prst="rect">
            <a:avLst/>
          </a:prstGeom>
        </p:spPr>
        <p:txBody>
          <a:bodyPr wrap="square">
            <a:spAutoFit/>
          </a:bodyPr>
          <a:p>
            <a:pPr marL="0" indent="0"/>
            <a:r>
              <a:rPr lang="zh-CN" altLang="en-US" sz="2800" b="1" i="0">
                <a:solidFill>
                  <a:srgbClr val="333333"/>
                </a:solidFill>
                <a:latin typeface="华文新魏" panose="02010800040101010101" charset="-122"/>
                <a:ea typeface="华文新魏" panose="02010800040101010101" charset="-122"/>
              </a:rPr>
              <a:t>假舆马者，非利足也，而致千里；</a:t>
            </a:r>
            <a:endParaRPr lang="zh-CN" altLang="en-US" sz="2800" b="1" i="0">
              <a:solidFill>
                <a:srgbClr val="333333"/>
              </a:solidFill>
              <a:latin typeface="华文新魏" panose="02010800040101010101" charset="-122"/>
              <a:ea typeface="华文新魏" panose="02010800040101010101" charset="-122"/>
            </a:endParaRPr>
          </a:p>
          <a:p>
            <a:pPr marL="0" indent="0"/>
            <a:r>
              <a:rPr lang="zh-CN" altLang="en-US" sz="2800" b="1" i="0">
                <a:solidFill>
                  <a:srgbClr val="333333"/>
                </a:solidFill>
                <a:latin typeface="华文新魏" panose="02010800040101010101" charset="-122"/>
                <a:ea typeface="华文新魏" panose="02010800040101010101" charset="-122"/>
              </a:rPr>
              <a:t>假舟楫者，非能水也，而绝江河。</a:t>
            </a:r>
            <a:endParaRPr lang="zh-CN" altLang="en-US" sz="2800" b="1" i="0">
              <a:solidFill>
                <a:srgbClr val="333333"/>
              </a:solidFill>
              <a:latin typeface="华文新魏" panose="02010800040101010101" charset="-122"/>
              <a:ea typeface="华文新魏" panose="02010800040101010101" charset="-122"/>
            </a:endParaRPr>
          </a:p>
          <a:p>
            <a:pPr marL="0" indent="0"/>
            <a:r>
              <a:rPr lang="zh-CN" altLang="en-US" sz="2800" b="1" i="0">
                <a:solidFill>
                  <a:srgbClr val="333333"/>
                </a:solidFill>
                <a:latin typeface="华文新魏" panose="02010800040101010101" charset="-122"/>
                <a:ea typeface="华文新魏" panose="02010800040101010101" charset="-122"/>
              </a:rPr>
              <a:t>君子生非异也，善假于物也。</a:t>
            </a:r>
            <a:endParaRPr lang="zh-CN" altLang="en-US" sz="2800" b="1" i="0">
              <a:solidFill>
                <a:srgbClr val="333333"/>
              </a:solidFill>
              <a:latin typeface="华文新魏" panose="02010800040101010101" charset="-122"/>
              <a:ea typeface="华文新魏" panose="02010800040101010101" charset="-122"/>
            </a:endParaRPr>
          </a:p>
          <a:p>
            <a:pPr marL="0" indent="0"/>
            <a:endParaRPr lang="zh-CN" altLang="en-US" sz="2800" b="1" i="0">
              <a:solidFill>
                <a:srgbClr val="333333"/>
              </a:solidFill>
              <a:latin typeface="华文新魏" panose="02010800040101010101" charset="-122"/>
              <a:ea typeface="华文新魏" panose="02010800040101010101" charset="-122"/>
            </a:endParaRPr>
          </a:p>
          <a:p>
            <a:pPr marL="0" indent="0"/>
            <a:r>
              <a:rPr lang="en-US" altLang="zh-CN" sz="2800" b="1" i="0">
                <a:solidFill>
                  <a:srgbClr val="333333"/>
                </a:solidFill>
                <a:latin typeface="华文新魏" panose="02010800040101010101" charset="-122"/>
                <a:ea typeface="华文新魏" panose="02010800040101010101" charset="-122"/>
              </a:rPr>
              <a:t>                                ---</a:t>
            </a:r>
            <a:r>
              <a:rPr lang="zh-CN" altLang="en-US" sz="2800" b="1" i="0">
                <a:solidFill>
                  <a:srgbClr val="333333"/>
                </a:solidFill>
                <a:latin typeface="华文新魏" panose="02010800040101010101" charset="-122"/>
                <a:ea typeface="华文新魏" panose="02010800040101010101" charset="-122"/>
              </a:rPr>
              <a:t>《劝学》荀子</a:t>
            </a:r>
            <a:endParaRPr lang="zh-CN" altLang="en-US" sz="2800" b="1" i="0">
              <a:solidFill>
                <a:srgbClr val="333333"/>
              </a:solidFill>
              <a:latin typeface="华文新魏" panose="02010800040101010101" charset="-122"/>
              <a:ea typeface="华文新魏" panose="02010800040101010101" charset="-122"/>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总_176112153223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idx="16385"/>
            <p:custDataLst>
              <p:tags r:id="rId1"/>
            </p:custDataLst>
          </p:nvPr>
        </p:nvSpPr>
        <p:spPr/>
        <p:txBody>
          <a:bodyPr/>
          <a:p>
            <a:endParaRPr lang="zh-CN" altLang="en-US"/>
          </a:p>
        </p:txBody>
      </p:sp>
      <p:sp>
        <p:nvSpPr>
          <p:cNvPr id="10" name="文本占位符 9"/>
          <p:cNvSpPr>
            <a:spLocks noGrp="1"/>
          </p:cNvSpPr>
          <p:nvPr>
            <p:ph type="body" idx="16386"/>
            <p:custDataLst>
              <p:tags r:id="rId2"/>
            </p:custDataLst>
          </p:nvPr>
        </p:nvSpPr>
        <p:spPr/>
        <p:txBody>
          <a:bodyPr/>
          <a:p>
            <a:endParaRPr lang="zh-CN" altLang="en-US"/>
          </a:p>
        </p:txBody>
      </p:sp>
      <p:pic>
        <p:nvPicPr>
          <p:cNvPr id="2" name="图片 1"/>
          <p:cNvPicPr>
            <a:picLocks noChangeAspect="1"/>
          </p:cNvPicPr>
          <p:nvPr/>
        </p:nvPicPr>
        <p:blipFill>
          <a:blip r:embed="rId3"/>
          <a:stretch>
            <a:fillRect/>
          </a:stretch>
        </p:blipFill>
        <p:spPr>
          <a:xfrm>
            <a:off x="3963670" y="796290"/>
            <a:ext cx="4778375" cy="5530850"/>
          </a:xfrm>
          <a:prstGeom prst="rect">
            <a:avLst/>
          </a:prstGeom>
        </p:spPr>
      </p:pic>
      <p:sp>
        <p:nvSpPr>
          <p:cNvPr id="7" name="文本框 6"/>
          <p:cNvSpPr txBox="1"/>
          <p:nvPr/>
        </p:nvSpPr>
        <p:spPr>
          <a:xfrm>
            <a:off x="1149350" y="195580"/>
            <a:ext cx="10278110" cy="435610"/>
          </a:xfrm>
          <a:prstGeom prst="rect">
            <a:avLst/>
          </a:prstGeom>
          <a:noFill/>
        </p:spPr>
        <p:txBody>
          <a:bodyPr wrap="square" rtlCol="0" anchor="t">
            <a:spAutoFit/>
          </a:bodyPr>
          <a:p>
            <a:pPr algn="ctr">
              <a:lnSpc>
                <a:spcPct val="80000"/>
              </a:lnSpc>
              <a:buClrTx/>
              <a:buSzTx/>
              <a:buFontTx/>
            </a:pP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经传严选</a:t>
            </a:r>
            <a:r>
              <a:rPr lang="en-US" altLang="zh-CN" sz="2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新品募集【周五</a:t>
            </a:r>
            <a:r>
              <a:rPr lang="en-US" altLang="zh-CN" sz="2800" b="1">
                <a:solidFill>
                  <a:srgbClr val="FF0000"/>
                </a:solidFill>
                <a:latin typeface="黑体" panose="02010609060101010101" charset="-122"/>
                <a:ea typeface="黑体" panose="02010609060101010101" charset="-122"/>
                <a:cs typeface="黑体" panose="02010609060101010101" charset="-122"/>
                <a:sym typeface="+mn-ea"/>
              </a:rPr>
              <a:t>15</a:t>
            </a: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点截止】</a:t>
            </a:r>
            <a:r>
              <a:rPr lang="en-US" altLang="zh-CN" sz="2800" b="1">
                <a:solidFill>
                  <a:srgbClr val="FF0000"/>
                </a:solidFill>
                <a:latin typeface="黑体" panose="02010609060101010101" charset="-122"/>
                <a:ea typeface="黑体" panose="02010609060101010101" charset="-122"/>
                <a:cs typeface="黑体" panose="02010609060101010101" charset="-122"/>
                <a:sym typeface="+mn-ea"/>
              </a:rPr>
              <a:t>,</a:t>
            </a: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资金疯狂认购中！</a:t>
            </a:r>
            <a:endParaRPr lang="zh-CN" altLang="en-US" sz="2800" b="1">
              <a:solidFill>
                <a:srgbClr val="FF0000"/>
              </a:solidFill>
              <a:latin typeface="黑体" panose="02010609060101010101" charset="-122"/>
              <a:ea typeface="黑体" panose="02010609060101010101" charset="-122"/>
              <a:cs typeface="黑体" panose="02010609060101010101" charset="-122"/>
              <a:sym typeface="+mn-ea"/>
            </a:endParaRPr>
          </a:p>
        </p:txBody>
      </p:sp>
      <p:pic>
        <p:nvPicPr>
          <p:cNvPr id="11" name="图片 10"/>
          <p:cNvPicPr>
            <a:picLocks noChangeAspect="1"/>
          </p:cNvPicPr>
          <p:nvPr/>
        </p:nvPicPr>
        <p:blipFill>
          <a:blip r:embed="rId4"/>
          <a:stretch>
            <a:fillRect/>
          </a:stretch>
        </p:blipFill>
        <p:spPr>
          <a:xfrm>
            <a:off x="257175" y="796290"/>
            <a:ext cx="3609340" cy="5740400"/>
          </a:xfrm>
          <a:prstGeom prst="rect">
            <a:avLst/>
          </a:prstGeom>
        </p:spPr>
      </p:pic>
      <p:sp>
        <p:nvSpPr>
          <p:cNvPr id="8" name="文本框 7"/>
          <p:cNvSpPr txBox="1"/>
          <p:nvPr/>
        </p:nvSpPr>
        <p:spPr>
          <a:xfrm>
            <a:off x="3866515" y="6327140"/>
            <a:ext cx="7828280" cy="209550"/>
          </a:xfrm>
          <a:prstGeom prst="rect">
            <a:avLst/>
          </a:prstGeom>
          <a:noFill/>
        </p:spPr>
        <p:txBody>
          <a:bodyPr wrap="square" rtlCol="0" anchor="t">
            <a:noAutofit/>
          </a:bodyPr>
          <a:p>
            <a:r>
              <a:rPr lang="zh-CN" altLang="en-US" sz="1050">
                <a:solidFill>
                  <a:schemeClr val="tx1"/>
                </a:solidFill>
                <a:highlight>
                  <a:srgbClr val="FFFF00"/>
                </a:highlight>
                <a:latin typeface="黑体" panose="02010609060101010101" charset="-122"/>
                <a:ea typeface="黑体" panose="02010609060101010101" charset="-122"/>
                <a:cs typeface="黑体" panose="02010609060101010101" charset="-122"/>
              </a:rPr>
              <a:t>基金的过往业绩并不预示其未来表现</a:t>
            </a:r>
            <a:r>
              <a:rPr lang="en-US" altLang="zh-CN" sz="1050">
                <a:solidFill>
                  <a:schemeClr val="tx1"/>
                </a:solidFill>
                <a:highlight>
                  <a:srgbClr val="FFFF00"/>
                </a:highlight>
                <a:latin typeface="黑体" panose="02010609060101010101" charset="-122"/>
                <a:ea typeface="黑体" panose="02010609060101010101" charset="-122"/>
                <a:cs typeface="黑体" panose="02010609060101010101" charset="-122"/>
              </a:rPr>
              <a:t>,</a:t>
            </a:r>
            <a:r>
              <a:rPr lang="zh-CN" altLang="en-US" sz="1050">
                <a:solidFill>
                  <a:schemeClr val="tx1"/>
                </a:solidFill>
                <a:highlight>
                  <a:srgbClr val="FFFF00"/>
                </a:highlight>
                <a:latin typeface="黑体" panose="02010609060101010101" charset="-122"/>
                <a:ea typeface="黑体" panose="02010609060101010101" charset="-122"/>
                <a:cs typeface="黑体" panose="02010609060101010101" charset="-122"/>
              </a:rPr>
              <a:t>基金管理人管理的其他基金的业绩并不构成基金业绩表现的保证</a:t>
            </a:r>
            <a:r>
              <a:rPr lang="en-US" altLang="zh-CN" sz="1050">
                <a:solidFill>
                  <a:schemeClr val="tx1"/>
                </a:solidFill>
                <a:highlight>
                  <a:srgbClr val="FFFF00"/>
                </a:highlight>
                <a:latin typeface="黑体" panose="02010609060101010101" charset="-122"/>
                <a:ea typeface="黑体" panose="02010609060101010101" charset="-122"/>
                <a:cs typeface="黑体" panose="02010609060101010101" charset="-122"/>
              </a:rPr>
              <a:t>,</a:t>
            </a:r>
            <a:r>
              <a:rPr lang="zh-CN" altLang="en-US" sz="1050">
                <a:solidFill>
                  <a:schemeClr val="tx1"/>
                </a:solidFill>
                <a:highlight>
                  <a:srgbClr val="FFFF00"/>
                </a:highlight>
                <a:latin typeface="黑体" panose="02010609060101010101" charset="-122"/>
                <a:ea typeface="黑体" panose="02010609060101010101" charset="-122"/>
                <a:cs typeface="黑体" panose="02010609060101010101" charset="-122"/>
              </a:rPr>
              <a:t>市场有风险</a:t>
            </a:r>
            <a:r>
              <a:rPr lang="en-US" altLang="zh-CN" sz="1050">
                <a:solidFill>
                  <a:schemeClr val="tx1"/>
                </a:solidFill>
                <a:highlight>
                  <a:srgbClr val="FFFF00"/>
                </a:highlight>
                <a:latin typeface="黑体" panose="02010609060101010101" charset="-122"/>
                <a:ea typeface="黑体" panose="02010609060101010101" charset="-122"/>
                <a:cs typeface="黑体" panose="02010609060101010101" charset="-122"/>
              </a:rPr>
              <a:t>,</a:t>
            </a:r>
            <a:r>
              <a:rPr lang="zh-CN" altLang="en-US" sz="1050">
                <a:solidFill>
                  <a:schemeClr val="tx1"/>
                </a:solidFill>
                <a:highlight>
                  <a:srgbClr val="FFFF00"/>
                </a:highlight>
                <a:latin typeface="黑体" panose="02010609060101010101" charset="-122"/>
                <a:ea typeface="黑体" panose="02010609060101010101" charset="-122"/>
                <a:cs typeface="黑体" panose="02010609060101010101" charset="-122"/>
              </a:rPr>
              <a:t>投资需谨慎！</a:t>
            </a:r>
            <a:endParaRPr lang="zh-CN" altLang="en-US" sz="1050">
              <a:solidFill>
                <a:schemeClr val="tx1"/>
              </a:solidFill>
              <a:highlight>
                <a:srgbClr val="FFFF00"/>
              </a:highlight>
              <a:latin typeface="黑体" panose="02010609060101010101" charset="-122"/>
              <a:ea typeface="黑体" panose="02010609060101010101" charset="-122"/>
              <a:cs typeface="黑体" panose="02010609060101010101" charset="-122"/>
            </a:endParaRPr>
          </a:p>
        </p:txBody>
      </p:sp>
      <p:sp>
        <p:nvSpPr>
          <p:cNvPr id="3" name="圆角矩形标注 2"/>
          <p:cNvSpPr/>
          <p:nvPr/>
        </p:nvSpPr>
        <p:spPr>
          <a:xfrm>
            <a:off x="3009265" y="3671570"/>
            <a:ext cx="781685" cy="279400"/>
          </a:xfrm>
          <a:prstGeom prst="wedgeRoundRectCallout">
            <a:avLst/>
          </a:prstGeom>
          <a:solidFill>
            <a:schemeClr val="tx2">
              <a:lumMod val="10000"/>
              <a:lumOff val="9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800"/>
          </a:p>
        </p:txBody>
      </p:sp>
      <p:sp>
        <p:nvSpPr>
          <p:cNvPr id="4" name="文本框 3"/>
          <p:cNvSpPr txBox="1"/>
          <p:nvPr/>
        </p:nvSpPr>
        <p:spPr>
          <a:xfrm>
            <a:off x="2971165" y="3652520"/>
            <a:ext cx="855980" cy="337185"/>
          </a:xfrm>
          <a:prstGeom prst="rect">
            <a:avLst/>
          </a:prstGeom>
          <a:noFill/>
        </p:spPr>
        <p:txBody>
          <a:bodyPr wrap="square" rtlCol="0" anchor="t">
            <a:spAutoFit/>
          </a:bodyPr>
          <a:p>
            <a:pPr algn="ctr"/>
            <a:r>
              <a:rPr lang="zh-CN" altLang="en-US" sz="800">
                <a:latin typeface="黑体" panose="02010609060101010101" charset="-122"/>
                <a:ea typeface="黑体" panose="02010609060101010101" charset="-122"/>
                <a:sym typeface="+mn-ea"/>
              </a:rPr>
              <a:t>客户、选股王及以上专享</a:t>
            </a:r>
            <a:endParaRPr lang="zh-CN" altLang="en-US" sz="800">
              <a:latin typeface="黑体" panose="02010609060101010101" charset="-122"/>
              <a:ea typeface="黑体" panose="02010609060101010101" charset="-122"/>
              <a:sym typeface="+mn-ea"/>
            </a:endParaRPr>
          </a:p>
        </p:txBody>
      </p:sp>
      <p:pic>
        <p:nvPicPr>
          <p:cNvPr id="5" name="图片 4" descr="图片_1761111099632"/>
          <p:cNvPicPr>
            <a:picLocks noChangeAspect="1"/>
          </p:cNvPicPr>
          <p:nvPr/>
        </p:nvPicPr>
        <p:blipFill>
          <a:blip r:embed="rId5"/>
          <a:srcRect t="9528"/>
          <a:stretch>
            <a:fillRect/>
          </a:stretch>
        </p:blipFill>
        <p:spPr>
          <a:xfrm>
            <a:off x="8742680" y="796290"/>
            <a:ext cx="3164840" cy="5530850"/>
          </a:xfrm>
          <a:prstGeom prst="rect">
            <a:avLst/>
          </a:prstGeom>
        </p:spPr>
      </p:pic>
      <p:sp>
        <p:nvSpPr>
          <p:cNvPr id="9" name="文本框 8"/>
          <p:cNvSpPr txBox="1"/>
          <p:nvPr/>
        </p:nvSpPr>
        <p:spPr>
          <a:xfrm>
            <a:off x="5191760" y="3013075"/>
            <a:ext cx="5951220" cy="1306830"/>
          </a:xfrm>
          <a:prstGeom prst="rect">
            <a:avLst/>
          </a:prstGeom>
          <a:solidFill>
            <a:srgbClr val="800080"/>
          </a:solidFill>
        </p:spPr>
        <p:txBody>
          <a:bodyPr wrap="square" rtlCol="0" anchor="t">
            <a:noAutofit/>
          </a:bodyPr>
          <a:p>
            <a:pPr algn="ctr">
              <a:lnSpc>
                <a:spcPct val="90000"/>
              </a:lnSpc>
            </a:pPr>
            <a:r>
              <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 30W</a:t>
            </a:r>
            <a:r>
              <a:rPr lang="zh-CN" altLang="en-US"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a:t>
            </a:r>
            <a:r>
              <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20w</a:t>
            </a:r>
            <a:r>
              <a:rPr lang="zh-CN" altLang="en-US"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a:t>
            </a:r>
            <a:r>
              <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10w</a:t>
            </a:r>
            <a:r>
              <a:rPr lang="zh-CN" altLang="en-US"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a:t>
            </a:r>
            <a:r>
              <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5w</a:t>
            </a:r>
            <a:endPar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endParaRPr>
          </a:p>
          <a:p>
            <a:pPr algn="ctr">
              <a:lnSpc>
                <a:spcPct val="90000"/>
              </a:lnSpc>
            </a:pPr>
            <a:r>
              <a:rPr lang="zh-CN" altLang="en-US"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资金持续进场中</a:t>
            </a:r>
            <a:r>
              <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rPr>
              <a:t> </a:t>
            </a:r>
            <a:endParaRPr lang="en-US" altLang="zh-CN" sz="4800" b="1">
              <a:solidFill>
                <a:srgbClr val="FFFF00"/>
              </a:solidFill>
              <a:highlight>
                <a:srgbClr val="800080"/>
              </a:highlight>
              <a:latin typeface="黑体" panose="02010609060101010101" charset="-122"/>
              <a:ea typeface="黑体" panose="02010609060101010101" charset="-122"/>
              <a:cs typeface="黑体" panose="02010609060101010101" charset="-122"/>
              <a:sym typeface="+mn-ea"/>
            </a:endParaRPr>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产品社群（直播带货）-三大优势+费率"/>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67755" y="788035"/>
            <a:ext cx="5437505" cy="2897505"/>
          </a:xfrm>
          <a:prstGeom prst="rect">
            <a:avLst/>
          </a:prstGeom>
          <a:noFill/>
        </p:spPr>
        <p:txBody>
          <a:bodyPr wrap="square" rtlCol="0">
            <a:spAutoFit/>
          </a:bodyPr>
          <a:lstStyle/>
          <a:p>
            <a:pPr>
              <a:lnSpc>
                <a:spcPct val="190000"/>
              </a:lnSpc>
            </a:pPr>
            <a:r>
              <a:rPr lang="zh-CN" altLang="en-US"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市场行情</a:t>
            </a:r>
            <a:endParaRPr lang="zh-CN" altLang="en-US"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a:p>
            <a:pPr>
              <a:lnSpc>
                <a:spcPct val="190000"/>
              </a:lnSpc>
            </a:pPr>
            <a:r>
              <a:rPr lang="zh-CN" altLang="en-US"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策略跟投</a:t>
            </a:r>
            <a:endParaRPr lang="en-US" altLang="zh-CN"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a:p>
            <a:pPr>
              <a:lnSpc>
                <a:spcPct val="190000"/>
              </a:lnSpc>
            </a:pPr>
            <a:r>
              <a:rPr lang="zh-CN"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rPr>
              <a:t>常见答疑</a:t>
            </a:r>
            <a:endParaRPr lang="zh-CN" sz="3200" dirty="0">
              <a:ln>
                <a:noFill/>
              </a:ln>
              <a:solidFill>
                <a:schemeClr val="tx1">
                  <a:lumMod val="75000"/>
                  <a:lumOff val="25000"/>
                </a:schemeClr>
              </a:solidFill>
              <a:latin typeface="思源黑体 CN Normal" panose="020B0400000000000000" pitchFamily="34" charset="-122"/>
              <a:ea typeface="思源黑体 CN Normal" panose="020B0400000000000000" pitchFamily="34" charset="-122"/>
              <a:cs typeface="DIN Black" charset="0"/>
              <a:sym typeface="+mn-ea"/>
            </a:endParaRPr>
          </a:p>
        </p:txBody>
      </p:sp>
      <p:sp>
        <p:nvSpPr>
          <p:cNvPr id="3" name="文本框 2"/>
          <p:cNvSpPr txBox="1"/>
          <p:nvPr/>
        </p:nvSpPr>
        <p:spPr>
          <a:xfrm>
            <a:off x="5137785" y="849313"/>
            <a:ext cx="955040" cy="2837815"/>
          </a:xfrm>
          <a:prstGeom prst="rect">
            <a:avLst/>
          </a:prstGeom>
          <a:noFill/>
        </p:spPr>
        <p:txBody>
          <a:bodyPr wrap="square" rtlCol="0">
            <a:spAutoFit/>
          </a:bodyPr>
          <a:lstStyle/>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1920x1080"/>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市场行情解读</a:t>
            </a:r>
            <a:endParaRPr lang="en-US" altLang="zh-CN"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14545" y="95250"/>
            <a:ext cx="3076575" cy="583565"/>
          </a:xfrm>
          <a:prstGeom prst="rect">
            <a:avLst/>
          </a:prstGeom>
          <a:noFill/>
        </p:spPr>
        <p:txBody>
          <a:bodyPr wrap="square" rtlCol="0">
            <a:spAutoFit/>
          </a:bodyPr>
          <a:lstStyle/>
          <a:p>
            <a:r>
              <a:rPr lang="en-US" altLang="zh-CN" sz="3200" b="1" dirty="0">
                <a:solidFill>
                  <a:schemeClr val="bg1"/>
                </a:solidFill>
              </a:rPr>
              <a:t>10</a:t>
            </a:r>
            <a:r>
              <a:rPr lang="zh-CN" altLang="en-US" sz="3200" b="1" dirty="0">
                <a:solidFill>
                  <a:schemeClr val="bg1"/>
                </a:solidFill>
              </a:rPr>
              <a:t>月</a:t>
            </a:r>
            <a:r>
              <a:rPr lang="en-US" altLang="zh-CN" sz="3200" b="1" dirty="0">
                <a:solidFill>
                  <a:schemeClr val="bg1"/>
                </a:solidFill>
              </a:rPr>
              <a:t>22</a:t>
            </a:r>
            <a:r>
              <a:rPr lang="zh-CN" altLang="en-US" sz="3200" b="1" dirty="0">
                <a:solidFill>
                  <a:schemeClr val="bg1"/>
                </a:solidFill>
              </a:rPr>
              <a:t>日观点</a:t>
            </a:r>
            <a:endParaRPr lang="zh-CN" altLang="en-US" sz="3200" b="1" dirty="0">
              <a:solidFill>
                <a:schemeClr val="bg1"/>
              </a:solidFill>
            </a:endParaRPr>
          </a:p>
        </p:txBody>
      </p:sp>
      <p:pic>
        <p:nvPicPr>
          <p:cNvPr id="5" name="图片 4"/>
          <p:cNvPicPr>
            <a:picLocks noChangeAspect="1"/>
          </p:cNvPicPr>
          <p:nvPr/>
        </p:nvPicPr>
        <p:blipFill>
          <a:blip r:embed="rId1"/>
          <a:stretch>
            <a:fillRect/>
          </a:stretch>
        </p:blipFill>
        <p:spPr>
          <a:xfrm>
            <a:off x="256540" y="944245"/>
            <a:ext cx="5366385" cy="5424170"/>
          </a:xfrm>
          <a:prstGeom prst="rect">
            <a:avLst/>
          </a:prstGeom>
          <a:ln w="28575" cmpd="dbl">
            <a:solidFill>
              <a:schemeClr val="accent1">
                <a:shade val="50000"/>
              </a:schemeClr>
            </a:solidFill>
            <a:prstDash val="solid"/>
          </a:ln>
        </p:spPr>
      </p:pic>
      <p:sp>
        <p:nvSpPr>
          <p:cNvPr id="11" name="文本框 10"/>
          <p:cNvSpPr txBox="1"/>
          <p:nvPr/>
        </p:nvSpPr>
        <p:spPr>
          <a:xfrm>
            <a:off x="6151245" y="944245"/>
            <a:ext cx="5805805" cy="5015865"/>
          </a:xfrm>
          <a:prstGeom prst="rect">
            <a:avLst/>
          </a:prstGeom>
          <a:noFill/>
        </p:spPr>
        <p:txBody>
          <a:bodyPr wrap="square" rtlCol="0" anchor="t">
            <a:spAutoFit/>
          </a:bodyPr>
          <a:p>
            <a:r>
              <a:rPr lang="zh-CN" sz="2000" b="1">
                <a:solidFill>
                  <a:srgbClr val="C00000"/>
                </a:solidFill>
              </a:rPr>
              <a:t>捕捞季节金叉，短期技术性反弹，但流动资金绿。</a:t>
            </a:r>
            <a:endParaRPr lang="zh-CN" sz="2000" b="1">
              <a:solidFill>
                <a:srgbClr val="C00000"/>
              </a:solidFill>
            </a:endParaRPr>
          </a:p>
          <a:p>
            <a:endParaRPr lang="zh-CN" sz="2000" b="1">
              <a:solidFill>
                <a:srgbClr val="C00000"/>
              </a:solidFill>
            </a:endParaRPr>
          </a:p>
          <a:p>
            <a:r>
              <a:rPr lang="zh-CN" sz="2000" b="1">
                <a:solidFill>
                  <a:srgbClr val="C00000"/>
                </a:solidFill>
              </a:rPr>
              <a:t>故这里不要太大期待，整体还是看区间震荡。</a:t>
            </a:r>
            <a:endParaRPr lang="zh-CN" sz="2000" b="1">
              <a:solidFill>
                <a:srgbClr val="C00000"/>
              </a:solidFill>
            </a:endParaRPr>
          </a:p>
          <a:p>
            <a:endParaRPr lang="zh-CN" sz="2000" b="1">
              <a:solidFill>
                <a:srgbClr val="C00000"/>
              </a:solidFill>
            </a:endParaRPr>
          </a:p>
          <a:p>
            <a:r>
              <a:rPr lang="zh-CN" sz="2000" b="1">
                <a:solidFill>
                  <a:srgbClr val="C00000"/>
                </a:solidFill>
              </a:rPr>
              <a:t>市场预演（纯属猜测）：本周出死叉，短期技术性调整，然后下周死叉几天之后，下周后半周出金叉，配合美联储降息落地。</a:t>
            </a:r>
            <a:endParaRPr lang="zh-CN" sz="2000" b="1">
              <a:solidFill>
                <a:srgbClr val="C00000"/>
              </a:solidFill>
            </a:endParaRPr>
          </a:p>
          <a:p>
            <a:endParaRPr lang="zh-CN" sz="2000" b="1">
              <a:solidFill>
                <a:srgbClr val="C00000"/>
              </a:solidFill>
            </a:endParaRPr>
          </a:p>
          <a:p>
            <a:r>
              <a:rPr lang="zh-CN" sz="2000" b="1">
                <a:solidFill>
                  <a:srgbClr val="C00000"/>
                </a:solidFill>
              </a:rPr>
              <a:t>而从当下来看，流动资金翻红由</a:t>
            </a:r>
            <a:r>
              <a:rPr lang="en-US" altLang="zh-CN" sz="2000" b="1">
                <a:solidFill>
                  <a:srgbClr val="C00000"/>
                </a:solidFill>
              </a:rPr>
              <a:t>2.1</a:t>
            </a:r>
            <a:r>
              <a:rPr lang="zh-CN" altLang="en-US" sz="2000" b="1">
                <a:solidFill>
                  <a:srgbClr val="C00000"/>
                </a:solidFill>
              </a:rPr>
              <a:t>万亿会下降到</a:t>
            </a:r>
            <a:r>
              <a:rPr lang="en-US" altLang="zh-CN" sz="2000" b="1">
                <a:solidFill>
                  <a:srgbClr val="C00000"/>
                </a:solidFill>
              </a:rPr>
              <a:t>2</a:t>
            </a:r>
            <a:r>
              <a:rPr lang="zh-CN" altLang="en-US" sz="2000" b="1">
                <a:solidFill>
                  <a:srgbClr val="C00000"/>
                </a:solidFill>
              </a:rPr>
              <a:t>万亿（估算值），也就是翻红的难度会下降。</a:t>
            </a:r>
            <a:endParaRPr lang="zh-CN" altLang="en-US" sz="2000" b="1">
              <a:solidFill>
                <a:srgbClr val="C00000"/>
              </a:solidFill>
            </a:endParaRPr>
          </a:p>
          <a:p>
            <a:endParaRPr lang="zh-CN" altLang="en-US" sz="2000" b="1">
              <a:solidFill>
                <a:srgbClr val="C00000"/>
              </a:solidFill>
            </a:endParaRPr>
          </a:p>
          <a:p>
            <a:r>
              <a:rPr lang="zh-CN" altLang="en-US" sz="2000" b="1">
                <a:solidFill>
                  <a:srgbClr val="C00000"/>
                </a:solidFill>
              </a:rPr>
              <a:t>故有可能：下一次的金叉是伴随流动资金翻红的。</a:t>
            </a:r>
            <a:endParaRPr lang="zh-CN" sz="2000" b="1">
              <a:solidFill>
                <a:srgbClr val="C00000"/>
              </a:solidFill>
            </a:endParaRPr>
          </a:p>
          <a:p>
            <a:endParaRPr lang="zh-CN" sz="2000" b="1">
              <a:solidFill>
                <a:srgbClr val="C00000"/>
              </a:solidFill>
            </a:endParaRPr>
          </a:p>
          <a:p>
            <a:r>
              <a:rPr lang="zh-CN" sz="2000" b="1">
                <a:solidFill>
                  <a:srgbClr val="C00000"/>
                </a:solidFill>
              </a:rPr>
              <a:t>结论：耐心等待确定性行情的到来</a:t>
            </a:r>
            <a:r>
              <a:rPr lang="en-US" altLang="zh-CN" sz="2000" b="1">
                <a:solidFill>
                  <a:srgbClr val="C00000"/>
                </a:solidFill>
              </a:rPr>
              <a:t> </a:t>
            </a:r>
            <a:r>
              <a:rPr lang="zh-CN" altLang="en-US" sz="2000" b="1">
                <a:solidFill>
                  <a:srgbClr val="C00000"/>
                </a:solidFill>
              </a:rPr>
              <a:t>。</a:t>
            </a:r>
            <a:endParaRPr lang="zh-CN" altLang="en-US" sz="2000" b="1">
              <a:solidFill>
                <a:srgbClr val="C00000"/>
              </a:solidFill>
            </a:endParaRPr>
          </a:p>
          <a:p>
            <a:endParaRPr lang="zh-CN" altLang="en-US" sz="2000" b="1">
              <a:solidFill>
                <a:srgbClr val="C00000"/>
              </a:solidFill>
            </a:endParaRPr>
          </a:p>
          <a:p>
            <a:r>
              <a:rPr lang="zh-CN" altLang="en-US" sz="2000" b="1">
                <a:solidFill>
                  <a:srgbClr val="C00000"/>
                </a:solidFill>
              </a:rPr>
              <a:t>方向：新能源、</a:t>
            </a:r>
            <a:r>
              <a:rPr lang="zh-CN" altLang="en-US" sz="2000" b="1">
                <a:solidFill>
                  <a:srgbClr val="C00000"/>
                </a:solidFill>
              </a:rPr>
              <a:t>券商、有色。</a:t>
            </a:r>
            <a:endParaRPr lang="zh-CN" altLang="en-US" sz="2000" b="1">
              <a:solidFill>
                <a:srgbClr val="C00000"/>
              </a:solidFill>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策略跟投</a:t>
            </a:r>
            <a:endParaRPr lang="zh-CN" sz="8000" dirty="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33850" y="95250"/>
            <a:ext cx="4309110" cy="583565"/>
          </a:xfrm>
          <a:prstGeom prst="rect">
            <a:avLst/>
          </a:prstGeom>
          <a:noFill/>
        </p:spPr>
        <p:txBody>
          <a:bodyPr wrap="square" rtlCol="0">
            <a:spAutoFit/>
          </a:bodyPr>
          <a:lstStyle/>
          <a:p>
            <a:r>
              <a:rPr lang="zh-CN" altLang="en-US" sz="3200" b="1">
                <a:solidFill>
                  <a:schemeClr val="bg1"/>
                </a:solidFill>
              </a:rPr>
              <a:t>一、策略猎手是什么？</a:t>
            </a:r>
            <a:endParaRPr lang="en-US" altLang="zh-CN" sz="3200" b="1">
              <a:solidFill>
                <a:schemeClr val="bg1"/>
              </a:solidFill>
            </a:endParaRPr>
          </a:p>
        </p:txBody>
      </p:sp>
      <p:pic>
        <p:nvPicPr>
          <p:cNvPr id="4" name="图片 3"/>
          <p:cNvPicPr>
            <a:picLocks noChangeAspect="1"/>
          </p:cNvPicPr>
          <p:nvPr/>
        </p:nvPicPr>
        <p:blipFill>
          <a:blip r:embed="rId1"/>
          <a:stretch>
            <a:fillRect/>
          </a:stretch>
        </p:blipFill>
        <p:spPr>
          <a:xfrm>
            <a:off x="376555" y="875665"/>
            <a:ext cx="3757295" cy="5491480"/>
          </a:xfrm>
          <a:prstGeom prst="rect">
            <a:avLst/>
          </a:prstGeom>
          <a:ln w="28575" cmpd="dbl">
            <a:solidFill>
              <a:schemeClr val="accent1">
                <a:shade val="50000"/>
              </a:schemeClr>
            </a:solidFill>
            <a:prstDash val="solid"/>
          </a:ln>
        </p:spPr>
      </p:pic>
      <p:sp>
        <p:nvSpPr>
          <p:cNvPr id="11" name="文本框 10"/>
          <p:cNvSpPr txBox="1"/>
          <p:nvPr/>
        </p:nvSpPr>
        <p:spPr>
          <a:xfrm>
            <a:off x="4653915" y="875665"/>
            <a:ext cx="6748780" cy="2553335"/>
          </a:xfrm>
          <a:prstGeom prst="rect">
            <a:avLst/>
          </a:prstGeom>
          <a:noFill/>
        </p:spPr>
        <p:txBody>
          <a:bodyPr wrap="square" rtlCol="0" anchor="t">
            <a:spAutoFit/>
          </a:bodyPr>
          <a:p>
            <a:r>
              <a:rPr lang="zh-CN" altLang="en-US" sz="2000" b="1">
                <a:solidFill>
                  <a:srgbClr val="C00000"/>
                </a:solidFill>
              </a:rPr>
              <a:t>策略猎手是专门提供策略的软件，主打</a:t>
            </a:r>
            <a:r>
              <a:rPr lang="en-US" altLang="zh-CN" sz="2000" b="1">
                <a:solidFill>
                  <a:srgbClr val="C00000"/>
                </a:solidFill>
              </a:rPr>
              <a:t>ETF</a:t>
            </a:r>
            <a:r>
              <a:rPr lang="zh-CN" altLang="en-US" sz="2000" b="1">
                <a:solidFill>
                  <a:srgbClr val="C00000"/>
                </a:solidFill>
              </a:rPr>
              <a:t>策略</a:t>
            </a:r>
            <a:endParaRPr lang="zh-CN" altLang="en-US" sz="2000" b="1">
              <a:solidFill>
                <a:srgbClr val="C00000"/>
              </a:solidFill>
            </a:endParaRPr>
          </a:p>
          <a:p>
            <a:endParaRPr lang="zh-CN" altLang="en-US" sz="2000" b="1">
              <a:solidFill>
                <a:srgbClr val="C00000"/>
              </a:solidFill>
            </a:endParaRPr>
          </a:p>
          <a:p>
            <a:r>
              <a:rPr lang="zh-CN" altLang="en-US" sz="2000" b="1">
                <a:solidFill>
                  <a:srgbClr val="C00000"/>
                </a:solidFill>
              </a:rPr>
              <a:t>量化策略模型由我们经传金工团队研发</a:t>
            </a:r>
            <a:endParaRPr lang="zh-CN" altLang="en-US" sz="2000" b="1">
              <a:solidFill>
                <a:srgbClr val="C00000"/>
              </a:solidFill>
            </a:endParaRPr>
          </a:p>
          <a:p>
            <a:endParaRPr lang="zh-CN" altLang="en-US" sz="2000" b="1">
              <a:solidFill>
                <a:srgbClr val="C00000"/>
              </a:solidFill>
            </a:endParaRPr>
          </a:p>
          <a:p>
            <a:r>
              <a:rPr lang="zh-CN" altLang="en-US" sz="2000" b="1">
                <a:solidFill>
                  <a:srgbClr val="C00000"/>
                </a:solidFill>
                <a:sym typeface="+mn-ea"/>
              </a:rPr>
              <a:t>用户可以根据自己的风格</a:t>
            </a:r>
            <a:r>
              <a:rPr lang="en-US" altLang="zh-CN" sz="2000" b="1">
                <a:solidFill>
                  <a:srgbClr val="C00000"/>
                </a:solidFill>
                <a:sym typeface="+mn-ea"/>
              </a:rPr>
              <a:t>\</a:t>
            </a:r>
            <a:r>
              <a:rPr lang="zh-CN" altLang="en-US" sz="2000" b="1">
                <a:solidFill>
                  <a:srgbClr val="C00000"/>
                </a:solidFill>
                <a:sym typeface="+mn-ea"/>
              </a:rPr>
              <a:t>资金量等选择策略进行跟投</a:t>
            </a:r>
            <a:endParaRPr lang="zh-CN" altLang="en-US" sz="2000" b="1">
              <a:solidFill>
                <a:srgbClr val="C00000"/>
              </a:solidFill>
              <a:sym typeface="+mn-ea"/>
            </a:endParaRPr>
          </a:p>
          <a:p>
            <a:endParaRPr lang="zh-CN" altLang="en-US" sz="2000" b="1">
              <a:solidFill>
                <a:srgbClr val="C00000"/>
              </a:solidFill>
              <a:sym typeface="+mn-ea"/>
            </a:endParaRPr>
          </a:p>
          <a:p>
            <a:r>
              <a:rPr lang="zh-CN" altLang="en-US" sz="2000" b="1">
                <a:solidFill>
                  <a:srgbClr val="C00000"/>
                </a:solidFill>
                <a:sym typeface="+mn-ea"/>
              </a:rPr>
              <a:t>可实现自动跟投，解放自己。</a:t>
            </a:r>
            <a:endParaRPr lang="zh-CN" altLang="en-US" sz="2000" b="1">
              <a:solidFill>
                <a:srgbClr val="C00000"/>
              </a:solidFill>
            </a:endParaRPr>
          </a:p>
          <a:p>
            <a:endParaRPr lang="zh-CN" altLang="en-US" sz="2000" b="1">
              <a:solidFill>
                <a:srgbClr val="C00000"/>
              </a:solidFill>
            </a:endParaRPr>
          </a:p>
        </p:txBody>
      </p:sp>
      <p:pic>
        <p:nvPicPr>
          <p:cNvPr id="6" name="图片 5"/>
          <p:cNvPicPr>
            <a:picLocks noChangeAspect="1"/>
          </p:cNvPicPr>
          <p:nvPr/>
        </p:nvPicPr>
        <p:blipFill>
          <a:blip r:embed="rId2"/>
          <a:stretch>
            <a:fillRect/>
          </a:stretch>
        </p:blipFill>
        <p:spPr>
          <a:xfrm>
            <a:off x="4731385" y="3218180"/>
            <a:ext cx="6671310" cy="3148965"/>
          </a:xfrm>
          <a:prstGeom prst="rect">
            <a:avLst/>
          </a:prstGeom>
          <a:ln w="28575" cmpd="dbl">
            <a:solidFill>
              <a:schemeClr val="accent1">
                <a:shade val="50000"/>
              </a:schemeClr>
            </a:solidFill>
            <a:prstDash val="solid"/>
          </a:ln>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372610" y="95250"/>
            <a:ext cx="3650615" cy="583565"/>
          </a:xfrm>
          <a:prstGeom prst="rect">
            <a:avLst/>
          </a:prstGeom>
          <a:noFill/>
        </p:spPr>
        <p:txBody>
          <a:bodyPr wrap="square" rtlCol="0">
            <a:spAutoFit/>
          </a:bodyPr>
          <a:lstStyle/>
          <a:p>
            <a:r>
              <a:rPr lang="zh-CN" altLang="en-US" sz="3200" b="1">
                <a:solidFill>
                  <a:schemeClr val="bg1"/>
                </a:solidFill>
              </a:rPr>
              <a:t>二、我要不要跟投？</a:t>
            </a:r>
            <a:endParaRPr lang="en-US" altLang="zh-CN" sz="3200" b="1">
              <a:solidFill>
                <a:schemeClr val="bg1"/>
              </a:solidFill>
            </a:endParaRPr>
          </a:p>
        </p:txBody>
      </p:sp>
      <p:sp>
        <p:nvSpPr>
          <p:cNvPr id="11" name="文本框 10"/>
          <p:cNvSpPr txBox="1"/>
          <p:nvPr/>
        </p:nvSpPr>
        <p:spPr>
          <a:xfrm>
            <a:off x="229870" y="1021080"/>
            <a:ext cx="11662410" cy="706755"/>
          </a:xfrm>
          <a:prstGeom prst="rect">
            <a:avLst/>
          </a:prstGeom>
          <a:noFill/>
        </p:spPr>
        <p:txBody>
          <a:bodyPr wrap="square" rtlCol="0" anchor="t">
            <a:spAutoFit/>
          </a:bodyPr>
          <a:p>
            <a:r>
              <a:rPr lang="zh-CN" sz="2000" b="1">
                <a:solidFill>
                  <a:srgbClr val="C00000"/>
                </a:solidFill>
              </a:rPr>
              <a:t>一、操作得怎么样？（如</a:t>
            </a:r>
            <a:r>
              <a:rPr lang="en-US" altLang="zh-CN" sz="2000" b="1">
                <a:solidFill>
                  <a:srgbClr val="C00000"/>
                </a:solidFill>
              </a:rPr>
              <a:t>2025</a:t>
            </a:r>
            <a:r>
              <a:rPr lang="zh-CN" altLang="en-US" sz="2000" b="1">
                <a:solidFill>
                  <a:srgbClr val="C00000"/>
                </a:solidFill>
              </a:rPr>
              <a:t>年</a:t>
            </a:r>
            <a:r>
              <a:rPr lang="zh-CN" sz="2000" b="1">
                <a:solidFill>
                  <a:srgbClr val="C00000"/>
                </a:solidFill>
              </a:rPr>
              <a:t>）</a:t>
            </a:r>
            <a:r>
              <a:rPr lang="zh-CN" sz="2000" b="1">
                <a:solidFill>
                  <a:srgbClr val="C00000"/>
                </a:solidFill>
                <a:sym typeface="+mn-ea"/>
              </a:rPr>
              <a:t>行情好时是赚了，行情一不好，就容易一夜回到解放前，甚至倒亏。</a:t>
            </a:r>
            <a:endParaRPr lang="zh-CN" sz="2000" b="1">
              <a:solidFill>
                <a:srgbClr val="C00000"/>
              </a:solidFill>
            </a:endParaRPr>
          </a:p>
          <a:p>
            <a:endParaRPr lang="zh-CN" sz="2000" b="1">
              <a:solidFill>
                <a:srgbClr val="C00000"/>
              </a:solidFill>
            </a:endParaRPr>
          </a:p>
        </p:txBody>
      </p:sp>
      <p:sp>
        <p:nvSpPr>
          <p:cNvPr id="10" name="文本框 9"/>
          <p:cNvSpPr txBox="1"/>
          <p:nvPr/>
        </p:nvSpPr>
        <p:spPr>
          <a:xfrm>
            <a:off x="860425" y="1584960"/>
            <a:ext cx="9663430" cy="922020"/>
          </a:xfrm>
          <a:prstGeom prst="rect">
            <a:avLst/>
          </a:prstGeom>
          <a:noFill/>
        </p:spPr>
        <p:txBody>
          <a:bodyPr wrap="square" rtlCol="0">
            <a:spAutoFit/>
          </a:bodyPr>
          <a:p>
            <a:r>
              <a:rPr lang="zh-CN" altLang="en-US"/>
              <a:t>数据一：</a:t>
            </a:r>
            <a:r>
              <a:rPr lang="en-US" altLang="zh-CN"/>
              <a:t> </a:t>
            </a:r>
            <a:r>
              <a:rPr lang="zh-CN" altLang="en-US"/>
              <a:t>第</a:t>
            </a:r>
            <a:r>
              <a:rPr lang="en-US" altLang="zh-CN"/>
              <a:t>1</a:t>
            </a:r>
            <a:r>
              <a:rPr lang="zh-CN" altLang="en-US"/>
              <a:t>个月赚了</a:t>
            </a:r>
            <a:r>
              <a:rPr lang="en-US" altLang="zh-CN"/>
              <a:t>30%</a:t>
            </a:r>
            <a:r>
              <a:rPr lang="zh-CN" altLang="en-US"/>
              <a:t>，第</a:t>
            </a:r>
            <a:r>
              <a:rPr lang="en-US" altLang="zh-CN"/>
              <a:t>2</a:t>
            </a:r>
            <a:r>
              <a:rPr lang="zh-CN" altLang="en-US"/>
              <a:t>个月亏了</a:t>
            </a:r>
            <a:r>
              <a:rPr lang="en-US" altLang="zh-CN"/>
              <a:t>20%</a:t>
            </a:r>
            <a:r>
              <a:rPr lang="zh-CN" altLang="en-US"/>
              <a:t>，第</a:t>
            </a:r>
            <a:r>
              <a:rPr lang="en-US" altLang="zh-CN"/>
              <a:t>3</a:t>
            </a:r>
            <a:r>
              <a:rPr lang="zh-CN" altLang="en-US"/>
              <a:t>个月赚了</a:t>
            </a:r>
            <a:r>
              <a:rPr lang="en-US" altLang="zh-CN"/>
              <a:t>30%</a:t>
            </a:r>
            <a:r>
              <a:rPr lang="zh-CN" altLang="en-US"/>
              <a:t>，第</a:t>
            </a:r>
            <a:r>
              <a:rPr lang="en-US" altLang="zh-CN"/>
              <a:t>4</a:t>
            </a:r>
            <a:r>
              <a:rPr lang="zh-CN" altLang="en-US"/>
              <a:t>个月亏了</a:t>
            </a:r>
            <a:r>
              <a:rPr lang="en-US" altLang="zh-CN"/>
              <a:t>20%</a:t>
            </a:r>
            <a:r>
              <a:rPr lang="zh-CN" altLang="en-US"/>
              <a:t>？</a:t>
            </a:r>
            <a:endParaRPr lang="zh-CN" altLang="en-US"/>
          </a:p>
          <a:p>
            <a:r>
              <a:rPr lang="zh-CN" altLang="en-US">
                <a:sym typeface="+mn-ea"/>
              </a:rPr>
              <a:t>数据二：</a:t>
            </a:r>
            <a:r>
              <a:rPr lang="en-US" altLang="zh-CN">
                <a:sym typeface="+mn-ea"/>
              </a:rPr>
              <a:t> </a:t>
            </a:r>
            <a:r>
              <a:rPr lang="zh-CN" altLang="en-US">
                <a:sym typeface="+mn-ea"/>
              </a:rPr>
              <a:t>第</a:t>
            </a:r>
            <a:r>
              <a:rPr lang="en-US" altLang="zh-CN">
                <a:sym typeface="+mn-ea"/>
              </a:rPr>
              <a:t>1</a:t>
            </a:r>
            <a:r>
              <a:rPr lang="zh-CN" altLang="en-US">
                <a:sym typeface="+mn-ea"/>
              </a:rPr>
              <a:t>个月赚了</a:t>
            </a:r>
            <a:r>
              <a:rPr lang="en-US" altLang="zh-CN">
                <a:sym typeface="+mn-ea"/>
              </a:rPr>
              <a:t>20%</a:t>
            </a:r>
            <a:r>
              <a:rPr lang="zh-CN" altLang="en-US">
                <a:sym typeface="+mn-ea"/>
              </a:rPr>
              <a:t>，第</a:t>
            </a:r>
            <a:r>
              <a:rPr lang="en-US" altLang="zh-CN">
                <a:sym typeface="+mn-ea"/>
              </a:rPr>
              <a:t>2</a:t>
            </a:r>
            <a:r>
              <a:rPr lang="zh-CN" altLang="en-US">
                <a:sym typeface="+mn-ea"/>
              </a:rPr>
              <a:t>个月亏了</a:t>
            </a:r>
            <a:r>
              <a:rPr lang="en-US" altLang="zh-CN">
                <a:sym typeface="+mn-ea"/>
              </a:rPr>
              <a:t>10%</a:t>
            </a:r>
            <a:r>
              <a:rPr lang="zh-CN" altLang="en-US">
                <a:sym typeface="+mn-ea"/>
              </a:rPr>
              <a:t>，第</a:t>
            </a:r>
            <a:r>
              <a:rPr lang="en-US" altLang="zh-CN">
                <a:sym typeface="+mn-ea"/>
              </a:rPr>
              <a:t>3</a:t>
            </a:r>
            <a:r>
              <a:rPr lang="zh-CN" altLang="en-US">
                <a:sym typeface="+mn-ea"/>
              </a:rPr>
              <a:t>个月赚了</a:t>
            </a:r>
            <a:r>
              <a:rPr lang="en-US" altLang="zh-CN">
                <a:sym typeface="+mn-ea"/>
              </a:rPr>
              <a:t>20%</a:t>
            </a:r>
            <a:r>
              <a:rPr lang="zh-CN" altLang="en-US">
                <a:sym typeface="+mn-ea"/>
              </a:rPr>
              <a:t>，第</a:t>
            </a:r>
            <a:r>
              <a:rPr lang="en-US" altLang="zh-CN">
                <a:sym typeface="+mn-ea"/>
              </a:rPr>
              <a:t>4</a:t>
            </a:r>
            <a:r>
              <a:rPr lang="zh-CN" altLang="en-US">
                <a:sym typeface="+mn-ea"/>
              </a:rPr>
              <a:t>个月亏了</a:t>
            </a:r>
            <a:r>
              <a:rPr lang="en-US" altLang="zh-CN">
                <a:sym typeface="+mn-ea"/>
              </a:rPr>
              <a:t>10%</a:t>
            </a:r>
            <a:r>
              <a:rPr lang="zh-CN" altLang="en-US">
                <a:sym typeface="+mn-ea"/>
              </a:rPr>
              <a:t>？</a:t>
            </a:r>
            <a:endParaRPr lang="zh-CN" altLang="en-US">
              <a:sym typeface="+mn-ea"/>
            </a:endParaRPr>
          </a:p>
          <a:p>
            <a:r>
              <a:rPr lang="zh-CN" altLang="en-US">
                <a:sym typeface="+mn-ea"/>
              </a:rPr>
              <a:t>数据三：</a:t>
            </a:r>
            <a:r>
              <a:rPr lang="en-US" altLang="zh-CN">
                <a:sym typeface="+mn-ea"/>
              </a:rPr>
              <a:t> </a:t>
            </a:r>
            <a:r>
              <a:rPr lang="zh-CN" altLang="en-US">
                <a:sym typeface="+mn-ea"/>
              </a:rPr>
              <a:t>第</a:t>
            </a:r>
            <a:r>
              <a:rPr lang="en-US" altLang="zh-CN">
                <a:sym typeface="+mn-ea"/>
              </a:rPr>
              <a:t>1</a:t>
            </a:r>
            <a:r>
              <a:rPr lang="zh-CN" altLang="en-US">
                <a:sym typeface="+mn-ea"/>
              </a:rPr>
              <a:t>个月赚了</a:t>
            </a:r>
            <a:r>
              <a:rPr lang="en-US" altLang="zh-CN">
                <a:sym typeface="+mn-ea"/>
              </a:rPr>
              <a:t>5%</a:t>
            </a:r>
            <a:r>
              <a:rPr lang="zh-CN" altLang="en-US">
                <a:sym typeface="+mn-ea"/>
              </a:rPr>
              <a:t>，第</a:t>
            </a:r>
            <a:r>
              <a:rPr lang="en-US" altLang="zh-CN">
                <a:sym typeface="+mn-ea"/>
              </a:rPr>
              <a:t>2</a:t>
            </a:r>
            <a:r>
              <a:rPr lang="zh-CN" altLang="en-US">
                <a:sym typeface="+mn-ea"/>
              </a:rPr>
              <a:t>个月</a:t>
            </a:r>
            <a:r>
              <a:rPr lang="zh-CN" altLang="en-US">
                <a:sym typeface="+mn-ea"/>
              </a:rPr>
              <a:t>赚了</a:t>
            </a:r>
            <a:r>
              <a:rPr lang="en-US" altLang="zh-CN">
                <a:sym typeface="+mn-ea"/>
              </a:rPr>
              <a:t>5%</a:t>
            </a:r>
            <a:r>
              <a:rPr lang="zh-CN" altLang="en-US">
                <a:sym typeface="+mn-ea"/>
              </a:rPr>
              <a:t>，第</a:t>
            </a:r>
            <a:r>
              <a:rPr lang="en-US" altLang="zh-CN">
                <a:sym typeface="+mn-ea"/>
              </a:rPr>
              <a:t>3</a:t>
            </a:r>
            <a:r>
              <a:rPr lang="zh-CN" altLang="en-US">
                <a:sym typeface="+mn-ea"/>
              </a:rPr>
              <a:t>个月赚了</a:t>
            </a:r>
            <a:r>
              <a:rPr lang="en-US" altLang="zh-CN">
                <a:sym typeface="+mn-ea"/>
              </a:rPr>
              <a:t>5%</a:t>
            </a:r>
            <a:r>
              <a:rPr lang="zh-CN" altLang="en-US">
                <a:sym typeface="+mn-ea"/>
              </a:rPr>
              <a:t>，第</a:t>
            </a:r>
            <a:r>
              <a:rPr lang="en-US" altLang="zh-CN">
                <a:sym typeface="+mn-ea"/>
              </a:rPr>
              <a:t>4</a:t>
            </a:r>
            <a:r>
              <a:rPr lang="zh-CN" altLang="en-US">
                <a:sym typeface="+mn-ea"/>
              </a:rPr>
              <a:t>个月</a:t>
            </a:r>
            <a:r>
              <a:rPr lang="zh-CN" altLang="en-US">
                <a:sym typeface="+mn-ea"/>
              </a:rPr>
              <a:t>赚了</a:t>
            </a:r>
            <a:r>
              <a:rPr lang="en-US" altLang="zh-CN">
                <a:sym typeface="+mn-ea"/>
              </a:rPr>
              <a:t>5%</a:t>
            </a:r>
            <a:r>
              <a:rPr lang="zh-CN" altLang="en-US">
                <a:sym typeface="+mn-ea"/>
              </a:rPr>
              <a:t>？</a:t>
            </a:r>
            <a:endParaRPr lang="zh-CN" altLang="en-US"/>
          </a:p>
        </p:txBody>
      </p:sp>
      <p:sp>
        <p:nvSpPr>
          <p:cNvPr id="12" name="文本框 11"/>
          <p:cNvSpPr txBox="1"/>
          <p:nvPr/>
        </p:nvSpPr>
        <p:spPr>
          <a:xfrm>
            <a:off x="860425" y="2639060"/>
            <a:ext cx="9663430" cy="583565"/>
          </a:xfrm>
          <a:prstGeom prst="rect">
            <a:avLst/>
          </a:prstGeom>
          <a:noFill/>
        </p:spPr>
        <p:txBody>
          <a:bodyPr wrap="square" rtlCol="0">
            <a:spAutoFit/>
          </a:bodyPr>
          <a:p>
            <a:r>
              <a:rPr lang="zh-CN" altLang="en-US"/>
              <a:t>答案：</a:t>
            </a:r>
            <a:r>
              <a:rPr lang="en-US" altLang="zh-CN"/>
              <a:t>   </a:t>
            </a:r>
            <a:r>
              <a:rPr lang="zh-CN" altLang="en-US"/>
              <a:t>数据一为</a:t>
            </a:r>
            <a:r>
              <a:rPr lang="en-US" altLang="zh-CN" sz="3200" b="1">
                <a:solidFill>
                  <a:srgbClr val="FF0000"/>
                </a:solidFill>
              </a:rPr>
              <a:t>8.16%</a:t>
            </a:r>
            <a:r>
              <a:rPr lang="en-US" altLang="zh-CN"/>
              <a:t>            </a:t>
            </a:r>
            <a:r>
              <a:rPr lang="zh-CN" altLang="en-US"/>
              <a:t>数据二为</a:t>
            </a:r>
            <a:r>
              <a:rPr lang="en-US" altLang="zh-CN" sz="3200" b="1">
                <a:solidFill>
                  <a:srgbClr val="FF0000"/>
                </a:solidFill>
              </a:rPr>
              <a:t>16.6%         </a:t>
            </a:r>
            <a:r>
              <a:rPr lang="zh-CN" altLang="en-US">
                <a:sym typeface="+mn-ea"/>
              </a:rPr>
              <a:t>数据三为</a:t>
            </a:r>
            <a:r>
              <a:rPr lang="en-US" altLang="zh-CN" sz="3200" b="1">
                <a:solidFill>
                  <a:srgbClr val="FF0000"/>
                </a:solidFill>
                <a:sym typeface="+mn-ea"/>
              </a:rPr>
              <a:t>21.5%</a:t>
            </a:r>
            <a:endParaRPr lang="en-US" altLang="zh-CN" sz="3200" b="1">
              <a:solidFill>
                <a:srgbClr val="FF0000"/>
              </a:solidFill>
            </a:endParaRPr>
          </a:p>
        </p:txBody>
      </p:sp>
      <p:sp>
        <p:nvSpPr>
          <p:cNvPr id="7" name="文本框 6"/>
          <p:cNvSpPr txBox="1"/>
          <p:nvPr/>
        </p:nvSpPr>
        <p:spPr>
          <a:xfrm>
            <a:off x="229870" y="3496310"/>
            <a:ext cx="10372090" cy="398780"/>
          </a:xfrm>
          <a:prstGeom prst="rect">
            <a:avLst/>
          </a:prstGeom>
          <a:noFill/>
        </p:spPr>
        <p:txBody>
          <a:bodyPr wrap="square" rtlCol="0" anchor="t">
            <a:spAutoFit/>
          </a:bodyPr>
          <a:p>
            <a:r>
              <a:rPr lang="zh-CN" sz="2000" b="1">
                <a:solidFill>
                  <a:srgbClr val="C00000"/>
                </a:solidFill>
              </a:rPr>
              <a:t>二、是喜欢自己操作？还是想解放自己？把学习炒股的时间用于享受生活或其它事情。</a:t>
            </a:r>
            <a:endParaRPr lang="en-US" altLang="zh-CN" sz="2000" b="1">
              <a:solidFill>
                <a:srgbClr val="C00000"/>
              </a:solidFill>
            </a:endParaRPr>
          </a:p>
        </p:txBody>
      </p:sp>
      <p:sp>
        <p:nvSpPr>
          <p:cNvPr id="8" name="文本框 7"/>
          <p:cNvSpPr txBox="1"/>
          <p:nvPr/>
        </p:nvSpPr>
        <p:spPr>
          <a:xfrm>
            <a:off x="229870" y="5439410"/>
            <a:ext cx="8880475" cy="398780"/>
          </a:xfrm>
          <a:prstGeom prst="rect">
            <a:avLst/>
          </a:prstGeom>
          <a:noFill/>
        </p:spPr>
        <p:txBody>
          <a:bodyPr wrap="square" rtlCol="0" anchor="t">
            <a:spAutoFit/>
          </a:bodyPr>
          <a:p>
            <a:r>
              <a:rPr lang="zh-CN" sz="2000" b="1">
                <a:solidFill>
                  <a:srgbClr val="C00000"/>
                </a:solidFill>
              </a:rPr>
              <a:t>四、跟投的资金：</a:t>
            </a:r>
            <a:r>
              <a:rPr lang="en-US" altLang="zh-CN" sz="2000" b="1">
                <a:solidFill>
                  <a:srgbClr val="C00000"/>
                </a:solidFill>
              </a:rPr>
              <a:t>15+</a:t>
            </a:r>
            <a:r>
              <a:rPr lang="zh-CN" altLang="en-US" sz="2000" b="1">
                <a:solidFill>
                  <a:srgbClr val="C00000"/>
                </a:solidFill>
              </a:rPr>
              <a:t>，过少的话收益体验就下降。</a:t>
            </a:r>
            <a:endParaRPr lang="zh-CN" altLang="en-US" sz="2000" b="1">
              <a:solidFill>
                <a:srgbClr val="C00000"/>
              </a:solidFill>
            </a:endParaRPr>
          </a:p>
        </p:txBody>
      </p:sp>
      <p:sp>
        <p:nvSpPr>
          <p:cNvPr id="9" name="文本框 8"/>
          <p:cNvSpPr txBox="1"/>
          <p:nvPr/>
        </p:nvSpPr>
        <p:spPr>
          <a:xfrm>
            <a:off x="229870" y="4545965"/>
            <a:ext cx="8880475" cy="398780"/>
          </a:xfrm>
          <a:prstGeom prst="rect">
            <a:avLst/>
          </a:prstGeom>
          <a:noFill/>
        </p:spPr>
        <p:txBody>
          <a:bodyPr wrap="square" rtlCol="0" anchor="t">
            <a:spAutoFit/>
          </a:bodyPr>
          <a:p>
            <a:r>
              <a:rPr lang="zh-CN" sz="2000" b="1">
                <a:solidFill>
                  <a:srgbClr val="C00000"/>
                </a:solidFill>
              </a:rPr>
              <a:t>三、是追求波动的刺激，还是追求轻松的稳定</a:t>
            </a:r>
            <a:r>
              <a:rPr lang="en-US" altLang="zh-CN" sz="2000" b="1">
                <a:solidFill>
                  <a:srgbClr val="C00000"/>
                </a:solidFill>
              </a:rPr>
              <a:t>?</a:t>
            </a:r>
            <a:endParaRPr lang="en-US" altLang="zh-CN" sz="2000" b="1">
              <a:solidFill>
                <a:srgbClr val="C0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29735" y="95250"/>
            <a:ext cx="3765550" cy="583565"/>
          </a:xfrm>
          <a:prstGeom prst="rect">
            <a:avLst/>
          </a:prstGeom>
          <a:noFill/>
        </p:spPr>
        <p:txBody>
          <a:bodyPr wrap="square" rtlCol="0">
            <a:spAutoFit/>
          </a:bodyPr>
          <a:lstStyle/>
          <a:p>
            <a:r>
              <a:rPr lang="zh-CN" altLang="en-US" sz="3200" b="1">
                <a:solidFill>
                  <a:schemeClr val="bg1"/>
                </a:solidFill>
              </a:rPr>
              <a:t>三、策略优势在哪？</a:t>
            </a:r>
            <a:endParaRPr lang="zh-CN" altLang="en-US" sz="3200" b="1">
              <a:solidFill>
                <a:schemeClr val="bg1"/>
              </a:solidFill>
            </a:endParaRPr>
          </a:p>
        </p:txBody>
      </p:sp>
      <p:sp>
        <p:nvSpPr>
          <p:cNvPr id="5" name="文本框 4"/>
          <p:cNvSpPr txBox="1"/>
          <p:nvPr/>
        </p:nvSpPr>
        <p:spPr>
          <a:xfrm>
            <a:off x="598170" y="4203065"/>
            <a:ext cx="10615295" cy="337185"/>
          </a:xfrm>
          <a:prstGeom prst="rect">
            <a:avLst/>
          </a:prstGeom>
          <a:noFill/>
        </p:spPr>
        <p:txBody>
          <a:bodyPr wrap="square" rtlCol="0">
            <a:spAutoFit/>
          </a:bodyPr>
          <a:lstStyle/>
          <a:p>
            <a:r>
              <a:rPr lang="zh-CN" sz="1600" dirty="0"/>
              <a:t>以上为组合策略【财源广进】，实际收益因为滑点问题，会有小幅的偏差。</a:t>
            </a:r>
            <a:endParaRPr lang="zh-CN" sz="1600" dirty="0"/>
          </a:p>
        </p:txBody>
      </p:sp>
      <p:pic>
        <p:nvPicPr>
          <p:cNvPr id="6" name="图片 5"/>
          <p:cNvPicPr>
            <a:picLocks noChangeAspect="1"/>
          </p:cNvPicPr>
          <p:nvPr/>
        </p:nvPicPr>
        <p:blipFill>
          <a:blip r:embed="rId1"/>
          <a:stretch>
            <a:fillRect/>
          </a:stretch>
        </p:blipFill>
        <p:spPr>
          <a:xfrm>
            <a:off x="688975" y="895985"/>
            <a:ext cx="10813415" cy="3206750"/>
          </a:xfrm>
          <a:prstGeom prst="rect">
            <a:avLst/>
          </a:prstGeom>
          <a:ln w="28575" cmpd="dbl">
            <a:solidFill>
              <a:schemeClr val="accent1">
                <a:shade val="50000"/>
              </a:schemeClr>
            </a:solidFill>
            <a:prstDash val="solid"/>
          </a:ln>
        </p:spPr>
      </p:pic>
      <p:sp>
        <p:nvSpPr>
          <p:cNvPr id="4" name="矩形 3"/>
          <p:cNvSpPr/>
          <p:nvPr/>
        </p:nvSpPr>
        <p:spPr>
          <a:xfrm>
            <a:off x="1069975" y="4908550"/>
            <a:ext cx="1706880" cy="1014730"/>
          </a:xfrm>
          <a:prstGeom prst="rect">
            <a:avLst/>
          </a:prstGeom>
          <a:noFill/>
          <a:ln>
            <a:noFill/>
          </a:ln>
        </p:spPr>
        <p:txBody>
          <a:bodyPr wrap="none" rtlCol="0" anchor="t">
            <a:spAutoFit/>
          </a:bodyPr>
          <a:p>
            <a:pPr algn="ctr"/>
            <a:r>
              <a:rPr lang="zh-CN" altLang="en-US" sz="6000" b="1">
                <a:solidFill>
                  <a:schemeClr val="tx1"/>
                </a:solidFill>
                <a:effectLst>
                  <a:outerShdw blurRad="38100" dist="19050" dir="2700000" algn="tl" rotWithShape="0">
                    <a:schemeClr val="dk1">
                      <a:alpha val="40000"/>
                    </a:schemeClr>
                  </a:outerShdw>
                </a:effectLst>
              </a:rPr>
              <a:t>自动</a:t>
            </a:r>
            <a:endParaRPr lang="zh-CN" altLang="en-US" sz="6000" b="1">
              <a:solidFill>
                <a:schemeClr val="tx1"/>
              </a:solidFill>
              <a:effectLst>
                <a:outerShdw blurRad="38100" dist="19050" dir="2700000" algn="tl" rotWithShape="0">
                  <a:schemeClr val="dk1">
                    <a:alpha val="40000"/>
                  </a:schemeClr>
                </a:outerShdw>
              </a:effectLst>
            </a:endParaRPr>
          </a:p>
        </p:txBody>
      </p:sp>
      <p:sp>
        <p:nvSpPr>
          <p:cNvPr id="7" name="矩形 6"/>
          <p:cNvSpPr/>
          <p:nvPr/>
        </p:nvSpPr>
        <p:spPr>
          <a:xfrm>
            <a:off x="6528435" y="4908550"/>
            <a:ext cx="2468880" cy="1014730"/>
          </a:xfrm>
          <a:prstGeom prst="rect">
            <a:avLst/>
          </a:prstGeom>
          <a:noFill/>
          <a:ln>
            <a:noFill/>
          </a:ln>
        </p:spPr>
        <p:txBody>
          <a:bodyPr wrap="none" rtlCol="0" anchor="t">
            <a:spAutoFit/>
          </a:bodyPr>
          <a:p>
            <a:pPr algn="ctr"/>
            <a:r>
              <a:rPr lang="zh-CN" altLang="en-US" sz="6000" b="1">
                <a:solidFill>
                  <a:schemeClr val="tx1"/>
                </a:solidFill>
                <a:effectLst>
                  <a:outerShdw blurRad="38100" dist="19050" dir="2700000" algn="tl" rotWithShape="0">
                    <a:schemeClr val="dk1">
                      <a:alpha val="40000"/>
                    </a:schemeClr>
                  </a:outerShdw>
                </a:effectLst>
              </a:rPr>
              <a:t>回撤小</a:t>
            </a:r>
            <a:endParaRPr lang="zh-CN" altLang="en-US" sz="6000" b="1">
              <a:solidFill>
                <a:schemeClr val="tx1"/>
              </a:solidFill>
              <a:effectLst>
                <a:outerShdw blurRad="38100" dist="19050" dir="2700000" algn="tl" rotWithShape="0">
                  <a:schemeClr val="dk1">
                    <a:alpha val="40000"/>
                  </a:schemeClr>
                </a:outerShdw>
              </a:effectLst>
            </a:endParaRPr>
          </a:p>
        </p:txBody>
      </p:sp>
      <p:sp>
        <p:nvSpPr>
          <p:cNvPr id="8" name="矩形 7"/>
          <p:cNvSpPr/>
          <p:nvPr/>
        </p:nvSpPr>
        <p:spPr>
          <a:xfrm>
            <a:off x="3441700" y="4540250"/>
            <a:ext cx="2621280" cy="1568450"/>
          </a:xfrm>
          <a:prstGeom prst="rect">
            <a:avLst/>
          </a:prstGeom>
          <a:noFill/>
          <a:ln>
            <a:noFill/>
          </a:ln>
        </p:spPr>
        <p:txBody>
          <a:bodyPr wrap="none" rtlCol="0" anchor="t">
            <a:spAutoFit/>
          </a:bodyPr>
          <a:p>
            <a:pPr algn="ctr"/>
            <a:r>
              <a:rPr lang="zh-CN" altLang="en-US" sz="9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轻松</a:t>
            </a:r>
            <a:endParaRPr lang="zh-CN" altLang="en-US" sz="9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9" name="矩形 8"/>
          <p:cNvSpPr/>
          <p:nvPr/>
        </p:nvSpPr>
        <p:spPr>
          <a:xfrm>
            <a:off x="9462770" y="4540250"/>
            <a:ext cx="1402080" cy="1568450"/>
          </a:xfrm>
          <a:prstGeom prst="rect">
            <a:avLst/>
          </a:prstGeom>
          <a:noFill/>
          <a:ln>
            <a:noFill/>
          </a:ln>
        </p:spPr>
        <p:txBody>
          <a:bodyPr wrap="none" rtlCol="0" anchor="t">
            <a:spAutoFit/>
          </a:bodyPr>
          <a:p>
            <a:pPr algn="ctr"/>
            <a:r>
              <a:rPr lang="zh-CN" altLang="en-US" sz="9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稳</a:t>
            </a:r>
            <a:endParaRPr lang="zh-CN" altLang="en-US" sz="9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03700" y="95250"/>
            <a:ext cx="3783965" cy="583565"/>
          </a:xfrm>
          <a:prstGeom prst="rect">
            <a:avLst/>
          </a:prstGeom>
          <a:noFill/>
        </p:spPr>
        <p:txBody>
          <a:bodyPr wrap="square" rtlCol="0">
            <a:spAutoFit/>
          </a:bodyPr>
          <a:lstStyle/>
          <a:p>
            <a:pPr algn="ctr"/>
            <a:r>
              <a:rPr lang="zh-CN" sz="3200" b="1">
                <a:solidFill>
                  <a:schemeClr val="bg1"/>
                </a:solidFill>
              </a:rPr>
              <a:t>四、纷纷增加资金</a:t>
            </a:r>
            <a:r>
              <a:rPr lang="en-US" altLang="zh-CN" sz="3200" b="1">
                <a:solidFill>
                  <a:schemeClr val="bg1"/>
                </a:solidFill>
              </a:rPr>
              <a:t>1</a:t>
            </a:r>
            <a:endParaRPr lang="en-US" altLang="zh-CN" sz="3200" b="1">
              <a:solidFill>
                <a:schemeClr val="bg1"/>
              </a:solidFill>
            </a:endParaRPr>
          </a:p>
        </p:txBody>
      </p:sp>
      <p:pic>
        <p:nvPicPr>
          <p:cNvPr id="2" name="图片 1"/>
          <p:cNvPicPr>
            <a:picLocks noChangeAspect="1"/>
          </p:cNvPicPr>
          <p:nvPr/>
        </p:nvPicPr>
        <p:blipFill>
          <a:blip r:embed="rId1"/>
          <a:stretch>
            <a:fillRect/>
          </a:stretch>
        </p:blipFill>
        <p:spPr>
          <a:xfrm>
            <a:off x="311785" y="984885"/>
            <a:ext cx="3038475" cy="3143250"/>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2"/>
          <a:stretch>
            <a:fillRect/>
          </a:stretch>
        </p:blipFill>
        <p:spPr>
          <a:xfrm>
            <a:off x="1122680" y="5344795"/>
            <a:ext cx="3924300" cy="819150"/>
          </a:xfrm>
          <a:prstGeom prst="rect">
            <a:avLst/>
          </a:prstGeom>
          <a:ln w="28575" cmpd="dbl">
            <a:solidFill>
              <a:schemeClr val="accent1">
                <a:shade val="50000"/>
              </a:schemeClr>
            </a:solidFill>
            <a:prstDash val="solid"/>
          </a:ln>
        </p:spPr>
      </p:pic>
      <p:pic>
        <p:nvPicPr>
          <p:cNvPr id="6" name="图片 5"/>
          <p:cNvPicPr>
            <a:picLocks noChangeAspect="1"/>
          </p:cNvPicPr>
          <p:nvPr/>
        </p:nvPicPr>
        <p:blipFill>
          <a:blip r:embed="rId3"/>
          <a:stretch>
            <a:fillRect/>
          </a:stretch>
        </p:blipFill>
        <p:spPr>
          <a:xfrm>
            <a:off x="3717290" y="984885"/>
            <a:ext cx="3943350" cy="2609850"/>
          </a:xfrm>
          <a:prstGeom prst="rect">
            <a:avLst/>
          </a:prstGeom>
          <a:ln w="28575" cmpd="dbl">
            <a:solidFill>
              <a:schemeClr val="accent1">
                <a:shade val="50000"/>
              </a:schemeClr>
            </a:solidFill>
            <a:prstDash val="solid"/>
          </a:ln>
        </p:spPr>
      </p:pic>
      <p:pic>
        <p:nvPicPr>
          <p:cNvPr id="7" name="图片 6"/>
          <p:cNvPicPr>
            <a:picLocks noChangeAspect="1"/>
          </p:cNvPicPr>
          <p:nvPr/>
        </p:nvPicPr>
        <p:blipFill>
          <a:blip r:embed="rId4"/>
          <a:stretch>
            <a:fillRect/>
          </a:stretch>
        </p:blipFill>
        <p:spPr>
          <a:xfrm>
            <a:off x="3717290" y="3917315"/>
            <a:ext cx="4686300" cy="1104900"/>
          </a:xfrm>
          <a:prstGeom prst="rect">
            <a:avLst/>
          </a:prstGeom>
          <a:ln w="28575" cmpd="dbl">
            <a:solidFill>
              <a:schemeClr val="accent1">
                <a:shade val="50000"/>
              </a:schemeClr>
            </a:solidFill>
            <a:prstDash val="solid"/>
          </a:ln>
        </p:spPr>
      </p:pic>
      <p:pic>
        <p:nvPicPr>
          <p:cNvPr id="8" name="图片 7"/>
          <p:cNvPicPr>
            <a:picLocks noChangeAspect="1"/>
          </p:cNvPicPr>
          <p:nvPr/>
        </p:nvPicPr>
        <p:blipFill>
          <a:blip r:embed="rId5"/>
          <a:stretch>
            <a:fillRect/>
          </a:stretch>
        </p:blipFill>
        <p:spPr>
          <a:xfrm>
            <a:off x="8027670" y="984885"/>
            <a:ext cx="2371725" cy="1381125"/>
          </a:xfrm>
          <a:prstGeom prst="rect">
            <a:avLst/>
          </a:prstGeom>
          <a:ln w="28575" cmpd="dbl">
            <a:solidFill>
              <a:schemeClr val="accent1">
                <a:shade val="50000"/>
              </a:schemeClr>
            </a:solidFill>
            <a:prstDash val="solid"/>
          </a:ln>
        </p:spPr>
      </p:pic>
      <p:pic>
        <p:nvPicPr>
          <p:cNvPr id="9" name="图片 8"/>
          <p:cNvPicPr>
            <a:picLocks noChangeAspect="1"/>
          </p:cNvPicPr>
          <p:nvPr/>
        </p:nvPicPr>
        <p:blipFill>
          <a:blip r:embed="rId6"/>
          <a:stretch>
            <a:fillRect/>
          </a:stretch>
        </p:blipFill>
        <p:spPr>
          <a:xfrm>
            <a:off x="8027670" y="2654300"/>
            <a:ext cx="3819525" cy="1085850"/>
          </a:xfrm>
          <a:prstGeom prst="rect">
            <a:avLst/>
          </a:prstGeom>
          <a:ln w="28575" cmpd="dbl">
            <a:solidFill>
              <a:schemeClr val="accent1">
                <a:shade val="50000"/>
              </a:schemeClr>
            </a:solidFill>
            <a:prstDash val="solid"/>
          </a:ln>
        </p:spPr>
      </p:pic>
      <p:sp>
        <p:nvSpPr>
          <p:cNvPr id="11" name="文本框 10"/>
          <p:cNvSpPr txBox="1"/>
          <p:nvPr/>
        </p:nvSpPr>
        <p:spPr>
          <a:xfrm>
            <a:off x="7285990" y="5022215"/>
            <a:ext cx="4836160" cy="1329690"/>
          </a:xfrm>
          <a:prstGeom prst="rect">
            <a:avLst/>
          </a:prstGeom>
          <a:noFill/>
        </p:spPr>
        <p:txBody>
          <a:bodyPr wrap="square" rtlCol="0">
            <a:noAutofit/>
          </a:bodyPr>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【适用对象】本产品为中高风险产品，仅适合风险承受能力等级为积极型及以上级别的投资者参考。</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【风险提示】由于该产品的策略配置中存在部分基金产品的风险等级为中高风险或高风险</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即</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R4</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或</a:t>
            </a:r>
            <a:r>
              <a:rPr lang="en-US" altLang="zh-CN"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R5</a:t>
            </a:r>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）远高于一般的股票基金，可能导致本金亏损。投资者应理性投资，谨防风险！</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【局限性说明】算法模型局限性风险：软件模型方案存在适配环境和操作方法，策略基于历史数据分析建模，历史规律未来可能存在失效的风险，策略无法保证在任何市场条件下均可取得超额收益等情况。</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以上为公司用户部分较好的反馈展示，个别情况不代表普遍现象，个股历史涨幅不预示其未来表现，过往收益亦不代表未来收益承诺。市场有风险，投资需谨慎！</a:t>
            </a:r>
            <a:endParaRPr lang="zh-CN" altLang="en-US" sz="90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BEAUTIFY_FLAG" val="#fgm#"/>
  <p:tag name="KSO_WM_FIGMA_FLAG" val="#fgm#"/>
  <p:tag name="KSO_WM_UNIT_INDEX" val="1"/>
  <p:tag name="KSO_WM_UNIT_TYPE" val="a"/>
  <p:tag name="KSO_WM_LAYOUT_CHECK_HASH" val="ec5125cdc921eb88b0df3e391cdaccc7e81bf0d6"/>
  <p:tag name="KSO_WM_NEWLAYOUT_ID" val="10"/>
</p:tagLst>
</file>

<file path=ppt/tags/tag27.xml><?xml version="1.0" encoding="utf-8"?>
<p:tagLst xmlns:p="http://schemas.openxmlformats.org/presentationml/2006/main">
  <p:tag name="KSO_WM_BEAUTIFY_FLAG" val="#fgm#"/>
  <p:tag name="KSO_WM_DIAGRAM_GROUP_CODE" val="1"/>
  <p:tag name="KSO_WM_FIGMA_FLAG" val="#fgm#"/>
  <p:tag name="KSO_WM_UNIT_INDEX" val="1"/>
  <p:tag name="KSO_WM_UNIT_TYPE" val="f"/>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4.xml><?xml version="1.0" encoding="utf-8"?>
<p:tagLst xmlns:p="http://schemas.openxmlformats.org/presentationml/2006/main">
  <p:tag name="KSO_WM_UNIT_PLACING_PICTURE_USER_VIEWPORT" val="{&quot;height&quot;:2082,&quot;width&quot;:10544}"/>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wm#"/>
  <p:tag name="KSO_WM_TEMPLATE_CATEGORY" val="custom"/>
  <p:tag name="KSO_WM_TEMPLATE_INDEX" val="20205176"/>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wm#"/>
  <p:tag name="KSO_WM_TEMPLATE_CATEGORY" val="custom"/>
  <p:tag name="KSO_WM_TEMPLATE_INDEX" val="2020517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wm#"/>
  <p:tag name="KSO_WM_TEMPLATE_CATEGORY" val="custom"/>
  <p:tag name="KSO_WM_TEMPLATE_INDEX" val="20205176"/>
</p:tagLst>
</file>

<file path=ppt/tags/tag44.xml><?xml version="1.0" encoding="utf-8"?>
<p:tagLst xmlns:p="http://schemas.openxmlformats.org/presentationml/2006/main">
  <p:tag name="KSO_WM_BEAUTIFY_FLAG" val="#wm#"/>
  <p:tag name="KSO_WM_TEMPLATE_CATEGORY" val="custom"/>
  <p:tag name="KSO_WM_TEMPLATE_INDEX" val="20205176"/>
</p:tagLst>
</file>

<file path=ppt/tags/tag45.xml><?xml version="1.0" encoding="utf-8"?>
<p:tagLst xmlns:p="http://schemas.openxmlformats.org/presentationml/2006/main">
  <p:tag name="KSO_WM_BEAUTIFY_FLAG" val="#wm#"/>
  <p:tag name="KSO_WM_TEMPLATE_CATEGORY" val="custom"/>
  <p:tag name="KSO_WM_TEMPLATE_INDEX" val="20205176"/>
</p:tagLst>
</file>

<file path=ppt/tags/tag46.xml><?xml version="1.0" encoding="utf-8"?>
<p:tagLst xmlns:p="http://schemas.openxmlformats.org/presentationml/2006/main">
  <p:tag name="KSO_WM_BEAUTIFY_FLAG" val="#wm#"/>
  <p:tag name="KSO_WM_TEMPLATE_CATEGORY" val="custom"/>
  <p:tag name="KSO_WM_TEMPLATE_INDEX" val="20205176"/>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wm#"/>
  <p:tag name="KSO_WM_TEMPLATE_CATEGORY" val="custom"/>
  <p:tag name="KSO_WM_TEMPLATE_INDEX" val="20205176"/>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176"/>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fgm#"/>
  <p:tag name="KSO_WM_FIGMA_FLAG" val="#fgm#"/>
  <p:tag name="KSO_WM_UNIT_INDEX" val="1"/>
  <p:tag name="KSO_WM_UNIT_TYPE" val="a"/>
  <p:tag name="KSO_WM_LAYOUT_CHECK_HASH" val="ec5125cdc921eb88b0df3e391cdaccc7e81bf0d6"/>
  <p:tag name="KSO_WM_NEWLAYOUT_ID" val="10"/>
</p:tagLst>
</file>

<file path=ppt/tags/tag53.xml><?xml version="1.0" encoding="utf-8"?>
<p:tagLst xmlns:p="http://schemas.openxmlformats.org/presentationml/2006/main">
  <p:tag name="KSO_WM_DIAGRAM_GROUP_CODE" val="1"/>
  <p:tag name="KSO_WM_BEAUTIFY_FLAG" val="#fgm#"/>
  <p:tag name="KSO_WM_UNIT_INDEX" val="1"/>
  <p:tag name="KSO_WM_UNIT_TYPE" val="f"/>
  <p:tag name="KSO_WM_FIGMA_FLAG" val="#fgm#"/>
</p:tagLst>
</file>

<file path=ppt/tags/tag54.xml><?xml version="1.0" encoding="utf-8"?>
<p:tagLst xmlns:p="http://schemas.openxmlformats.org/presentationml/2006/main">
  <p:tag name="KSO_WM_BEAUTIFY_FLAG" val="#wm#"/>
  <p:tag name="KSO_WM_TEMPLATE_CATEGORY" val="custom"/>
  <p:tag name="KSO_WM_TEMPLATE_INDEX" val="20205081"/>
  <p:tag name="KSO_WM_SLIDE_CONTENT_ORIENTATION" val=""/>
  <p:tag name="KSO_WM_SLIDE_HAS_MASK" val="0"/>
  <p:tag name="KSO_WM_SLIDE_ITEM_CNT" val="0"/>
  <p:tag name="KSO_WM_SLIDE_TYPE" val="text"/>
  <p:tag name="KSO_WM_TEMPLATE_SUBCATEGORY" val="29"/>
  <p:tag name="KSO_WM_TEMPLATE_SLIDE_ID" val="slide_0e3763c640ea4c61"/>
</p:tagLst>
</file>

<file path=ppt/tags/tag55.xml><?xml version="1.0" encoding="utf-8"?>
<p:tagLst xmlns:p="http://schemas.openxmlformats.org/presentationml/2006/main">
  <p:tag name="KSO_WM_BEAUTIFY_FLAG" val="#wm#"/>
  <p:tag name="KSO_WM_TEMPLATE_CATEGORY" val="custom"/>
  <p:tag name="KSO_WM_TEMPLATE_INDEX" val="20205081"/>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wm#"/>
  <p:tag name="KSO_WM_TEMPLATE_CATEGORY" val="custom"/>
  <p:tag name="KSO_WM_TEMPLATE_INDEX" val="20205176"/>
</p:tagLst>
</file>

<file path=ppt/tags/tag58.xml><?xml version="1.0" encoding="utf-8"?>
<p:tagLst xmlns:p="http://schemas.openxmlformats.org/presentationml/2006/main">
  <p:tag name="KSO_WPP_MARK_KEY" val="257877f6-fe8c-4c47-ab4c-274c99a6a791"/>
  <p:tag name="COMMONDATA" val="eyJoZGlkIjoiNmFkOTM4YTBmYzkwNDBjOWYzNjBlMTAzZTIxNjcwNGEifQ=="/>
</p:tagLst>
</file>

<file path=ppt/tags/tag6.xml><?xml version="1.0" encoding="utf-8"?>
<p:tagLst xmlns:p="http://schemas.openxmlformats.org/presentationml/2006/main">
  <p:tag name="KSO_WM_UNIT_PLACING_PICTURE_USER_VIEWPORT" val="{&quot;height&quot;:10800,&quot;width&quot;:1920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2213</Words>
  <Application>WPS 演示</Application>
  <PresentationFormat>宽屏</PresentationFormat>
  <Paragraphs>185</Paragraphs>
  <Slides>21</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21</vt:i4>
      </vt:variant>
    </vt:vector>
  </HeadingPairs>
  <TitlesOfParts>
    <vt:vector size="39"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DIN Black</vt:lpstr>
      <vt:lpstr>Segoe Print</vt:lpstr>
      <vt:lpstr>Noto Sans S Chinese Medium</vt:lpstr>
      <vt:lpstr>华文新魏</vt:lpstr>
      <vt:lpstr>Arial Unicode MS</vt:lpstr>
      <vt:lpstr>Calibri</vt:lpstr>
      <vt:lpstr>微软雅黑 Light</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莓莓</cp:lastModifiedBy>
  <cp:revision>538</cp:revision>
  <dcterms:created xsi:type="dcterms:W3CDTF">2019-06-19T02:08:00Z</dcterms:created>
  <dcterms:modified xsi:type="dcterms:W3CDTF">2025-10-22T09:31:16Z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2DDFABF7C3B54CA8B6CA8207641CF730_13</vt:lpwstr>
  </property>
</Properties>
</file>