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405" r:id="rId3"/>
    <p:sldId id="267" r:id="rId4"/>
    <p:sldId id="481" r:id="rId5"/>
    <p:sldId id="334" r:id="rId6"/>
    <p:sldId id="421" r:id="rId7"/>
    <p:sldId id="489" r:id="rId8"/>
    <p:sldId id="480" r:id="rId9"/>
    <p:sldId id="482" r:id="rId10"/>
    <p:sldId id="483" r:id="rId11"/>
    <p:sldId id="484" r:id="rId12"/>
    <p:sldId id="485" r:id="rId13"/>
    <p:sldId id="486" r:id="rId14"/>
    <p:sldId id="487" r:id="rId15"/>
    <p:sldId id="471" r:id="rId16"/>
    <p:sldId id="474" r:id="rId17"/>
    <p:sldId id="472" r:id="rId18"/>
    <p:sldId id="490" r:id="rId19"/>
    <p:sldId id="424" r:id="rId20"/>
    <p:sldId id="445" r:id="rId21"/>
    <p:sldId id="493" r:id="rId22"/>
    <p:sldId id="494" r:id="rId23"/>
    <p:sldId id="495" r:id="rId24"/>
    <p:sldId id="496" r:id="rId25"/>
    <p:sldId id="272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94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98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4005" y="6496685"/>
            <a:ext cx="116617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经传多赢资深投顾：刘涛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2330450" y="6415405"/>
            <a:ext cx="2465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执业编号：A1120619060024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b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基金从业编号：A20250616011746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/192.168.10.86/素材/营销策划/7.课程/猎手-龙头狙击营/2024年1-2月/1920x1080 拷贝.png1920x1080 拷贝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27.png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7.xml"/><Relationship Id="rId2" Type="http://schemas.openxmlformats.org/officeDocument/2006/relationships/image" Target="../media/image28.png"/><Relationship Id="rId1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31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32.png"/><Relationship Id="rId1" Type="http://schemas.openxmlformats.org/officeDocument/2006/relationships/tags" Target="../tags/tag9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5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6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14.png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5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98420" y="3876675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执业编号:A1120619060024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专注实战操作研究，独创《人气战法》 《黄金战法》《绝对龙头战法》， 熟知散户操作心理，建立完整盈利模式，精湛的短线技术，准确把握市场热点，帮助散户们在操作中确定方向，深受全国用户喜爱！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9475" y="944880"/>
            <a:ext cx="6037580" cy="1913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逻辑篇第一</a:t>
            </a: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课</a:t>
            </a:r>
            <a:endParaRPr lang="zh-CN" altLang="en-US" sz="66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主题与</a:t>
            </a:r>
            <a:r>
              <a:rPr lang="zh-CN" altLang="en-US" sz="66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位置</a:t>
            </a:r>
            <a:endParaRPr lang="zh-CN" altLang="en-US" sz="66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7327265" y="941070"/>
            <a:ext cx="3101340" cy="50838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98420" y="4244975"/>
            <a:ext cx="36220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基金从业编号：A20250616011746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48000" y="9588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资金高低切换的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方向</a:t>
            </a:r>
            <a:endParaRPr lang="zh-CN" altLang="en-US" sz="4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425"/>
            <a:ext cx="6438900" cy="4899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5" y="802005"/>
            <a:ext cx="5705475" cy="49568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73910" y="5756910"/>
            <a:ext cx="88245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科技大方向不会结束，但也不允许顶天的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上涨</a:t>
            </a:r>
            <a:endParaRPr lang="zh-CN" altLang="en-US" sz="2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资金的切换在</a:t>
            </a:r>
            <a:r>
              <a:rPr lang="en-US" altLang="zh-CN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9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月份已经开始，对主力来讲，低位启动的科技品种更有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优势</a:t>
            </a:r>
            <a:endParaRPr lang="zh-CN" altLang="en-US" sz="2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8285" y="194310"/>
            <a:ext cx="721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这波的中兴通讯刚形成平台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突破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0" y="936625"/>
            <a:ext cx="12242800" cy="52006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8285" y="194310"/>
            <a:ext cx="721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这波的海康威视也没怎么涨，所以科技也是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切换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899795"/>
            <a:ext cx="11642725" cy="5245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8285" y="194310"/>
            <a:ext cx="7213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四季度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半导体方面的重点在半导体设备与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材料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14400"/>
            <a:ext cx="4739640" cy="5012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7680" y="1173480"/>
            <a:ext cx="5311140" cy="47529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zh-CN" altLang="en-US" sz="2000" b="0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当前国内半导体设备国产化率仅约</a:t>
            </a:r>
            <a:r>
              <a:rPr lang="en-US" altLang="zh-CN" sz="2000" b="0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20%-21.58%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，而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国家集成电路产业投资基金三期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明确聚焦设备、材料等“卡脖子”领域，叠加各地政府政策支持，</a:t>
            </a:r>
            <a:r>
              <a:rPr lang="zh-CN" altLang="en-US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预计国产化率将从</a:t>
            </a:r>
            <a:r>
              <a:rPr lang="en-US" altLang="zh-CN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20%</a:t>
            </a:r>
            <a:r>
              <a:rPr lang="zh-CN" altLang="en-US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逐步提升至</a:t>
            </a:r>
            <a:r>
              <a:rPr lang="en-US" altLang="zh-CN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60%-100%</a:t>
            </a:r>
            <a:r>
              <a:rPr lang="zh-CN" altLang="en-US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，带来</a:t>
            </a:r>
            <a:r>
              <a:rPr lang="en-US" altLang="zh-CN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3-5</a:t>
            </a:r>
            <a:r>
              <a:rPr lang="zh-CN" altLang="en-US" sz="20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倍的增长空间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000" b="0" i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endParaRPr lang="zh-CN" altLang="en-US" sz="2000" b="0" i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国家大基金三期提供</a:t>
            </a:r>
            <a:r>
              <a:rPr lang="en-US" altLang="zh-CN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3440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亿元长期资金支持，叠加地方百亿级产业基金，形成</a:t>
            </a:r>
            <a:r>
              <a:rPr lang="en-US" altLang="zh-CN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国家队</a:t>
            </a:r>
            <a:r>
              <a:rPr lang="en-US" altLang="zh-CN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地方政府</a:t>
            </a:r>
            <a:r>
              <a:rPr lang="en-US" altLang="zh-CN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的立体化支持体系，为设备企业技术研发和产能扩张提供保障</a:t>
            </a:r>
            <a:endParaRPr lang="zh-CN" altLang="en-US" sz="2000" b="0" i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endParaRPr lang="zh-CN" altLang="en-US" sz="2000" b="0" i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/>
            <a:r>
              <a:rPr lang="zh-CN" altLang="en-US" sz="2000" b="0" i="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国产设备在刻蚀机、薄膜沉积等领域实现市占率突破</a:t>
            </a:r>
            <a:endParaRPr lang="zh-CN" altLang="en-US" sz="2000" b="0" i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85" y="914400"/>
            <a:ext cx="2145030" cy="5029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确定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方向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3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围绕</a:t>
            </a:r>
            <a:r>
              <a:rPr lang="en-US" altLang="zh-CN" sz="3200" b="1">
                <a:solidFill>
                  <a:schemeClr val="bg1"/>
                </a:solidFill>
              </a:rPr>
              <a:t>AI</a:t>
            </a:r>
            <a:r>
              <a:rPr lang="zh-CN" altLang="en-US" sz="3200" b="1">
                <a:solidFill>
                  <a:schemeClr val="bg1"/>
                </a:solidFill>
              </a:rPr>
              <a:t>全产业链反复滚动</a:t>
            </a:r>
            <a:r>
              <a:rPr lang="zh-CN" altLang="en-US" sz="3200" b="1">
                <a:solidFill>
                  <a:schemeClr val="bg1"/>
                </a:solidFill>
              </a:rPr>
              <a:t>上涨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892175"/>
            <a:ext cx="12136755" cy="5415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非全面牛市，结构性看好</a:t>
            </a:r>
            <a:r>
              <a:rPr lang="zh-CN" altLang="en-US" sz="3200" b="1">
                <a:solidFill>
                  <a:schemeClr val="bg1"/>
                </a:solidFill>
              </a:rPr>
              <a:t>方向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817688" y="15932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多看主题猎手提醒的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扩张主题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，当然研究的时候多去了解一下政策以及未来的行业增长。研究的越深，你的底气就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越足。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817688" y="1125220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研究好主题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风口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17893" y="1191895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825943" y="3193415"/>
            <a:ext cx="9000000" cy="10534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多看机构调研信息，以机构的视角来判断他未来的上涨空间，以及他的核心业务甚至增长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点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股东研究等研报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信息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825943" y="27260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研究好公司</a:t>
            </a: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基本面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26783" y="2792730"/>
            <a:ext cx="579600" cy="579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817370" y="4794250"/>
            <a:ext cx="9604375" cy="1297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是否清仓看周线【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周线趋势不破，持续向上反复做波段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，重点业绩【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滚动净利润持续增长，或者扭亏为盈都是市场中机构最喜欢布局的品种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看好控盘【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控盘做波段以增加减少做增减仓操作，控盘越高仓位越重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爆量启动【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  <a:sym typeface="+mn-ea"/>
              </a:rPr>
              <a:t>以主力动向为主，关注个股启动点，资金的参与情况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，高低看乖离率【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15/25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】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817053" y="4326255"/>
            <a:ext cx="9000000" cy="4617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研究好中长线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指标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917258" y="4392930"/>
            <a:ext cx="579600" cy="57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2545" y="106045"/>
            <a:ext cx="12191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做短线，看启动</a:t>
            </a:r>
            <a:r>
              <a:rPr lang="en-US" altLang="zh-CN" sz="2400" b="1">
                <a:solidFill>
                  <a:schemeClr val="bg1"/>
                </a:solidFill>
              </a:rPr>
              <a:t>/</a:t>
            </a:r>
            <a:r>
              <a:rPr lang="zh-CN" altLang="en-US" sz="2400" b="1">
                <a:solidFill>
                  <a:schemeClr val="bg1"/>
                </a:solidFill>
              </a:rPr>
              <a:t>趋势龙头，中长线做低位布局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55" y="941070"/>
            <a:ext cx="10424795" cy="5570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判断个股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高低位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个股高低看</a:t>
            </a:r>
            <a:r>
              <a:rPr lang="zh-CN" altLang="en-US" sz="4000" b="1">
                <a:solidFill>
                  <a:schemeClr val="bg1"/>
                </a:solidFill>
              </a:rPr>
              <a:t>控盘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5" y="1388745"/>
            <a:ext cx="6809740" cy="3911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655" y="1388745"/>
            <a:ext cx="5207000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54910" y="5564505"/>
            <a:ext cx="8805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高控盘</a:t>
            </a:r>
            <a:r>
              <a:rPr lang="en-US" altLang="zh-CN"/>
              <a:t>+</a:t>
            </a:r>
            <a:r>
              <a:rPr lang="zh-CN" altLang="en-US"/>
              <a:t>周线持续大涨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zh-CN" altLang="en-US"/>
              <a:t>下降注意</a:t>
            </a:r>
            <a:r>
              <a:rPr lang="zh-CN" altLang="en-US"/>
              <a:t>风险</a:t>
            </a:r>
            <a:endParaRPr lang="zh-CN" altLang="en-US"/>
          </a:p>
          <a:p>
            <a:r>
              <a:rPr lang="zh-CN" altLang="en-US"/>
              <a:t>低控盘增加</a:t>
            </a:r>
            <a:r>
              <a:rPr lang="en-US" altLang="zh-CN"/>
              <a:t>20-30</a:t>
            </a:r>
            <a:r>
              <a:rPr lang="zh-CN" altLang="en-US"/>
              <a:t>左右适合加重仓位</a:t>
            </a:r>
            <a:r>
              <a:rPr lang="en-US" altLang="zh-CN"/>
              <a:t> </a:t>
            </a:r>
            <a:r>
              <a:rPr lang="zh-CN" altLang="en-US"/>
              <a:t>，无控盘底仓</a:t>
            </a:r>
            <a:r>
              <a:rPr lang="zh-CN" altLang="en-US"/>
              <a:t>持股</a:t>
            </a:r>
            <a:endParaRPr lang="zh-CN" altLang="en-US"/>
          </a:p>
          <a:p>
            <a:r>
              <a:rPr lang="zh-CN" altLang="en-US"/>
              <a:t>潜伏类品种是底仓，形成持续控盘则加仓，到</a:t>
            </a:r>
            <a:r>
              <a:rPr lang="en-US" altLang="zh-CN"/>
              <a:t>30</a:t>
            </a:r>
            <a:r>
              <a:rPr lang="zh-CN" altLang="en-US"/>
              <a:t>以上逐步开始有中线大资金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737360"/>
            <a:ext cx="5437505" cy="304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当下市场的判断</a:t>
            </a:r>
            <a:r>
              <a:rPr lang="en-US" altLang="zh-CN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 </a:t>
            </a:r>
            <a:endParaRPr lang="en-US" altLang="zh-CN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确定持仓方向的重要性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DIN Black" charset="0"/>
                <a:sym typeface="+mn-ea"/>
              </a:rPr>
              <a:t>判断个股位置的高低</a:t>
            </a:r>
            <a:endParaRPr lang="zh-CN" altLang="en-US" sz="28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798638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要信就早</a:t>
            </a:r>
            <a:r>
              <a:rPr lang="zh-CN" altLang="en-US" sz="4000" b="1">
                <a:solidFill>
                  <a:schemeClr val="bg1"/>
                </a:solidFill>
              </a:rPr>
              <a:t>信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4" name="任意多边形: 形状 2"/>
          <p:cNvSpPr/>
          <p:nvPr>
            <p:custDataLst>
              <p:tags r:id="rId2"/>
            </p:custDataLst>
          </p:nvPr>
        </p:nvSpPr>
        <p:spPr>
          <a:xfrm rot="649508" flipH="1">
            <a:off x="2020570" y="1851661"/>
            <a:ext cx="9368790" cy="2540635"/>
          </a:xfrm>
          <a:custGeom>
            <a:avLst/>
            <a:gdLst>
              <a:gd name="connsiteX0" fmla="*/ 5187950 w 9625458"/>
              <a:gd name="connsiteY0" fmla="*/ 0 h 2501900"/>
              <a:gd name="connsiteX1" fmla="*/ 5318006 w 9625458"/>
              <a:gd name="connsiteY1" fmla="*/ 1584 h 2501900"/>
              <a:gd name="connsiteX2" fmla="*/ 4924212 w 9625458"/>
              <a:gd name="connsiteY2" fmla="*/ 6147 h 2501900"/>
              <a:gd name="connsiteX3" fmla="*/ 266700 w 9625458"/>
              <a:gd name="connsiteY3" fmla="*/ 1190625 h 2501900"/>
              <a:gd name="connsiteX4" fmla="*/ 5454650 w 9625458"/>
              <a:gd name="connsiteY4" fmla="*/ 2381250 h 2501900"/>
              <a:gd name="connsiteX5" fmla="*/ 9457924 w 9625458"/>
              <a:gd name="connsiteY5" fmla="*/ 1947973 h 2501900"/>
              <a:gd name="connsiteX6" fmla="*/ 9625458 w 9625458"/>
              <a:gd name="connsiteY6" fmla="*/ 1896557 h 2501900"/>
              <a:gd name="connsiteX7" fmla="*/ 9489880 w 9625458"/>
              <a:gd name="connsiteY7" fmla="*/ 1950368 h 2501900"/>
              <a:gd name="connsiteX8" fmla="*/ 5187950 w 9625458"/>
              <a:gd name="connsiteY8" fmla="*/ 2501900 h 2501900"/>
              <a:gd name="connsiteX9" fmla="*/ 0 w 9625458"/>
              <a:gd name="connsiteY9" fmla="*/ 1250950 h 2501900"/>
              <a:gd name="connsiteX10" fmla="*/ 5187950 w 9625458"/>
              <a:gd name="connsiteY10" fmla="*/ 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5458" h="2501900">
                <a:moveTo>
                  <a:pt x="5187950" y="0"/>
                </a:moveTo>
                <a:lnTo>
                  <a:pt x="5318006" y="1584"/>
                </a:lnTo>
                <a:lnTo>
                  <a:pt x="4924212" y="6147"/>
                </a:lnTo>
                <a:cubicBezTo>
                  <a:pt x="2308157" y="67119"/>
                  <a:pt x="266700" y="574159"/>
                  <a:pt x="266700" y="1190625"/>
                </a:cubicBezTo>
                <a:cubicBezTo>
                  <a:pt x="266700" y="1848189"/>
                  <a:pt x="2589424" y="2381250"/>
                  <a:pt x="5454650" y="2381250"/>
                </a:cubicBezTo>
                <a:cubicBezTo>
                  <a:pt x="7066340" y="2381250"/>
                  <a:pt x="8506378" y="2212586"/>
                  <a:pt x="9457924" y="1947973"/>
                </a:cubicBezTo>
                <a:lnTo>
                  <a:pt x="9625458" y="1896557"/>
                </a:lnTo>
                <a:lnTo>
                  <a:pt x="9489880" y="1950368"/>
                </a:lnTo>
                <a:cubicBezTo>
                  <a:pt x="8557568" y="2283123"/>
                  <a:pt x="6978717" y="2501900"/>
                  <a:pt x="5187950" y="2501900"/>
                </a:cubicBezTo>
                <a:cubicBezTo>
                  <a:pt x="2322724" y="2501900"/>
                  <a:pt x="0" y="1941831"/>
                  <a:pt x="0" y="1250950"/>
                </a:cubicBezTo>
                <a:cubicBezTo>
                  <a:pt x="0" y="560069"/>
                  <a:pt x="2322724" y="0"/>
                  <a:pt x="518795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1000">
                <a:schemeClr val="accent1">
                  <a:alpha val="10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5" name="直接箭头连接符 24"/>
          <p:cNvCxnSpPr/>
          <p:nvPr>
            <p:custDataLst>
              <p:tags r:id="rId3"/>
            </p:custDataLst>
          </p:nvPr>
        </p:nvCxnSpPr>
        <p:spPr>
          <a:xfrm flipV="1">
            <a:off x="6259830" y="2762886"/>
            <a:ext cx="0" cy="1527175"/>
          </a:xfrm>
          <a:prstGeom prst="straightConnector1">
            <a:avLst/>
          </a:prstGeom>
          <a:ln w="19050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57000"/>
                  </a:schemeClr>
                </a:gs>
              </a:gsLst>
              <a:lin ang="16200000" scaled="1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9841" t="9289" r="4764" b="20525"/>
          <a:stretch>
            <a:fillRect/>
          </a:stretch>
        </p:blipFill>
        <p:spPr>
          <a:xfrm>
            <a:off x="494030" y="1685291"/>
            <a:ext cx="3485912" cy="1835553"/>
          </a:xfrm>
          <a:custGeom>
            <a:avLst/>
            <a:gdLst>
              <a:gd name="connsiteX0" fmla="*/ 0 w 3051599"/>
              <a:gd name="connsiteY0" fmla="*/ 0 h 1606859"/>
              <a:gd name="connsiteX1" fmla="*/ 3051599 w 3051599"/>
              <a:gd name="connsiteY1" fmla="*/ 0 h 1606859"/>
              <a:gd name="connsiteX2" fmla="*/ 3051599 w 3051599"/>
              <a:gd name="connsiteY2" fmla="*/ 1606859 h 1606859"/>
              <a:gd name="connsiteX3" fmla="*/ 0 w 3051599"/>
              <a:gd name="connsiteY3" fmla="*/ 1606859 h 160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599" h="1606859">
                <a:moveTo>
                  <a:pt x="0" y="0"/>
                </a:moveTo>
                <a:lnTo>
                  <a:pt x="3051599" y="0"/>
                </a:lnTo>
                <a:lnTo>
                  <a:pt x="3051599" y="1606859"/>
                </a:lnTo>
                <a:lnTo>
                  <a:pt x="0" y="1606859"/>
                </a:lnTo>
                <a:close/>
              </a:path>
            </a:pathLst>
          </a:custGeom>
          <a:effectLst/>
        </p:spPr>
      </p:pic>
      <p:cxnSp>
        <p:nvCxnSpPr>
          <p:cNvPr id="9" name="直接箭头连接符 8"/>
          <p:cNvCxnSpPr/>
          <p:nvPr>
            <p:custDataLst>
              <p:tags r:id="rId6"/>
            </p:custDataLst>
          </p:nvPr>
        </p:nvCxnSpPr>
        <p:spPr>
          <a:xfrm flipV="1">
            <a:off x="3444240" y="3578861"/>
            <a:ext cx="0" cy="1740535"/>
          </a:xfrm>
          <a:prstGeom prst="straightConnector1">
            <a:avLst/>
          </a:prstGeom>
          <a:ln w="19050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57000"/>
                  </a:schemeClr>
                </a:gs>
              </a:gsLst>
              <a:lin ang="54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7"/>
            </p:custDataLst>
          </p:nvPr>
        </p:nvCxnSpPr>
        <p:spPr>
          <a:xfrm flipV="1">
            <a:off x="8299450" y="4518661"/>
            <a:ext cx="0" cy="1134110"/>
          </a:xfrm>
          <a:prstGeom prst="straightConnector1">
            <a:avLst/>
          </a:prstGeom>
          <a:ln w="19050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57000"/>
                  </a:schemeClr>
                </a:gs>
              </a:gsLst>
              <a:lin ang="5400000" scaled="1"/>
            </a:gradFill>
            <a:headEnd type="oval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>
            <p:custDataLst>
              <p:tags r:id="rId8"/>
            </p:custDataLst>
          </p:nvPr>
        </p:nvSpPr>
        <p:spPr>
          <a:xfrm>
            <a:off x="6467475" y="3048001"/>
            <a:ext cx="2498725" cy="64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l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科技强国，新质生产力，高质量发展才是经济转型的必备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条件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61" name="序号"/>
          <p:cNvSpPr txBox="1"/>
          <p:nvPr>
            <p:custDataLst>
              <p:tags r:id="rId9"/>
            </p:custDataLst>
          </p:nvPr>
        </p:nvSpPr>
        <p:spPr>
          <a:xfrm>
            <a:off x="6421120" y="2687321"/>
            <a:ext cx="2498725" cy="36068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zh-CN" altLang="en-US" b="1">
                <a:solidFill>
                  <a:schemeClr val="accent2"/>
                </a:solidFill>
                <a:effectLst/>
                <a:latin typeface="+mn-ea"/>
                <a:cs typeface="+mn-ea"/>
              </a:rPr>
              <a:t>相信科技</a:t>
            </a:r>
            <a:r>
              <a:rPr lang="zh-CN" altLang="en-US" b="1">
                <a:solidFill>
                  <a:schemeClr val="accent2"/>
                </a:solidFill>
                <a:effectLst/>
                <a:latin typeface="+mn-ea"/>
                <a:cs typeface="+mn-ea"/>
              </a:rPr>
              <a:t>强国</a:t>
            </a:r>
            <a:endParaRPr lang="zh-CN" altLang="en-US" b="1">
              <a:solidFill>
                <a:schemeClr val="accent2"/>
              </a:solidFill>
              <a:effectLst/>
              <a:latin typeface="+mn-ea"/>
              <a:cs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10"/>
            </p:custDataLst>
          </p:nvPr>
        </p:nvSpPr>
        <p:spPr>
          <a:xfrm>
            <a:off x="3674110" y="4857116"/>
            <a:ext cx="2498725" cy="64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l" fontAlgn="auto">
              <a:lnSpc>
                <a:spcPct val="140000"/>
              </a:lnSpc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不要等涨起来了信，要做就做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先知先觉者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63" name="序号"/>
          <p:cNvSpPr txBox="1"/>
          <p:nvPr>
            <p:custDataLst>
              <p:tags r:id="rId11"/>
            </p:custDataLst>
          </p:nvPr>
        </p:nvSpPr>
        <p:spPr>
          <a:xfrm>
            <a:off x="3674110" y="4467226"/>
            <a:ext cx="2498725" cy="36068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zh-CN" altLang="en-US" b="1">
                <a:solidFill>
                  <a:schemeClr val="accent1"/>
                </a:solidFill>
                <a:effectLst/>
                <a:latin typeface="+mn-ea"/>
                <a:cs typeface="+mn-ea"/>
              </a:rPr>
              <a:t>相信</a:t>
            </a:r>
            <a:r>
              <a:rPr lang="en-US" altLang="zh-CN" b="1">
                <a:solidFill>
                  <a:schemeClr val="accent1"/>
                </a:solidFill>
                <a:effectLst/>
                <a:latin typeface="+mn-ea"/>
                <a:cs typeface="+mn-ea"/>
              </a:rPr>
              <a:t>10</a:t>
            </a:r>
            <a:r>
              <a:rPr lang="zh-CN" altLang="en-US" b="1">
                <a:solidFill>
                  <a:schemeClr val="accent1"/>
                </a:solidFill>
                <a:effectLst/>
                <a:latin typeface="+mn-ea"/>
                <a:cs typeface="+mn-ea"/>
              </a:rPr>
              <a:t>年牛市</a:t>
            </a:r>
            <a:endParaRPr lang="zh-CN" altLang="en-US" b="1">
              <a:solidFill>
                <a:schemeClr val="accent1"/>
              </a:solidFill>
              <a:effectLst/>
              <a:latin typeface="+mn-ea"/>
              <a:cs typeface="+mn-ea"/>
            </a:endParaRPr>
          </a:p>
        </p:txBody>
      </p:sp>
      <p:sp>
        <p:nvSpPr>
          <p:cNvPr id="65" name="序号"/>
          <p:cNvSpPr txBox="1"/>
          <p:nvPr>
            <p:custDataLst>
              <p:tags r:id="rId12"/>
            </p:custDataLst>
          </p:nvPr>
        </p:nvSpPr>
        <p:spPr>
          <a:xfrm>
            <a:off x="8527415" y="4746626"/>
            <a:ext cx="2498725" cy="36068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l"/>
            <a:r>
              <a:rPr lang="zh-CN" altLang="en-US" b="1">
                <a:solidFill>
                  <a:schemeClr val="accent1"/>
                </a:solidFill>
                <a:effectLst/>
                <a:latin typeface="+mn-ea"/>
                <a:cs typeface="+mn-ea"/>
              </a:rPr>
              <a:t>相信经传跟好</a:t>
            </a:r>
            <a:r>
              <a:rPr lang="zh-CN" altLang="en-US" b="1">
                <a:solidFill>
                  <a:schemeClr val="accent1"/>
                </a:solidFill>
                <a:effectLst/>
                <a:latin typeface="+mn-ea"/>
                <a:cs typeface="+mn-ea"/>
              </a:rPr>
              <a:t>团队</a:t>
            </a:r>
            <a:endParaRPr lang="zh-CN" altLang="en-US" b="1">
              <a:solidFill>
                <a:schemeClr val="accent1"/>
              </a:solidFill>
              <a:effectLst/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今年的最后一次</a:t>
            </a:r>
            <a:r>
              <a:rPr lang="zh-CN" altLang="en-US" sz="4000" b="1">
                <a:solidFill>
                  <a:schemeClr val="bg1"/>
                </a:solidFill>
              </a:rPr>
              <a:t>巡讲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839470"/>
            <a:ext cx="9635490" cy="5419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-74930"/>
            <a:ext cx="12325350" cy="6933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0" y="-64135"/>
            <a:ext cx="12360910" cy="6953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755265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当下市场的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判断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8895" y="0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本轮牛市的</a:t>
            </a:r>
            <a:r>
              <a:rPr lang="zh-CN" altLang="en-US" sz="4000" b="1">
                <a:solidFill>
                  <a:schemeClr val="bg1"/>
                </a:solidFill>
              </a:rPr>
              <a:t>使命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9242" y="3095546"/>
            <a:ext cx="4057331" cy="2506380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中国经济正处于从传统增长模式向高质量发展转型的关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键期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，以新基建、新质生产力为代表的新经济发展具有重大战略意义，对内推动经济增长引擎的升级，对外抢占大国竞争科技的制高点。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高质量发展需要更多高新科技企业的助力以股市为跳板，让优质核心的龙头公司在股市中持续上涨，在资本市场上得到更多资金的青睐，在金融体系中获得更多扩张发展的资金。真正意义上从融资市到投资市场的转变！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41439" y="2227192"/>
            <a:ext cx="3097412" cy="6357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发展新质生产力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70467" y="1075076"/>
            <a:ext cx="1425251" cy="106649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4238625" y="3141345"/>
            <a:ext cx="4044315" cy="287464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美国对中国持续加征关税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限制对中国高科技产品出口。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以人工智能、芯片半导体等为代表的卡脖子技术在大国博弈中的重要性日益凸显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。新质生产力的大发展对于中美博弈、大国竞争等具有重大意义，而资本市场繁荣发展是支持新质生产力的关键力量。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要从这个战略高度来看资本市场的繁荣健康发展，提高认知才能在资本市场看的更远，赚的更多！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4418677" y="2227841"/>
            <a:ext cx="3097412" cy="6357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助力大国博弈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418677" y="1075076"/>
            <a:ext cx="1425251" cy="106649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2"/>
                </a:solidFill>
                <a:latin typeface="+mn-ea"/>
                <a:cs typeface="+mn-ea"/>
              </a:rPr>
              <a:t>02</a:t>
            </a:r>
            <a:endParaRPr lang="en-US" altLang="zh-CN" sz="72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8567520" y="3095546"/>
            <a:ext cx="3097121" cy="2612236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以顶峰时期房地产市场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450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万亿市值计算，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5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年间居民财富缩水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100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万亿左右，居民资产负债表严重受损，影响消费和经济复苏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股市值从不到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万亿增长到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100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万亿，创造了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多万亿的财富，将会大幅对冲由于房地产市场贬值带来的缺口，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也会有助于财富效应下的消费复苏。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8567522" y="2228476"/>
            <a:ext cx="3097411" cy="63573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修复居民资产负债表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8567522" y="1075076"/>
            <a:ext cx="1425251" cy="1066493"/>
          </a:xfrm>
          <a:prstGeom prst="rect">
            <a:avLst/>
          </a:prstGeom>
          <a:noFill/>
        </p:spPr>
        <p:txBody>
          <a:bodyPr wrap="none" lIns="0" tIns="0" rIns="0" bIns="0" rtlCol="0" anchor="ctr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1"/>
            </p:custDataLst>
          </p:nvPr>
        </p:nvCxnSpPr>
        <p:spPr>
          <a:xfrm>
            <a:off x="49243" y="1075076"/>
            <a:ext cx="0" cy="473953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2"/>
            </p:custDataLst>
          </p:nvPr>
        </p:nvCxnSpPr>
        <p:spPr>
          <a:xfrm>
            <a:off x="4187161" y="1075076"/>
            <a:ext cx="0" cy="473953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3"/>
            </p:custDataLst>
          </p:nvPr>
        </p:nvCxnSpPr>
        <p:spPr>
          <a:xfrm>
            <a:off x="8333957" y="1075076"/>
            <a:ext cx="0" cy="473953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深化资本市场，扩大</a:t>
            </a:r>
            <a:r>
              <a:rPr lang="zh-CN" altLang="en-US" sz="2800" b="1">
                <a:solidFill>
                  <a:schemeClr val="bg1"/>
                </a:solidFill>
              </a:rPr>
              <a:t>消费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" y="735330"/>
            <a:ext cx="11595100" cy="5829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单纯的消费补贴不如资本市场上涨来的</a:t>
            </a:r>
            <a:r>
              <a:rPr lang="zh-CN" altLang="en-US" sz="2800" b="1">
                <a:solidFill>
                  <a:schemeClr val="bg1"/>
                </a:solidFill>
              </a:rPr>
              <a:t>实在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795020"/>
            <a:ext cx="9105900" cy="5689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bg1"/>
                </a:solidFill>
              </a:rPr>
              <a:t>     </a:t>
            </a:r>
            <a:r>
              <a:rPr lang="zh-CN" altLang="en-US" sz="4000" b="1">
                <a:solidFill>
                  <a:schemeClr val="bg1"/>
                </a:solidFill>
              </a:rPr>
              <a:t>当下市场所处的</a:t>
            </a:r>
            <a:r>
              <a:rPr lang="zh-CN" altLang="en-US" sz="4000" b="1">
                <a:solidFill>
                  <a:schemeClr val="bg1"/>
                </a:solidFill>
              </a:rPr>
              <a:t>位置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440"/>
            <a:ext cx="6002655" cy="4945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55" y="804545"/>
            <a:ext cx="5908675" cy="50444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80440" y="5960110"/>
            <a:ext cx="10956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进入第一个阶段的回撤，历史总是相似的，从目前位置来看，虽然</a:t>
            </a:r>
            <a:r>
              <a:rPr lang="en-US" altLang="zh-CN"/>
              <a:t>9</a:t>
            </a:r>
            <a:r>
              <a:rPr lang="zh-CN" altLang="en-US"/>
              <a:t>月调整但指数还是创出新高，所以调整震荡周期不够充分，所以我们判断目前处于十月中旬震荡走势，变量在下周，四中全会。中轴线</a:t>
            </a:r>
            <a:r>
              <a:rPr lang="en-US" altLang="zh-CN"/>
              <a:t>3850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6055"/>
            <a:ext cx="6764020" cy="4093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8000" y="9588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四中全会的三个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时点</a:t>
            </a:r>
            <a:endParaRPr lang="zh-CN" altLang="en-US" sz="40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96100" y="1099185"/>
            <a:ext cx="5046980" cy="4808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23</a:t>
            </a:r>
            <a:r>
              <a:rPr lang="zh-CN" altLang="en-US" b="1">
                <a:solidFill>
                  <a:srgbClr val="FF0000"/>
                </a:solidFill>
              </a:rPr>
              <a:t>日</a:t>
            </a:r>
            <a:r>
              <a:rPr lang="en-US" altLang="zh-CN" b="1">
                <a:solidFill>
                  <a:srgbClr val="FF0000"/>
                </a:solidFill>
              </a:rPr>
              <a:t> – </a:t>
            </a:r>
            <a:r>
              <a:rPr lang="zh-CN" altLang="en-US" b="1">
                <a:solidFill>
                  <a:srgbClr val="FF0000"/>
                </a:solidFill>
              </a:rPr>
              <a:t>四中全会公报：重申科技主导地位，同时释放经济缓慢再平衡信号</a:t>
            </a:r>
            <a:r>
              <a:rPr lang="zh-CN" altLang="en-US"/>
              <a:t>；不会公布具体数字，政策意外可能性较低。并非短期政策刺激拐点。</a:t>
            </a:r>
            <a:endParaRPr lang="zh-CN" altLang="en-US"/>
          </a:p>
          <a:p>
            <a:r>
              <a:rPr lang="en-US" altLang="zh-CN" b="1">
                <a:solidFill>
                  <a:srgbClr val="FF0000"/>
                </a:solidFill>
              </a:rPr>
              <a:t>10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27</a:t>
            </a:r>
            <a:r>
              <a:rPr lang="zh-CN" altLang="en-US" b="1">
                <a:solidFill>
                  <a:srgbClr val="FF0000"/>
                </a:solidFill>
              </a:rPr>
              <a:t>日</a:t>
            </a:r>
            <a:r>
              <a:rPr lang="en-US" altLang="zh-CN" b="1">
                <a:solidFill>
                  <a:srgbClr val="FF0000"/>
                </a:solidFill>
              </a:rPr>
              <a:t> – </a:t>
            </a:r>
            <a:r>
              <a:rPr lang="zh-CN" altLang="en-US" b="1">
                <a:solidFill>
                  <a:srgbClr val="FF0000"/>
                </a:solidFill>
              </a:rPr>
              <a:t>十五五规划建议：提供更多指引，但仍不包含具体数字。</a:t>
            </a:r>
            <a:r>
              <a:rPr lang="zh-CN" altLang="en-US"/>
              <a:t>预计政策仍将是重供给，同时边际上完善社保体系。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12</a:t>
            </a:r>
            <a:r>
              <a:rPr lang="zh-CN" altLang="en-US"/>
              <a:t>月中旬</a:t>
            </a:r>
            <a:r>
              <a:rPr lang="en-US" altLang="zh-CN"/>
              <a:t> – </a:t>
            </a:r>
            <a:r>
              <a:rPr lang="zh-CN" altLang="en-US"/>
              <a:t>中央经济工作会议：</a:t>
            </a:r>
            <a:r>
              <a:rPr lang="zh-CN" altLang="en-US" b="1">
                <a:solidFill>
                  <a:srgbClr val="FF0000"/>
                </a:solidFill>
              </a:rPr>
              <a:t>预计</a:t>
            </a:r>
            <a:r>
              <a:rPr lang="en-US" altLang="zh-CN" b="1">
                <a:solidFill>
                  <a:srgbClr val="FF0000"/>
                </a:solidFill>
              </a:rPr>
              <a:t>2026</a:t>
            </a:r>
            <a:r>
              <a:rPr lang="zh-CN" altLang="en-US" b="1">
                <a:solidFill>
                  <a:srgbClr val="FF0000"/>
                </a:solidFill>
              </a:rPr>
              <a:t>年将延续今年</a:t>
            </a:r>
            <a:r>
              <a:rPr lang="en-US" altLang="zh-CN" b="1">
                <a:solidFill>
                  <a:srgbClr val="FF0000"/>
                </a:solidFill>
              </a:rPr>
              <a:t>5%</a:t>
            </a:r>
            <a:r>
              <a:rPr lang="zh-CN" altLang="en-US" b="1">
                <a:solidFill>
                  <a:srgbClr val="FF0000"/>
                </a:solidFill>
              </a:rPr>
              <a:t>左右的增速目标和相似的财政力度</a:t>
            </a:r>
            <a:r>
              <a:rPr lang="zh-CN" altLang="en-US"/>
              <a:t>，而楼市举措则缓慢推进。经济依然是缓慢再通胀。</a:t>
            </a:r>
            <a:endParaRPr lang="zh-CN" altLang="en-US"/>
          </a:p>
          <a:p>
            <a:endParaRPr lang="zh-CN" altLang="en-US"/>
          </a:p>
          <a:p>
            <a:r>
              <a:rPr lang="en-US" altLang="en-US"/>
              <a:t> </a:t>
            </a:r>
            <a:r>
              <a:rPr lang="en-US" altLang="zh-CN"/>
              <a:t>2026</a:t>
            </a:r>
            <a:r>
              <a:rPr lang="zh-CN" altLang="en-US"/>
              <a:t>年</a:t>
            </a:r>
            <a:r>
              <a:rPr lang="en-US" altLang="zh-CN"/>
              <a:t>3</a:t>
            </a:r>
            <a:r>
              <a:rPr lang="zh-CN" altLang="en-US"/>
              <a:t>月</a:t>
            </a:r>
            <a:r>
              <a:rPr lang="en-US" altLang="zh-CN"/>
              <a:t> – </a:t>
            </a:r>
            <a:r>
              <a:rPr lang="zh-CN" altLang="en-US"/>
              <a:t>全国两会及十五五规划全文：在经济增长、</a:t>
            </a:r>
            <a:r>
              <a:rPr lang="en-US" altLang="zh-CN"/>
              <a:t>CPI</a:t>
            </a:r>
            <a:r>
              <a:rPr lang="zh-CN" altLang="en-US"/>
              <a:t>、研发投入和社会福利（综合考量改革和财政压力）方面将公布具体数字。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48000" y="9588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资金高低切换的</a:t>
            </a:r>
            <a:r>
              <a:rPr lang="zh-CN" altLang="en-US" sz="4000" b="1">
                <a:solidFill>
                  <a:schemeClr val="bg1"/>
                </a:solidFill>
                <a:sym typeface="+mn-ea"/>
              </a:rPr>
              <a:t>方向</a:t>
            </a:r>
            <a:endParaRPr lang="zh-CN" altLang="en-US" sz="4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911225"/>
            <a:ext cx="6343015" cy="4737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910590"/>
            <a:ext cx="5700395" cy="473837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73910" y="5756910"/>
            <a:ext cx="88245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科技大方向不会结束，但也不允许顶天的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上涨</a:t>
            </a:r>
            <a:endParaRPr lang="zh-CN" altLang="en-US" sz="2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资金的切换在</a:t>
            </a:r>
            <a:r>
              <a:rPr lang="en-US" altLang="zh-CN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9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月份已经开始，对主力来讲，低位启动的科技品种更有</a:t>
            </a:r>
            <a:r>
              <a:rPr lang="zh-CN" altLang="en-US" sz="2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优势</a:t>
            </a:r>
            <a:endParaRPr lang="zh-CN" altLang="en-US" sz="2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7_1*l_h_f*1_1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文字是您思想的提炼，简明扼要地阐述您的观点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7_1*l_h_a*1_1_1"/>
  <p:tag name="KSO_WM_TEMPLATE_CATEGORY" val="diagram"/>
  <p:tag name="KSO_WM_TEMPLATE_INDEX" val="202333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37_1*l_h_i*1_1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7_1*l_h_f*1_2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文字是您思想的提炼，简明扼要地阐述您的内容观点，以便观者准确地理解您传达的思想内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7_1*l_h_a*1_2_1"/>
  <p:tag name="KSO_WM_TEMPLATE_CATEGORY" val="diagram"/>
  <p:tag name="KSO_WM_TEMPLATE_INDEX" val="202333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37_1*l_h_i*1_2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7_1*l_h_f*1_3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具体内容，文字是您思想的提炼，简明扼要地阐述您的观点，以便观者准确地理解您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7_1*l_h_a*1_3_1"/>
  <p:tag name="KSO_WM_TEMPLATE_CATEGORY" val="diagram"/>
  <p:tag name="KSO_WM_TEMPLATE_INDEX" val="202333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337_1*l_h_i*1_3_1"/>
  <p:tag name="KSO_WM_TEMPLATE_CATEGORY" val="diagram"/>
  <p:tag name="KSO_WM_TEMPLATE_INDEX" val="20233337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337_1*l_h_i*1_1_2"/>
  <p:tag name="KSO_WM_TEMPLATE_CATEGORY" val="diagram"/>
  <p:tag name="KSO_WM_TEMPLATE_INDEX" val="20233337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337_1*l_h_i*1_2_2"/>
  <p:tag name="KSO_WM_TEMPLATE_CATEGORY" val="diagram"/>
  <p:tag name="KSO_WM_TEMPLATE_INDEX" val="20233337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337_1*l_h_i*1_3_2"/>
  <p:tag name="KSO_WM_TEMPLATE_CATEGORY" val="diagram"/>
  <p:tag name="KSO_WM_TEMPLATE_INDEX" val="20233337"/>
  <p:tag name="KSO_WM_UNIT_LAYERLEVEL" val="1_1_1"/>
  <p:tag name="KSO_WM_TAG_VERSION" val="3.0"/>
  <p:tag name="KSO_WM_DIAGRAM_MAX_ITEMCNT" val="4"/>
  <p:tag name="KSO_WM_DIAGRAM_MIN_ITEMCNT" val="3"/>
  <p:tag name="KSO_WM_DIAGRAM_VIRTUALLY_FRAME" val="{&quot;height&quot;:389.0483093261719,&quot;left&quot;:3.8773216151907035,&quot;top&quot;:84.65169067382813,&quot;width&quot;:945.614011392621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3367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]}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12479,3312455,3326188]}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7_2*l_h_f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2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2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7_2*l_h_f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2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2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7_2*l_h_f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132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，根据需要可增减文字。"/>
  <p:tag name="KSO_WM_UNIT_TEXT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2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UNIT_VALUE" val="39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2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91.265673828125,&quot;left&quot;:72.194287109375,&quot;top&quot;:88.434326171875,&quot;width&quot;:851.5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321434]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40493033_1*m_i*1_1"/>
  <p:tag name="KSO_WM_TEMPLATE_CATEGORY" val="diagram"/>
  <p:tag name="KSO_WM_TEMPLATE_INDEX" val="40493033"/>
  <p:tag name="KSO_WM_UNIT_LAYERLEVEL" val="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FILL_TYPE" val="3"/>
  <p:tag name="KSO_WM_UNIT_LINE_FORE_SCHEMECOLOR_INDEX" val="-2"/>
  <p:tag name="KSO_WM_DIAGRAM_MAX_ITEMCNT" val="7"/>
  <p:tag name="KSO_WM_DIAGRAM_MIN_ITEMCNT" val="3"/>
  <p:tag name="KSO_WM_DIAGRAM_COLOR_MATCH_VALUE" val="{&quot;shape&quot;:{&quot;fill&quot;:{&quot;gradient&quot;:[{&quot;brightness&quot;:0,&quot;colorType&quot;:1,&quot;foreColorIndex&quot;:14,&quot;pos&quot;:0,&quot;transparency&quot;:1},{&quot;brightness&quot;:0,&quot;colorType&quot;:1,&quot;foreColorIndex&quot;:5,&quot;pos&quot;:0.910000026226043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40493033_1*m_h_i*1_2_1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430000007152557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40493033_1*m_i*1_2"/>
  <p:tag name="KSO_WM_TEMPLATE_CATEGORY" val="diagram"/>
  <p:tag name="KSO_WM_TEMPLATE_INDEX" val="40493033"/>
  <p:tag name="KSO_WM_UNIT_LAYERLEVEL" val="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40493033_1*m_h_i*1_1_1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430000007152557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40493033_1*m_h_i*1_3_1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430000007152557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40493033_1*m_h_f*1_2_1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UNIT_PRESET_TEXT" val="单击此处添加文本，简明扼要地阐述您的观点"/>
  <p:tag name="KSO_WM_UNIT_TEXT_TYPE" val="1"/>
  <p:tag name="KSO_WM_DIAGRAM_VIRTUALLY_FRAME" val="{&quot;height&quot;:404.9917811262656,&quot;left&quot;:32.793267822265626,&quot;top&quot;:78.30550280928125,&quot;width&quot;:876.2289454575969}"/>
  <p:tag name="KSO_WM_UNIT_VALUE" val="28"/>
  <p:tag name="KSO_WM_UNIT_LINE_FORE_SCHEMECOLOR_INDEX" val="-2"/>
  <p:tag name="KSO_WM_UNIT_TEXT_FILL_FORE_SCHEMECOLOR_INDEX" val="1"/>
  <p:tag name="KSO_WM_UNIT_TEXT_FILL_TYPE" val="1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nb"/>
  <p:tag name="KSO_WM_UNIT_TYPE" val="m_h_i"/>
  <p:tag name="KSO_WM_UNIT_INDEX" val="1_2_2"/>
  <p:tag name="KSO_WM_UNIT_ID" val="diagram40493033_1*m_h_i*1_2_2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UNIT_TEXT_FILL_FORE_SCHEMECOLOR_INDEX" val="1"/>
  <p:tag name="KSO_WM_UNIT_TEXT_FILL_TYPE" val="1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40493033_1*m_h_f*1_1_1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UNIT_PRESET_TEXT" val="简明扼要地阐述您的观点。根据需要可酌情增减文字"/>
  <p:tag name="KSO_WM_UNIT_TEXT_TYPE" val="1"/>
  <p:tag name="KSO_WM_DIAGRAM_VIRTUALLY_FRAME" val="{&quot;height&quot;:404.9917811262656,&quot;left&quot;:32.793267822265626,&quot;top&quot;:78.30550280928125,&quot;width&quot;:876.2289454575969}"/>
  <p:tag name="KSO_WM_UNIT_VALUE" val="28"/>
  <p:tag name="KSO_WM_UNIT_LINE_FORE_SCHEMECOLOR_INDEX" val="-2"/>
  <p:tag name="KSO_WM_UNIT_TEXT_FILL_FORE_SCHEMECOLOR_INDEX" val="1"/>
  <p:tag name="KSO_WM_UNIT_TEXT_FILL_TYPE" val="1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nb"/>
  <p:tag name="KSO_WM_UNIT_TYPE" val="m_h_i"/>
  <p:tag name="KSO_WM_UNIT_INDEX" val="1_1_2"/>
  <p:tag name="KSO_WM_UNIT_ID" val="diagram40493033_1*m_h_i*1_1_2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UNIT_TEXT_FILL_FORE_SCHEMECOLOR_INDEX" val="1"/>
  <p:tag name="KSO_WM_UNIT_TEXT_FILL_TYPE" val="1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nb"/>
  <p:tag name="KSO_WM_UNIT_TYPE" val="m_h_i"/>
  <p:tag name="KSO_WM_UNIT_INDEX" val="1_3_2"/>
  <p:tag name="KSO_WM_UNIT_ID" val="diagram40493033_1*m_h_i*1_3_2"/>
  <p:tag name="KSO_WM_TEMPLATE_CATEGORY" val="diagram"/>
  <p:tag name="KSO_WM_TEMPLATE_INDEX" val="40493033"/>
  <p:tag name="KSO_WM_UNIT_LAYERLEVEL" val="1_1_1"/>
  <p:tag name="KSO_WM_TAG_VERSION" val="3.0"/>
  <p:tag name="KSO_WM_BEAUTIFY_FLAG" val="#wm#"/>
  <p:tag name="KSO_WM_DIAGRAM_VIRTUALLY_FRAME" val="{&quot;height&quot;:404.9917811262656,&quot;left&quot;:32.793267822265626,&quot;top&quot;:78.30550280928125,&quot;width&quot;:876.2289454575969}"/>
  <p:tag name="KSO_WM_UNIT_LINE_FORE_SCHEMECOLOR_INDEX" val="-2"/>
  <p:tag name="KSO_WM_UNIT_TEXT_FILL_FORE_SCHEMECOLOR_INDEX" val="1"/>
  <p:tag name="KSO_WM_UNIT_TEXT_FILL_TYPE" val="1"/>
  <p:tag name="KSO_WM_DIAGRAM_MAX_ITEMCNT" val="7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65&quot;:[20205176],&quot;70&quot;:[3429779]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PP_MARK_KEY" val="257877f6-fe8c-4c47-ab4c-274c99a6a791"/>
  <p:tag name="COMMONDATA" val="eyJoZGlkIjoiNzcwN2EyNDZjZTA2ODVhZTc3ZDAzY2QyMDBhMDQyMzQifQ=="/>
  <p:tag name="commondata" val="eyJoZGlkIjoiOWFhYzUwZWNmOTk3M2Y1MTI5MjBiOWM4Y2UyNjJjNzUifQ=="/>
  <p:tag name="resource_record_key" val="{&quot;65&quot;:[20205176],&quot;70&quot;:[3323367,3312479,3312455,3321434,3429779,3326188]}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2038</Words>
  <Application>WPS 演示</Application>
  <PresentationFormat>宽屏</PresentationFormat>
  <Paragraphs>141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DIN Black</vt:lpstr>
      <vt:lpstr>Noto Sans S Chinese Medium</vt:lpstr>
      <vt:lpstr>Arial Unicode MS</vt:lpstr>
      <vt:lpstr>Calibri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350</cp:revision>
  <dcterms:created xsi:type="dcterms:W3CDTF">2019-06-19T02:08:00Z</dcterms:created>
  <dcterms:modified xsi:type="dcterms:W3CDTF">2025-10-14T11:15:31Z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E24E9D32497C4539BE361E073B9C1147_13</vt:lpwstr>
  </property>
</Properties>
</file>