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3" r:id="rId4"/>
    <p:sldId id="503" r:id="rId5"/>
    <p:sldId id="506" r:id="rId6"/>
    <p:sldId id="504" r:id="rId7"/>
    <p:sldId id="505" r:id="rId8"/>
    <p:sldId id="507" r:id="rId9"/>
    <p:sldId id="510" r:id="rId10"/>
    <p:sldId id="511" r:id="rId11"/>
    <p:sldId id="320" r:id="rId12"/>
    <p:sldId id="523" r:id="rId13"/>
    <p:sldId id="508" r:id="rId14"/>
    <p:sldId id="509" r:id="rId15"/>
    <p:sldId id="522" r:id="rId16"/>
    <p:sldId id="512" r:id="rId17"/>
    <p:sldId id="366" r:id="rId18"/>
    <p:sldId id="514" r:id="rId19"/>
    <p:sldId id="513" r:id="rId20"/>
    <p:sldId id="524" r:id="rId21"/>
    <p:sldId id="518" r:id="rId22"/>
    <p:sldId id="517" r:id="rId23"/>
    <p:sldId id="519" r:id="rId24"/>
    <p:sldId id="520" r:id="rId25"/>
    <p:sldId id="521" r:id="rId26"/>
    <p:sldId id="438" r:id="rId27"/>
    <p:sldId id="439" r:id="rId28"/>
    <p:sldId id="440" r:id="rId29"/>
    <p:sldId id="474" r:id="rId30"/>
    <p:sldId id="413" r:id="rId31"/>
    <p:sldId id="475" r:id="rId32"/>
    <p:sldId id="415" r:id="rId33"/>
    <p:sldId id="468" r:id="rId34"/>
    <p:sldId id="469" r:id="rId35"/>
    <p:sldId id="470" r:id="rId36"/>
    <p:sldId id="473" r:id="rId37"/>
    <p:sldId id="393" r:id="rId38"/>
    <p:sldId id="392" r:id="rId39"/>
    <p:sldId id="390" r:id="rId40"/>
    <p:sldId id="389" r:id="rId41"/>
    <p:sldId id="369" r:id="rId42"/>
    <p:sldId id="324" r:id="rId43"/>
    <p:sldId id="325" r:id="rId44"/>
    <p:sldId id="353" r:id="rId45"/>
    <p:sldId id="352" r:id="rId46"/>
    <p:sldId id="354" r:id="rId47"/>
    <p:sldId id="306" r:id="rId48"/>
    <p:sldId id="316" r:id="rId49"/>
    <p:sldId id="270" r:id="rId50"/>
    <p:sldId id="368" r:id="rId51"/>
  </p:sldIdLst>
  <p:sldSz cx="12192000" cy="6858000"/>
  <p:notesSz cx="6858000" cy="9144000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1" userDrawn="1">
          <p15:clr>
            <a:srgbClr val="A4A3A4"/>
          </p15:clr>
        </p15:guide>
        <p15:guide id="2" pos="39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01"/>
        <p:guide pos="390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275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16.pn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17.png"/><Relationship Id="rId2" Type="http://schemas.openxmlformats.org/officeDocument/2006/relationships/tags" Target="../tags/tag137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18.png"/><Relationship Id="rId2" Type="http://schemas.openxmlformats.org/officeDocument/2006/relationships/tags" Target="../tags/tag139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7.png"/><Relationship Id="rId2" Type="http://schemas.openxmlformats.org/officeDocument/2006/relationships/tags" Target="../tags/tag141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7.xml"/><Relationship Id="rId7" Type="http://schemas.openxmlformats.org/officeDocument/2006/relationships/image" Target="../media/image21.png"/><Relationship Id="rId6" Type="http://schemas.openxmlformats.org/officeDocument/2006/relationships/tags" Target="../tags/tag146.xml"/><Relationship Id="rId5" Type="http://schemas.openxmlformats.org/officeDocument/2006/relationships/image" Target="../media/image20.png"/><Relationship Id="rId4" Type="http://schemas.openxmlformats.org/officeDocument/2006/relationships/tags" Target="../tags/tag145.xml"/><Relationship Id="rId3" Type="http://schemas.openxmlformats.org/officeDocument/2006/relationships/image" Target="../media/image19.png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1.xml"/><Relationship Id="rId7" Type="http://schemas.openxmlformats.org/officeDocument/2006/relationships/image" Target="../media/image24.png"/><Relationship Id="rId6" Type="http://schemas.openxmlformats.org/officeDocument/2006/relationships/tags" Target="../tags/tag150.xml"/><Relationship Id="rId5" Type="http://schemas.openxmlformats.org/officeDocument/2006/relationships/image" Target="../media/image23.png"/><Relationship Id="rId4" Type="http://schemas.openxmlformats.org/officeDocument/2006/relationships/tags" Target="../tags/tag149.xml"/><Relationship Id="rId3" Type="http://schemas.openxmlformats.org/officeDocument/2006/relationships/image" Target="../media/image22.png"/><Relationship Id="rId2" Type="http://schemas.openxmlformats.org/officeDocument/2006/relationships/tags" Target="../tags/tag148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16.png"/><Relationship Id="rId1" Type="http://schemas.openxmlformats.org/officeDocument/2006/relationships/tags" Target="../tags/tag15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5.xml"/><Relationship Id="rId3" Type="http://schemas.openxmlformats.org/officeDocument/2006/relationships/image" Target="../media/image25.png"/><Relationship Id="rId2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Relationship Id="rId3" Type="http://schemas.openxmlformats.org/officeDocument/2006/relationships/image" Target="../media/image26.png"/><Relationship Id="rId2" Type="http://schemas.openxmlformats.org/officeDocument/2006/relationships/tags" Target="../tags/tag156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Relationship Id="rId3" Type="http://schemas.openxmlformats.org/officeDocument/2006/relationships/image" Target="../media/image27.png"/><Relationship Id="rId2" Type="http://schemas.openxmlformats.org/officeDocument/2006/relationships/tags" Target="../tags/tag158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7.png"/><Relationship Id="rId2" Type="http://schemas.openxmlformats.org/officeDocument/2006/relationships/tags" Target="../tags/tag11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1.xml"/><Relationship Id="rId3" Type="http://schemas.openxmlformats.org/officeDocument/2006/relationships/image" Target="../media/image28.png"/><Relationship Id="rId2" Type="http://schemas.openxmlformats.org/officeDocument/2006/relationships/tags" Target="../tags/tag160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3.xml"/><Relationship Id="rId3" Type="http://schemas.openxmlformats.org/officeDocument/2006/relationships/image" Target="../media/image29.png"/><Relationship Id="rId2" Type="http://schemas.openxmlformats.org/officeDocument/2006/relationships/tags" Target="../tags/tag162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3" Type="http://schemas.openxmlformats.org/officeDocument/2006/relationships/image" Target="../media/image30.png"/><Relationship Id="rId2" Type="http://schemas.openxmlformats.org/officeDocument/2006/relationships/tags" Target="../tags/tag164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7.xml"/><Relationship Id="rId3" Type="http://schemas.openxmlformats.org/officeDocument/2006/relationships/image" Target="../media/image31.png"/><Relationship Id="rId2" Type="http://schemas.openxmlformats.org/officeDocument/2006/relationships/tags" Target="../tags/tag166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image" Target="../media/image33.png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image" Target="../media/image32.png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6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image" Target="../media/image32.png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tags" Target="../tags/tag17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image" Target="../media/image32.png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91.xml"/><Relationship Id="rId1" Type="http://schemas.openxmlformats.org/officeDocument/2006/relationships/tags" Target="../tags/tag18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image" Target="../media/image32.png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99.xml"/><Relationship Id="rId1" Type="http://schemas.openxmlformats.org/officeDocument/2006/relationships/tags" Target="../tags/tag19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image" Target="../media/image38.png"/><Relationship Id="rId4" Type="http://schemas.openxmlformats.org/officeDocument/2006/relationships/tags" Target="../tags/tag202.xml"/><Relationship Id="rId3" Type="http://schemas.openxmlformats.org/officeDocument/2006/relationships/image" Target="../media/image37.png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image" Target="../media/image39.png"/><Relationship Id="rId2" Type="http://schemas.openxmlformats.org/officeDocument/2006/relationships/tags" Target="../tags/tag205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8.png"/><Relationship Id="rId2" Type="http://schemas.openxmlformats.org/officeDocument/2006/relationships/tags" Target="../tags/tag115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image" Target="../media/image40.png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4.xml"/><Relationship Id="rId3" Type="http://schemas.openxmlformats.org/officeDocument/2006/relationships/image" Target="../media/image41.png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7.xml"/><Relationship Id="rId3" Type="http://schemas.openxmlformats.org/officeDocument/2006/relationships/image" Target="../media/image42.png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0.xml"/><Relationship Id="rId3" Type="http://schemas.openxmlformats.org/officeDocument/2006/relationships/image" Target="../media/image43.png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image" Target="../media/image44.png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image" Target="../media/image32.png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228.xml"/><Relationship Id="rId1" Type="http://schemas.openxmlformats.org/officeDocument/2006/relationships/tags" Target="../tags/tag22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33.xml"/><Relationship Id="rId7" Type="http://schemas.openxmlformats.org/officeDocument/2006/relationships/image" Target="../media/image20.png"/><Relationship Id="rId6" Type="http://schemas.openxmlformats.org/officeDocument/2006/relationships/tags" Target="../tags/tag232.xml"/><Relationship Id="rId5" Type="http://schemas.openxmlformats.org/officeDocument/2006/relationships/image" Target="../media/image46.png"/><Relationship Id="rId4" Type="http://schemas.openxmlformats.org/officeDocument/2006/relationships/tags" Target="../tags/tag231.xml"/><Relationship Id="rId3" Type="http://schemas.openxmlformats.org/officeDocument/2006/relationships/image" Target="../media/image45.png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image" Target="../media/image48.png"/><Relationship Id="rId4" Type="http://schemas.openxmlformats.org/officeDocument/2006/relationships/tags" Target="../tags/tag236.xml"/><Relationship Id="rId3" Type="http://schemas.openxmlformats.org/officeDocument/2006/relationships/image" Target="../media/image47.png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image" Target="../media/image49.png"/><Relationship Id="rId2" Type="http://schemas.openxmlformats.org/officeDocument/2006/relationships/tags" Target="../tags/tag239.xml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47.xml"/><Relationship Id="rId7" Type="http://schemas.openxmlformats.org/officeDocument/2006/relationships/image" Target="../media/image51.png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image" Target="../media/image50.png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image" Target="../media/image52.png"/><Relationship Id="rId2" Type="http://schemas.openxmlformats.org/officeDocument/2006/relationships/tags" Target="../tags/tag248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9.png"/><Relationship Id="rId2" Type="http://schemas.openxmlformats.org/officeDocument/2006/relationships/tags" Target="../tags/tag11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3.xml"/><Relationship Id="rId3" Type="http://schemas.openxmlformats.org/officeDocument/2006/relationships/image" Target="../media/image53.png"/><Relationship Id="rId2" Type="http://schemas.openxmlformats.org/officeDocument/2006/relationships/tags" Target="../tags/tag252.xml"/><Relationship Id="rId1" Type="http://schemas.openxmlformats.org/officeDocument/2006/relationships/tags" Target="../tags/tag251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6.xml"/><Relationship Id="rId3" Type="http://schemas.openxmlformats.org/officeDocument/2006/relationships/image" Target="../media/image54.png"/><Relationship Id="rId2" Type="http://schemas.openxmlformats.org/officeDocument/2006/relationships/tags" Target="../tags/tag255.xml"/><Relationship Id="rId1" Type="http://schemas.openxmlformats.org/officeDocument/2006/relationships/tags" Target="../tags/tag254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image" Target="../media/image55.png"/><Relationship Id="rId2" Type="http://schemas.openxmlformats.org/officeDocument/2006/relationships/tags" Target="../tags/tag258.xml"/><Relationship Id="rId1" Type="http://schemas.openxmlformats.org/officeDocument/2006/relationships/tags" Target="../tags/tag257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Relationship Id="rId3" Type="http://schemas.openxmlformats.org/officeDocument/2006/relationships/image" Target="../media/image56.png"/><Relationship Id="rId2" Type="http://schemas.openxmlformats.org/officeDocument/2006/relationships/tags" Target="../tags/tag264.xml"/><Relationship Id="rId1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68.xml"/><Relationship Id="rId5" Type="http://schemas.openxmlformats.org/officeDocument/2006/relationships/image" Target="../media/image58.png"/><Relationship Id="rId4" Type="http://schemas.openxmlformats.org/officeDocument/2006/relationships/tags" Target="../tags/tag267.xml"/><Relationship Id="rId3" Type="http://schemas.openxmlformats.org/officeDocument/2006/relationships/image" Target="../media/image57.png"/><Relationship Id="rId2" Type="http://schemas.openxmlformats.org/officeDocument/2006/relationships/tags" Target="../tags/tag266.xml"/><Relationship Id="rId1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1.xml"/><Relationship Id="rId3" Type="http://schemas.openxmlformats.org/officeDocument/2006/relationships/image" Target="../media/image59.png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2.xml"/><Relationship Id="rId2" Type="http://schemas.openxmlformats.org/officeDocument/2006/relationships/image" Target="../media/image60.jpeg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3.xml"/><Relationship Id="rId1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0.png"/><Relationship Id="rId2" Type="http://schemas.openxmlformats.org/officeDocument/2006/relationships/tags" Target="../tags/tag119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3.xml"/><Relationship Id="rId5" Type="http://schemas.openxmlformats.org/officeDocument/2006/relationships/image" Target="../media/image12.png"/><Relationship Id="rId4" Type="http://schemas.openxmlformats.org/officeDocument/2006/relationships/tags" Target="../tags/tag122.xml"/><Relationship Id="rId3" Type="http://schemas.openxmlformats.org/officeDocument/2006/relationships/image" Target="../media/image11.png"/><Relationship Id="rId2" Type="http://schemas.openxmlformats.org/officeDocument/2006/relationships/tags" Target="../tags/tag12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13.png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14.pn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5.png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6869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36800" y="1524635"/>
            <a:ext cx="8657590" cy="2002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随风而动</a:t>
            </a:r>
            <a:endParaRPr lang="zh-CN" altLang="en-US" sz="6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大风起兮，云飞扬</a:t>
            </a:r>
            <a:endParaRPr lang="zh-CN" altLang="en-US" sz="6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0438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61073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56628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561530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460438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88276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2023.3.8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神奇色阶，见势得利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80490" y="831215"/>
            <a:ext cx="9497695" cy="5342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5820" y="4762500"/>
            <a:ext cx="10500360" cy="1386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/>
              <a:t>国央企价值重估是“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中国特色估值体系</a:t>
            </a:r>
            <a:r>
              <a:rPr lang="zh-CN" altLang="en-US" sz="2000"/>
              <a:t>”的着力点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　　从A股层面看，中国有企业(中央+地方)贡献A股大部分的利润，</a:t>
            </a:r>
            <a:endParaRPr lang="zh-CN" altLang="en-US" sz="2000"/>
          </a:p>
          <a:p>
            <a:r>
              <a:rPr lang="zh-CN" altLang="en-US" sz="2000"/>
              <a:t>如果以22Q3累计净利润计算，</a:t>
            </a:r>
            <a:r>
              <a:rPr lang="zh-CN" altLang="en-US" sz="23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国有企业占比近68%</a:t>
            </a:r>
            <a:r>
              <a:rPr lang="zh-CN" altLang="en-US" sz="2000"/>
              <a:t>，然而国有企业的</a:t>
            </a:r>
            <a:r>
              <a:rPr lang="zh-CN" altLang="en-US" sz="2000" b="1">
                <a:solidFill>
                  <a:schemeClr val="accent4"/>
                </a:solidFill>
              </a:rPr>
              <a:t>市值占比仅为47%</a:t>
            </a:r>
            <a:r>
              <a:rPr lang="zh-CN" altLang="en-US" sz="2000"/>
              <a:t>。</a:t>
            </a:r>
            <a:endParaRPr lang="zh-CN" altLang="en-US" sz="20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71650" y="935990"/>
            <a:ext cx="8416925" cy="37458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1200" y="1361440"/>
            <a:ext cx="5486400" cy="3815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/>
              <a:t>         </a:t>
            </a:r>
            <a:r>
              <a:rPr lang="zh-CN" altLang="en-US" sz="2200"/>
              <a:t>一方面，相比于民企的估值与盈利能力正相关，国企从PB-ROE视角来看，其估值与盈利能力并不匹配，甚至显著脱钩，</a:t>
            </a:r>
            <a:r>
              <a:rPr lang="zh-CN" altLang="en-US" sz="2200" b="1"/>
              <a:t>这背后或是市场对行业空间的重视，亦是对其经营效率低的“刻板影响”。</a:t>
            </a:r>
            <a:endParaRPr lang="zh-CN" altLang="en-US" sz="2200" b="1"/>
          </a:p>
          <a:p>
            <a:endParaRPr lang="zh-CN" altLang="en-US" sz="2200" b="1"/>
          </a:p>
          <a:p>
            <a:r>
              <a:rPr lang="en-US" altLang="zh-CN" sz="2200"/>
              <a:t>       </a:t>
            </a:r>
            <a:r>
              <a:rPr lang="zh-CN" altLang="en-US" sz="2200"/>
              <a:t>另一方面，</a:t>
            </a:r>
            <a:r>
              <a:rPr lang="zh-CN" altLang="en-US" sz="2200" b="1"/>
              <a:t>国央企普遍缺乏与市场沟通交流意愿</a:t>
            </a:r>
            <a:r>
              <a:rPr lang="zh-CN" altLang="en-US" sz="2200"/>
              <a:t>，被调研次数远低于民企和外企，导致投资者对企业关注度明显偏低，以至于</a:t>
            </a:r>
            <a:r>
              <a:rPr lang="zh-CN" altLang="en-US" sz="2200" b="1"/>
              <a:t>市场对其“经济价值”和“社会价值”没有充分认识。</a:t>
            </a:r>
            <a:endParaRPr lang="zh-CN" altLang="en-US" sz="2200" b="1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06185" y="1361440"/>
            <a:ext cx="5143500" cy="4152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36290" y="69850"/>
            <a:ext cx="547497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360" y="1538605"/>
            <a:ext cx="6296025" cy="37814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009130" y="885825"/>
            <a:ext cx="4777105" cy="37820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3600" b="0">
                <a:latin typeface="Calibri" panose="020F0502020204030204" charset="0"/>
                <a:ea typeface="宋体" panose="02010600030101010101" pitchFamily="2" charset="-122"/>
              </a:rPr>
              <a:t>         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多家基金公司将会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在近期上报三大央企主题指数相关产品。</a:t>
            </a:r>
            <a:endParaRPr lang="zh-CN" sz="36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endParaRPr lang="zh-CN" sz="36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en-US" altLang="zh-CN" sz="3600" b="0">
                <a:latin typeface="Calibri" panose="020F0502020204030204" charset="0"/>
                <a:ea typeface="宋体" panose="02010600030101010101" pitchFamily="2" charset="-122"/>
              </a:rPr>
              <a:t>    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这其中会包括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汇添富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基金、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易方达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基金、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南方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基金、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博时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基金、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嘉实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基金等等</a:t>
            </a:r>
            <a:r>
              <a:rPr lang="en-US" altLang="zh-CN" sz="3600" b="0">
                <a:latin typeface="Calibri" panose="020F0502020204030204" charset="0"/>
                <a:ea typeface="宋体" panose="02010600030101010101" pitchFamily="2" charset="-122"/>
              </a:rPr>
              <a:t>......</a:t>
            </a:r>
            <a:endParaRPr lang="en-US" altLang="zh-CN" sz="36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 algn="ctr"/>
            <a:r>
              <a:rPr lang="en-US" altLang="zh-CN" sz="5000" b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sz="5000" b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</a:t>
            </a:r>
            <a:r>
              <a:rPr lang="en-US" altLang="zh-CN" sz="5000" b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sz="5000" b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工具</a:t>
            </a:r>
            <a:r>
              <a:rPr lang="en-US" altLang="zh-CN" sz="5000" b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5000" b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9595" y="979170"/>
            <a:ext cx="8604885" cy="521017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2455" y="979170"/>
            <a:ext cx="2283460" cy="237998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2455" y="3587750"/>
            <a:ext cx="2284095" cy="260096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68650" y="151130"/>
            <a:ext cx="5998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临渊羡鱼，不如退而结网！</a:t>
            </a:r>
            <a:endParaRPr lang="zh-CN" altLang="en-US" sz="28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1020" y="810260"/>
            <a:ext cx="5557520" cy="53727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30950" y="822960"/>
            <a:ext cx="5350510" cy="5372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5645" y="2160270"/>
            <a:ext cx="611505" cy="1873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1520" y="2143760"/>
            <a:ext cx="650875" cy="198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>
                <a:latin typeface="思源黑体 CN Heavy" panose="020B0A00000000000000" charset="-122"/>
                <a:ea typeface="思源黑体 CN Heavy" panose="020B0A00000000000000" charset="-122"/>
              </a:rPr>
              <a:t>神奇全红</a:t>
            </a:r>
            <a:endParaRPr lang="zh-CN" altLang="en-US" sz="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神奇色阶，见势得利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90" y="831215"/>
            <a:ext cx="9497695" cy="5342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54760" y="755650"/>
            <a:ext cx="9762490" cy="5483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3390" y="1296035"/>
            <a:ext cx="7370445" cy="416242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962265" y="800100"/>
            <a:ext cx="4023360" cy="6154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2019.A</a:t>
            </a:r>
            <a:r>
              <a:rPr lang="zh-CN" altLang="en-US" sz="2000"/>
              <a:t>股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国际化元年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/>
              <a:t>加入</a:t>
            </a:r>
            <a:r>
              <a:rPr lang="en-US" altLang="zh-CN" sz="2000"/>
              <a:t>.MSCI</a:t>
            </a:r>
            <a:endParaRPr lang="en-US" altLang="zh-CN" sz="2000"/>
          </a:p>
          <a:p>
            <a:r>
              <a:rPr lang="zh-CN" altLang="en-US" sz="2000"/>
              <a:t>加入</a:t>
            </a:r>
            <a:r>
              <a:rPr lang="en-US" altLang="zh-CN" sz="2000"/>
              <a:t>.</a:t>
            </a:r>
            <a:r>
              <a:rPr lang="zh-CN" altLang="en-US" sz="2000"/>
              <a:t>富时罗素</a:t>
            </a:r>
            <a:endParaRPr lang="zh-CN" altLang="en-US" sz="2000"/>
          </a:p>
          <a:p>
            <a:r>
              <a:rPr lang="zh-CN" altLang="en-US" sz="2000"/>
              <a:t>加入</a:t>
            </a:r>
            <a:r>
              <a:rPr lang="en-US" altLang="zh-CN" sz="2000"/>
              <a:t>.</a:t>
            </a:r>
            <a:r>
              <a:rPr lang="zh-CN" altLang="en-US" sz="2000"/>
              <a:t>标普指数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放开限制了多年的</a:t>
            </a:r>
            <a:r>
              <a:rPr lang="en-US" altLang="zh-CN" sz="2000"/>
              <a:t>QFII</a:t>
            </a:r>
            <a:r>
              <a:rPr lang="zh-CN" altLang="en-US" sz="2000"/>
              <a:t>基金</a:t>
            </a:r>
            <a:endParaRPr lang="zh-CN" altLang="en-US" sz="2000"/>
          </a:p>
          <a:p>
            <a:r>
              <a:rPr lang="zh-CN" altLang="en-US" sz="2000"/>
              <a:t>北向资金大举流入，</a:t>
            </a:r>
            <a:endParaRPr lang="zh-CN" altLang="en-US" sz="2000"/>
          </a:p>
          <a:p>
            <a:r>
              <a:rPr lang="zh-CN" altLang="en-US" sz="2000"/>
              <a:t>钱来了，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成熟市场的风格也来了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一轮又一轮的给注册制预热，</a:t>
            </a:r>
            <a:endParaRPr lang="zh-CN" altLang="en-US" sz="2000"/>
          </a:p>
          <a:p>
            <a:r>
              <a:rPr lang="en-US" altLang="zh-CN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2023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年注册制落地！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/>
          </a:p>
          <a:p>
            <a:r>
              <a:rPr lang="zh-CN" altLang="en-US" sz="2000"/>
              <a:t>二十大</a:t>
            </a:r>
            <a:r>
              <a:rPr lang="zh-CN" altLang="en-US" sz="2000">
                <a:sym typeface="+mn-ea"/>
              </a:rPr>
              <a:t>，国资委，</a:t>
            </a:r>
            <a:endParaRPr lang="zh-CN" altLang="en-US" sz="2000">
              <a:sym typeface="+mn-ea"/>
            </a:endParaRPr>
          </a:p>
          <a:p>
            <a:r>
              <a:rPr lang="zh-CN" altLang="en-US" sz="2000"/>
              <a:t>证监会主席易会满，</a:t>
            </a:r>
            <a:r>
              <a:rPr lang="en-US" altLang="zh-CN" sz="2000"/>
              <a:t>2022-2023</a:t>
            </a:r>
            <a:endParaRPr lang="zh-CN" altLang="en-US" sz="2000"/>
          </a:p>
          <a:p>
            <a:r>
              <a:rPr lang="en-US" altLang="zh-CN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“建设具有中国特色估值体系”</a:t>
            </a:r>
            <a:endParaRPr lang="en-US" altLang="zh-CN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就为了炒小，炒垃圾，炒故事</a:t>
            </a:r>
            <a:r>
              <a:rPr lang="en-US" altLang="zh-CN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？</a:t>
            </a:r>
            <a:endParaRPr lang="en-US" altLang="zh-CN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6290" y="1401445"/>
            <a:ext cx="502856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/>
              <a:t>     </a:t>
            </a:r>
            <a:r>
              <a:rPr lang="zh-CN" altLang="en-US" sz="2000"/>
              <a:t>“中国特色估值体系”的建设，关于央国企“价值重塑”的路径也逐步清晰。它包含了</a:t>
            </a:r>
            <a:r>
              <a:rPr lang="zh-CN" altLang="en-US" sz="2000" b="1">
                <a:solidFill>
                  <a:schemeClr val="accent4"/>
                </a:solidFill>
              </a:rPr>
              <a:t>产融互动、价值创造、价值经营、和</a:t>
            </a:r>
            <a:endParaRPr lang="zh-CN" altLang="en-US" sz="2000" b="1">
              <a:solidFill>
                <a:schemeClr val="accent4"/>
              </a:solidFill>
            </a:endParaRPr>
          </a:p>
          <a:p>
            <a:r>
              <a:rPr lang="zh-CN" altLang="en-US" sz="2000" b="1">
                <a:solidFill>
                  <a:schemeClr val="accent4"/>
                </a:solidFill>
              </a:rPr>
              <a:t>价值实现</a:t>
            </a:r>
            <a:r>
              <a:rPr lang="zh-CN" altLang="en-US" sz="2000"/>
              <a:t>的四大路径。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一方面要“练好内功”，提质升效，加强核心竞争力；</a:t>
            </a:r>
            <a:endParaRPr lang="zh-CN" altLang="en-US" sz="2000"/>
          </a:p>
          <a:p>
            <a:r>
              <a:rPr lang="zh-CN" altLang="en-US" sz="2000"/>
              <a:t>另一方面，要进一步强化公众公司意识，注重价值经营，主动加强投资者关系管理，让市场更好地认识企业内在价值。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映射至投资端，围绕</a:t>
            </a:r>
            <a:r>
              <a:rPr lang="zh-CN" altLang="en-US" sz="2000" b="1">
                <a:solidFill>
                  <a:schemeClr val="accent6"/>
                </a:solidFill>
              </a:rPr>
              <a:t>央国企科技化、绿色化、大安全、高分红的投资趋势</a:t>
            </a:r>
            <a:r>
              <a:rPr lang="zh-CN" altLang="en-US" sz="2000"/>
              <a:t>有望进一步加强。</a:t>
            </a:r>
            <a:endParaRPr lang="zh-CN" altLang="en-US" sz="20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70600" y="1361440"/>
            <a:ext cx="5243830" cy="41325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36290" y="69850"/>
            <a:ext cx="547497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360" y="1538605"/>
            <a:ext cx="6296025" cy="37814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009130" y="1292860"/>
            <a:ext cx="4777105" cy="37820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3600" b="0">
                <a:latin typeface="Calibri" panose="020F0502020204030204" charset="0"/>
                <a:ea typeface="宋体" panose="02010600030101010101" pitchFamily="2" charset="-122"/>
              </a:rPr>
              <a:t>         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多家基金公司将会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在近期上报三大央企主题指数相关产品。</a:t>
            </a:r>
            <a:endParaRPr lang="zh-CN" sz="36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endParaRPr lang="zh-CN" sz="36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en-US" altLang="zh-CN" sz="3600" b="0">
                <a:latin typeface="Calibri" panose="020F0502020204030204" charset="0"/>
                <a:ea typeface="宋体" panose="02010600030101010101" pitchFamily="2" charset="-122"/>
              </a:rPr>
              <a:t>    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这其中会包括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汇添富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基金、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易方达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基金、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南方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基金、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博时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基金、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嘉实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基金等等</a:t>
            </a:r>
            <a:r>
              <a:rPr lang="en-US" altLang="zh-CN" sz="3600" b="0">
                <a:latin typeface="Calibri" panose="020F0502020204030204" charset="0"/>
                <a:ea typeface="宋体" panose="02010600030101010101" pitchFamily="2" charset="-122"/>
              </a:rPr>
              <a:t>......</a:t>
            </a:r>
            <a:endParaRPr lang="en-US" altLang="zh-CN" sz="36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710" y="1441450"/>
            <a:ext cx="500951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/>
              <a:t>        </a:t>
            </a:r>
            <a:r>
              <a:rPr lang="zh-CN" altLang="en-US" sz="2200" b="1"/>
              <a:t>国资委</a:t>
            </a:r>
            <a:r>
              <a:rPr lang="zh-CN" altLang="en-US" sz="2200"/>
              <a:t>在2023年1月的央企负责人会议中，提出的</a:t>
            </a:r>
            <a:r>
              <a:rPr lang="zh-CN" altLang="en-US" sz="2200" b="1"/>
              <a:t>“一利五率”</a:t>
            </a:r>
            <a:r>
              <a:rPr lang="zh-CN" altLang="en-US" sz="2200"/>
              <a:t>和“一增一稳四提升”总体目标。</a:t>
            </a:r>
            <a:endParaRPr lang="zh-CN" altLang="en-US" sz="2200"/>
          </a:p>
          <a:p>
            <a:r>
              <a:rPr lang="zh-CN" altLang="en-US" sz="2200"/>
              <a:t>相较于此前“两利四率”经营指标，</a:t>
            </a:r>
            <a:r>
              <a:rPr lang="zh-CN" altLang="en-US" sz="2200" b="1"/>
              <a:t>新纳入净资产收益率、营业现金比率，更加强调盈利能力和现金流安全</a:t>
            </a:r>
            <a:r>
              <a:rPr lang="zh-CN" altLang="en-US" sz="2200"/>
              <a:t>；</a:t>
            </a:r>
            <a:endParaRPr lang="zh-CN" altLang="en-US" sz="2200"/>
          </a:p>
          <a:p>
            <a:endParaRPr lang="zh-CN" altLang="en-US" sz="2200"/>
          </a:p>
          <a:p>
            <a:r>
              <a:rPr lang="en-US" altLang="zh-CN" sz="2200"/>
              <a:t>        </a:t>
            </a:r>
            <a:r>
              <a:rPr lang="zh-CN" altLang="en-US" sz="2200"/>
              <a:t>同时，</a:t>
            </a:r>
            <a:r>
              <a:rPr lang="zh-CN" altLang="en-US" sz="2200" b="1"/>
              <a:t>资产负债率由“控”改“稳”，有利于央企保持合理的债务融资规模。</a:t>
            </a:r>
            <a:r>
              <a:rPr lang="zh-CN" altLang="en-US" sz="2200"/>
              <a:t>预计后续国央企基本面保持长期向好趋势下，或</a:t>
            </a:r>
            <a:r>
              <a:rPr lang="zh-CN" altLang="en-US" sz="2200" b="1">
                <a:solidFill>
                  <a:schemeClr val="accent6"/>
                </a:solidFill>
              </a:rPr>
              <a:t>将更加注重资本运作、股权激励机制等估值重塑方式。</a:t>
            </a:r>
            <a:endParaRPr lang="zh-CN" altLang="en-US" sz="2200" b="1">
              <a:solidFill>
                <a:schemeClr val="accent6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687695" y="1302385"/>
            <a:ext cx="5895975" cy="44386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4060" y="1420495"/>
            <a:ext cx="5143500" cy="42386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90615" y="1167765"/>
            <a:ext cx="556768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/>
              <a:t>随着房地产行业走出“至暗时刻”，与此相生的建筑行业也迎来困境反转，而</a:t>
            </a:r>
            <a:r>
              <a:rPr lang="zh-CN" altLang="en-US" b="1"/>
              <a:t>过去在疫情扰动+融资压力+供给侧出清背景下，央国企凭借资金、管理等优势持续抢占市场份额</a:t>
            </a:r>
            <a:r>
              <a:rPr lang="zh-CN" altLang="en-US"/>
              <a:t>，与民企的业绩分化已显现。</a:t>
            </a:r>
            <a:endParaRPr lang="zh-CN" altLang="en-US"/>
          </a:p>
          <a:p>
            <a:r>
              <a:rPr lang="zh-CN" altLang="en-US"/>
              <a:t>另一方面，</a:t>
            </a:r>
            <a:r>
              <a:rPr lang="zh-CN" altLang="en-US" b="1"/>
              <a:t>过去建筑央国企参与了大量基础设施建设，为社会提供公共服务和产品</a:t>
            </a:r>
            <a:r>
              <a:rPr lang="zh-CN" altLang="en-US"/>
              <a:t>，但这部分社会责任的定价并非完全市场化，且还对利润造成一定挤压。未来随着ESG投资的普及，建筑央国企的长期社会价值也有望获得“溢价”重估。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   </a:t>
            </a:r>
            <a:r>
              <a:rPr lang="zh-CN" altLang="en-US"/>
              <a:t>基于传统财务分析的基础上，通过（environmental-</a:t>
            </a:r>
            <a:r>
              <a:rPr lang="zh-CN" altLang="en-US" b="1"/>
              <a:t>环境保护</a:t>
            </a:r>
            <a:r>
              <a:rPr lang="zh-CN" altLang="en-US"/>
              <a:t>）、S（social-</a:t>
            </a:r>
            <a:r>
              <a:rPr lang="zh-CN" altLang="en-US" b="1"/>
              <a:t>社会价值</a:t>
            </a:r>
            <a:r>
              <a:rPr lang="zh-CN" altLang="en-US"/>
              <a:t>）、G（governance-</a:t>
            </a:r>
            <a:r>
              <a:rPr lang="zh-CN" altLang="en-US" b="1"/>
              <a:t>公司治理</a:t>
            </a:r>
            <a:r>
              <a:rPr lang="zh-CN" altLang="en-US"/>
              <a:t>）三个维度，</a:t>
            </a:r>
            <a:endParaRPr lang="zh-CN" altLang="en-US"/>
          </a:p>
          <a:p>
            <a:endParaRPr lang="zh-CN" altLang="en-US"/>
          </a:p>
          <a:p>
            <a:r>
              <a:rPr lang="zh-CN" altLang="en-US" b="1"/>
              <a:t>考察企业中长期发展潜力，希望找到既创造股东价值又创造社会价值、具有可持续成长能力的投资标的。</a:t>
            </a:r>
            <a:endParaRPr lang="zh-CN" altLang="en-US" b="1"/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7080" y="1417320"/>
            <a:ext cx="366712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　</a:t>
            </a:r>
            <a:r>
              <a:rPr lang="en-US" altLang="zh-CN" sz="2000"/>
              <a:t>    </a:t>
            </a:r>
            <a:r>
              <a:rPr lang="zh-CN" altLang="en-US" sz="2200"/>
              <a:t>在保障能源安全与能源转型过程中，电力与新老能源行业的央国企扮演重要角色。</a:t>
            </a:r>
            <a:endParaRPr lang="zh-CN" altLang="en-US" sz="2200"/>
          </a:p>
          <a:p>
            <a:r>
              <a:rPr lang="zh-CN" altLang="en-US" sz="2200"/>
              <a:t>而新型电力系统的构建，以“五大六小”为首的相关央国企正持续加大在新能源领域的投入。</a:t>
            </a:r>
            <a:endParaRPr lang="zh-CN" altLang="en-US" sz="2200"/>
          </a:p>
          <a:p>
            <a:r>
              <a:rPr lang="zh-CN" altLang="en-US" sz="2200"/>
              <a:t>同时，为实现高比例新能源的稳定消纳，</a:t>
            </a:r>
            <a:r>
              <a:rPr lang="zh-CN" altLang="en-US" sz="2200" b="1"/>
              <a:t>电网投资也突破5000亿大关，且进一步加速中。</a:t>
            </a:r>
            <a:endParaRPr lang="zh-CN" altLang="en-US" sz="2200" b="1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54550" y="1680210"/>
            <a:ext cx="6974205" cy="33191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3880" y="1521460"/>
            <a:ext cx="5102860" cy="3815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/>
              <a:t>　</a:t>
            </a:r>
            <a:r>
              <a:rPr lang="en-US" altLang="zh-CN" sz="2200"/>
              <a:t>   </a:t>
            </a:r>
            <a:r>
              <a:rPr lang="zh-CN" altLang="en-US" sz="2200"/>
              <a:t>军工央国企作为“确定性”与“成长性”并存的优质投资领域，其估值重塑也备受投资者关注。</a:t>
            </a:r>
            <a:endParaRPr lang="zh-CN" altLang="en-US" sz="2200"/>
          </a:p>
          <a:p>
            <a:endParaRPr lang="zh-CN" altLang="en-US" sz="2200"/>
          </a:p>
          <a:p>
            <a:r>
              <a:rPr lang="zh-CN" altLang="en-US" sz="2200"/>
              <a:t>整体而言</a:t>
            </a:r>
            <a:r>
              <a:rPr lang="zh-CN" altLang="en-US" sz="2200" b="1"/>
              <a:t>，在“建军百年奋斗目标”下，我国军费预算稳中有升，军工先进武器装备列装仍在加速</a:t>
            </a:r>
            <a:r>
              <a:rPr lang="zh-CN" altLang="en-US" sz="2200"/>
              <a:t>，</a:t>
            </a:r>
            <a:endParaRPr lang="zh-CN" altLang="en-US" sz="2200"/>
          </a:p>
          <a:p>
            <a:endParaRPr lang="zh-CN" altLang="en-US" sz="2200"/>
          </a:p>
          <a:p>
            <a:r>
              <a:rPr lang="zh-CN" altLang="en-US" sz="2200"/>
              <a:t>且围</a:t>
            </a:r>
            <a:r>
              <a:rPr lang="zh-CN" altLang="en-US" sz="2200" b="1"/>
              <a:t>绕资产注入、供应链改革、股权激励和提质增效四大“加速”</a:t>
            </a:r>
            <a:r>
              <a:rPr lang="zh-CN" altLang="en-US" sz="2200"/>
              <a:t>下，</a:t>
            </a:r>
            <a:endParaRPr lang="zh-CN" altLang="en-US" sz="2200"/>
          </a:p>
          <a:p>
            <a:r>
              <a:rPr lang="zh-CN" altLang="en-US" sz="2200"/>
              <a:t>军工上市企业的估值重塑有望持续向好。</a:t>
            </a:r>
            <a:endParaRPr lang="zh-CN" altLang="en-US" sz="22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695950" y="1087755"/>
            <a:ext cx="6089015" cy="492315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355340" y="4827270"/>
            <a:ext cx="1042035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78560" y="4827270"/>
            <a:ext cx="894080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104390" y="4778693"/>
            <a:ext cx="111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杨春虎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4389120" y="4827270"/>
            <a:ext cx="1760855" cy="320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-4445"/>
            <a:ext cx="12191365" cy="960755"/>
          </a:xfrm>
          <a:prstGeom prst="rect">
            <a:avLst/>
          </a:prstGeom>
          <a:solidFill>
            <a:srgbClr val="E2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None/>
            </a:pP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60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3❈❈❈(1.30)</a:t>
            </a:r>
            <a:endParaRPr lang="en-US" altLang="zh-CN" sz="2800" b="1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buNone/>
            </a:pPr>
            <a:r>
              <a:rPr 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控盘增加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,</a:t>
            </a:r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有第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</a:t>
            </a:r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浪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潜力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0970" y="251460"/>
            <a:ext cx="2038350" cy="70485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44220" y="6264275"/>
            <a:ext cx="9405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姓名：李兴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执业编号：A1120619060002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日期：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2023.1.30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风险提示：观点基于软件数据和理论模型分析，仅供参考，不构成买卖建议，股市有风险，投资需谨慎。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4220" y="956310"/>
            <a:ext cx="10634980" cy="529018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355340" y="4827270"/>
            <a:ext cx="1042035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78560" y="4827270"/>
            <a:ext cx="894080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104390" y="4778693"/>
            <a:ext cx="111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杨春虎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4389120" y="4827270"/>
            <a:ext cx="1760855" cy="320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-4445"/>
            <a:ext cx="12191365" cy="960755"/>
          </a:xfrm>
          <a:prstGeom prst="rect">
            <a:avLst/>
          </a:prstGeom>
          <a:solidFill>
            <a:srgbClr val="E2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0970" y="251460"/>
            <a:ext cx="2038350" cy="70485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44220" y="6264275"/>
            <a:ext cx="9405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姓名：李兴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执业编号：A1120619060002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日期：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2023.1.30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风险提示：观点基于软件数据和理论模型分析，仅供参考，不构成买卖建议，股市有风险，投资需谨慎。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-10160" y="635"/>
            <a:ext cx="12191365" cy="960755"/>
          </a:xfrm>
          <a:prstGeom prst="rect">
            <a:avLst/>
          </a:prstGeom>
          <a:solidFill>
            <a:srgbClr val="E2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None/>
            </a:pP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60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3❈❈❈(2.22)</a:t>
            </a:r>
            <a:endParaRPr lang="en-US" altLang="zh-CN" sz="2800" b="1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buNone/>
            </a:pPr>
            <a:r>
              <a:rPr 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控盘增加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,</a:t>
            </a:r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有第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</a:t>
            </a:r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浪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潜力</a:t>
            </a:r>
            <a:endParaRPr lang="zh-CN" altLang="en-US" sz="28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3390" y="996315"/>
            <a:ext cx="11244580" cy="5262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290" y="256540"/>
            <a:ext cx="2038350" cy="70485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355340" y="4827270"/>
            <a:ext cx="1042035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78560" y="4827270"/>
            <a:ext cx="894080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104390" y="4778693"/>
            <a:ext cx="111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杨春虎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-4445"/>
            <a:ext cx="12191365" cy="960755"/>
          </a:xfrm>
          <a:prstGeom prst="rect">
            <a:avLst/>
          </a:prstGeom>
          <a:solidFill>
            <a:srgbClr val="E2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0970" y="251460"/>
            <a:ext cx="2038350" cy="70485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744220" y="6264275"/>
            <a:ext cx="9405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姓名：李兴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执业编号：A1120619060002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日期：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2023.1.30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风险提示：观点基于软件数据和理论模型分析，仅供参考，不构成买卖建议，股市有风险，投资需谨慎。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-10160" y="635"/>
            <a:ext cx="12191365" cy="960755"/>
          </a:xfrm>
          <a:prstGeom prst="rect">
            <a:avLst/>
          </a:prstGeom>
          <a:solidFill>
            <a:srgbClr val="E2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None/>
            </a:pP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60</a:t>
            </a:r>
            <a:r>
              <a:rPr lang="en-US" altLang="zh-CN" sz="28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3❈❈❈(3.1)</a:t>
            </a:r>
            <a:endParaRPr lang="en-US" altLang="zh-CN" sz="2800" b="1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buNone/>
            </a:pPr>
            <a:r>
              <a:rPr lang="zh-CN" altLang="en-US" sz="2800" b="1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800" b="1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浪</a:t>
            </a:r>
            <a:r>
              <a:rPr lang="en-US" altLang="zh-CN" sz="2800" b="1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altLang="en-US" sz="2800" b="1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来了</a:t>
            </a:r>
            <a:endParaRPr lang="zh-CN" altLang="en-US" sz="2800" b="1">
              <a:solidFill>
                <a:srgbClr val="FFFF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290" y="256540"/>
            <a:ext cx="2038350" cy="7048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6870" y="1083310"/>
            <a:ext cx="11535410" cy="51809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9425" y="1235710"/>
            <a:ext cx="22840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时间的朋友</a:t>
            </a:r>
            <a:endParaRPr lang="zh-CN" altLang="en-US" sz="30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355340" y="4827270"/>
            <a:ext cx="1042035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78560" y="4827270"/>
            <a:ext cx="894080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104390" y="4778693"/>
            <a:ext cx="111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杨春虎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-4445"/>
            <a:ext cx="12191365" cy="960755"/>
          </a:xfrm>
          <a:prstGeom prst="rect">
            <a:avLst/>
          </a:prstGeom>
          <a:solidFill>
            <a:srgbClr val="E2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0970" y="251460"/>
            <a:ext cx="2038350" cy="70485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744220" y="6264275"/>
            <a:ext cx="9405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姓名：李兴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执业编号：A1120619060002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日期：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2023.1.30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风险提示：观点基于软件数据和理论模型分析，仅供参考，不构成买卖建议，股市有风险，投资需谨慎。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-10160" y="635"/>
            <a:ext cx="12191365" cy="960755"/>
          </a:xfrm>
          <a:prstGeom prst="rect">
            <a:avLst/>
          </a:prstGeom>
          <a:solidFill>
            <a:srgbClr val="E2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None/>
            </a:pPr>
            <a:endParaRPr lang="zh-CN" altLang="en-US" sz="2800" b="1">
              <a:solidFill>
                <a:srgbClr val="FFFF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290" y="256540"/>
            <a:ext cx="2038350" cy="704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97815" y="1037590"/>
            <a:ext cx="11563985" cy="52177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89705" y="195580"/>
            <a:ext cx="5629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603368-</a:t>
            </a:r>
            <a:r>
              <a:rPr lang="zh-CN" altLang="en-US" sz="3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柳药集团</a:t>
            </a:r>
            <a:r>
              <a:rPr lang="en-US" altLang="zh-CN" sz="3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(3.8)</a:t>
            </a:r>
            <a:endParaRPr lang="en-US" altLang="zh-CN" sz="3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3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76568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神奇战法》红利低波（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2.23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5770" y="866775"/>
            <a:ext cx="11331575" cy="547560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5320" y="1186180"/>
            <a:ext cx="1985010" cy="13271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706370" y="1064260"/>
            <a:ext cx="33864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追踪：中证红利低波动指数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连续分红，分红水平高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且波动率低！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58865" y="1023620"/>
            <a:ext cx="233172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变数：时间</a:t>
            </a:r>
            <a:r>
              <a:rPr lang="en-US" altLang="zh-CN" sz="22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大盘</a:t>
            </a:r>
            <a:endParaRPr lang="zh-CN" altLang="en-US" sz="22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229350" y="1405890"/>
            <a:ext cx="2200275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979410" y="2513330"/>
            <a:ext cx="17449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案例展示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不做推荐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0690" y="768985"/>
            <a:ext cx="11332845" cy="54889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971800" y="0"/>
            <a:ext cx="76568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神奇战法》红利低波（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3.8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36290" y="69850"/>
            <a:ext cx="547497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大风起兮，云飞扬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94905" y="922020"/>
            <a:ext cx="431990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　2022年</a:t>
            </a:r>
            <a:r>
              <a:rPr lang="en-US" altLang="zh-CN" sz="2000"/>
              <a:t>8</a:t>
            </a:r>
            <a:r>
              <a:rPr lang="zh-CN" altLang="en-US" sz="2000"/>
              <a:t>月第15期《求是》杂志刊发</a:t>
            </a:r>
            <a:r>
              <a:rPr lang="zh-CN" altLang="en-US" sz="2000" b="1"/>
              <a:t>中国证监会党委书记、主席易会满文章《努力建设中国特色现代资本市场》</a:t>
            </a:r>
            <a:r>
              <a:rPr lang="zh-CN" altLang="en-US" sz="2000"/>
              <a:t>。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2000"/>
              <a:t>   </a:t>
            </a:r>
            <a:r>
              <a:rPr lang="zh-CN" altLang="en-US" sz="2000"/>
              <a:t>2022年11月</a:t>
            </a:r>
            <a:r>
              <a:rPr lang="zh-CN" altLang="en-US" sz="2000" b="1"/>
              <a:t>易会满主席</a:t>
            </a:r>
            <a:r>
              <a:rPr lang="zh-CN" altLang="en-US" sz="2000"/>
              <a:t>，更是在金融街论坛年会上首提了</a:t>
            </a:r>
            <a:r>
              <a:rPr lang="zh-CN" altLang="en-US" sz="2000" b="1"/>
              <a:t>“建设具有中国特色估值体系”</a:t>
            </a:r>
            <a:r>
              <a:rPr lang="zh-CN" altLang="en-US" sz="2000"/>
              <a:t>这一重要命题。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5935" y="976630"/>
            <a:ext cx="6942455" cy="5100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25385" y="3524250"/>
            <a:ext cx="423291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/>
              <a:t>2023</a:t>
            </a:r>
            <a:r>
              <a:rPr lang="zh-CN" altLang="en-US" sz="2000"/>
              <a:t>年3月6日，</a:t>
            </a:r>
            <a:r>
              <a:rPr lang="zh-CN" altLang="en-US" sz="2000" b="1"/>
              <a:t>全国政协委员，上交所党委副书记、总经理蔡建春</a:t>
            </a:r>
            <a:r>
              <a:rPr lang="zh-CN" altLang="en-US" sz="2000"/>
              <a:t>在接受记者采访时亮出了自己的三份提案。其中，</a:t>
            </a:r>
            <a:r>
              <a:rPr lang="zh-CN" altLang="en-US" sz="2000" b="1"/>
              <a:t>有关“中国特色估值体系”的表述，再次引发市场各方热议。</a:t>
            </a:r>
            <a:endParaRPr lang="zh-CN" altLang="en-US" sz="2000" b="1"/>
          </a:p>
          <a:p>
            <a:endParaRPr lang="zh-CN" altLang="en-US" sz="2000"/>
          </a:p>
          <a:p>
            <a:r>
              <a:rPr lang="zh-CN" altLang="en-US" sz="2000"/>
              <a:t>三大电信运营商</a:t>
            </a:r>
            <a:r>
              <a:rPr lang="en-US" altLang="zh-CN" sz="2000"/>
              <a:t>......</a:t>
            </a:r>
            <a:endParaRPr lang="en-US" altLang="zh-CN" sz="2000"/>
          </a:p>
        </p:txBody>
      </p:sp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99435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0090" y="768350"/>
            <a:ext cx="10899775" cy="54629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04570" y="1170305"/>
            <a:ext cx="17449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案例展示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不做推荐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5170" y="815340"/>
            <a:ext cx="10793095" cy="5392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6310" y="788670"/>
            <a:ext cx="10279380" cy="54540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1540" y="815975"/>
            <a:ext cx="10408285" cy="5375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355340" y="4827270"/>
            <a:ext cx="1042035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78560" y="4827270"/>
            <a:ext cx="894080" cy="30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104390" y="4778693"/>
            <a:ext cx="1111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杨春虎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4389120" y="4827270"/>
            <a:ext cx="1760855" cy="320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-4445"/>
            <a:ext cx="12191365" cy="960755"/>
          </a:xfrm>
          <a:prstGeom prst="rect">
            <a:avLst/>
          </a:prstGeom>
          <a:solidFill>
            <a:srgbClr val="E2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0970" y="251460"/>
            <a:ext cx="2038350" cy="70485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44220" y="6264275"/>
            <a:ext cx="9405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姓名：李兴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执业编号：A1120619060002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日期：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</a:rPr>
              <a:t>2023.1.30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风险提示：观点基于软件数据和理论模型分析，仅供参考，不构成买卖建议，股市有风险，投资需谨慎。</a:t>
            </a:r>
            <a:endParaRPr lang="zh-CN" altLang="en-US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3210" y="1232535"/>
            <a:ext cx="7612380" cy="43929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635" y="146050"/>
            <a:ext cx="121913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4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ED86B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003*** 休闲食品</a:t>
            </a:r>
            <a:r>
              <a:rPr lang="zh-CN" altLang="en-US" sz="4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ED86B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，</a:t>
            </a:r>
            <a:r>
              <a:rPr lang="en-US" altLang="zh-CN" sz="4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ED86B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上升回档</a:t>
            </a:r>
            <a:endParaRPr lang="en-US" altLang="zh-CN" sz="40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ED86B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37195" y="1232535"/>
            <a:ext cx="402145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中长期展望：</a:t>
            </a:r>
            <a:r>
              <a:rPr lang="zh-CN" altLang="en-US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现代渠道的积极扩张、大包装规格推进品牌形象提升，推动公司进入成长新阶段。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随着公司积极拓展BC、CVS等现代渠道，渠道成长潜力较大。同时大包装在渠道利润上高于经典装，对经销商吸引力更高，随着渠道的拓展以及新品等更多品类推进大包装规格，大包装有望持续放量，同时带动公司品牌形象提升，并反哺流通渠道销售。另外，</a:t>
            </a:r>
            <a:r>
              <a:rPr lang="zh-CN" altLang="en-US" sz="2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新品有望逐渐进入成长阶段。</a:t>
            </a:r>
            <a:endParaRPr lang="zh-CN" altLang="en-US" sz="2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风险提示：食品安全，原材料价格上涨风险，渠道拓展不及预期发现，新品推广不及预期。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神奇回档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84830" y="824865"/>
            <a:ext cx="8670925" cy="536956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5630" y="3711575"/>
            <a:ext cx="2284095" cy="249047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5630" y="824865"/>
            <a:ext cx="2283460" cy="2785745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</p:spTree>
    <p:custDataLst>
      <p:tags r:id="rId8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神奇控盘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2035" y="918210"/>
            <a:ext cx="10677525" cy="53244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6075" y="1087120"/>
            <a:ext cx="2359660" cy="181483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2858135" y="1170305"/>
            <a:ext cx="17449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案例展示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不做推荐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0720" y="818515"/>
            <a:ext cx="10847705" cy="536257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神奇控盘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14400" y="1170305"/>
            <a:ext cx="17449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案例展示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不做推荐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971800" y="0"/>
            <a:ext cx="79368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lang="en-US" altLang="zh-CN" sz="44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002❈❈❈(2.22)</a:t>
            </a:r>
            <a:endParaRPr lang="en-US" altLang="zh-CN" sz="44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4820" y="792480"/>
            <a:ext cx="11291570" cy="541274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004570" y="1170305"/>
            <a:ext cx="17449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案例展示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不做推荐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841865" y="1323340"/>
            <a:ext cx="1838325" cy="12096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圆角矩形 6"/>
          <p:cNvSpPr/>
          <p:nvPr/>
        </p:nvSpPr>
        <p:spPr>
          <a:xfrm>
            <a:off x="8376920" y="2183765"/>
            <a:ext cx="732155" cy="1113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9215755" y="2290445"/>
            <a:ext cx="564515" cy="3663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2790" y="772795"/>
            <a:ext cx="10798175" cy="54444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4570" y="1170305"/>
            <a:ext cx="17449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案例展示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不做推荐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2475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《2023年度投资战略》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2022.12.30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9830" y="752475"/>
            <a:ext cx="9802495" cy="5494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五粮液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0255" y="768350"/>
            <a:ext cx="10729595" cy="5616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1545" y="1280795"/>
            <a:ext cx="2616200" cy="1047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三板斧终于来了</a:t>
            </a:r>
            <a:endParaRPr lang="zh-CN" altLang="en-US" sz="20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是轻仓还是多买点？</a:t>
            </a:r>
            <a:endParaRPr lang="zh-CN" altLang="en-US" sz="20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患得患失！</a:t>
            </a:r>
            <a:endParaRPr lang="zh-CN" altLang="en-US" sz="22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8815" y="1070610"/>
            <a:ext cx="2240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</a:t>
            </a:r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次三板斧</a:t>
            </a:r>
            <a:endParaRPr lang="zh-CN" altLang="en-US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会不会和上次一样</a:t>
            </a:r>
            <a:endParaRPr lang="zh-CN" altLang="en-US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还是鸡肋</a:t>
            </a:r>
            <a:r>
              <a:rPr lang="en-US" altLang="zh-CN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?</a:t>
            </a:r>
            <a:endParaRPr lang="en-US" altLang="zh-CN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11565" y="2529840"/>
            <a:ext cx="2315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涨过一波了！</a:t>
            </a:r>
            <a:endParaRPr lang="zh-CN" altLang="en-US" sz="2000">
              <a:solidFill>
                <a:srgbClr val="00B05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三板斧也出卖点了</a:t>
            </a:r>
            <a:endParaRPr lang="zh-CN" altLang="en-US" sz="2000">
              <a:solidFill>
                <a:srgbClr val="00B05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全部走！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91105" y="4588510"/>
            <a:ext cx="38557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管中窥豹，不知全貌！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五粮液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0385" y="768350"/>
            <a:ext cx="11110595" cy="56026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7855" y="953770"/>
            <a:ext cx="2096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次三板斧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此时色阶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85105" y="833120"/>
            <a:ext cx="265112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次三板斧，又隔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天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加仓参与！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06230" y="1985645"/>
            <a:ext cx="21037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三板斧卖点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要规避风险！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但阶段有</a:t>
            </a:r>
            <a:r>
              <a:rPr lang="en-US" altLang="zh-CN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阶红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减持，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不全卖！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右箭头 9"/>
          <p:cNvSpPr/>
          <p:nvPr/>
        </p:nvSpPr>
        <p:spPr>
          <a:xfrm rot="19440000">
            <a:off x="10233025" y="790575"/>
            <a:ext cx="992505" cy="1441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073765" y="18415"/>
            <a:ext cx="1682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此处</a:t>
            </a:r>
            <a:r>
              <a:rPr lang="en-US" altLang="zh-CN" sz="20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185</a:t>
            </a:r>
            <a:endParaRPr lang="en-US" altLang="zh-CN" sz="20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后来</a:t>
            </a:r>
            <a:r>
              <a:rPr lang="en-US" altLang="zh-CN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219</a:t>
            </a:r>
            <a:endParaRPr lang="en-US" altLang="zh-CN" sz="20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51010" y="47625"/>
            <a:ext cx="1626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还是三板斧</a:t>
            </a:r>
            <a:endParaRPr lang="zh-CN" altLang="en-US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还能吃一轮</a:t>
            </a:r>
            <a:endParaRPr lang="zh-CN" altLang="en-US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50210" y="459168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0540" y="779145"/>
            <a:ext cx="11295380" cy="5567680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7005955" y="183261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9794240" y="868045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>
            <p:custDataLst>
              <p:tags r:id="rId6"/>
            </p:custDataLst>
          </p:nvPr>
        </p:nvSpPr>
        <p:spPr>
          <a:xfrm>
            <a:off x="4766945" y="2302510"/>
            <a:ext cx="361950" cy="370840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7"/>
            </p:custDataLst>
          </p:nvPr>
        </p:nvSpPr>
        <p:spPr>
          <a:xfrm>
            <a:off x="6167120" y="1948180"/>
            <a:ext cx="361950" cy="370840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上下箭头 7"/>
          <p:cNvSpPr/>
          <p:nvPr/>
        </p:nvSpPr>
        <p:spPr>
          <a:xfrm>
            <a:off x="7948930" y="2609850"/>
            <a:ext cx="132080" cy="18421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015605" y="2646045"/>
            <a:ext cx="13423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新手出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进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老手持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经验在积累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484245" y="106680"/>
            <a:ext cx="588137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3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解决痛点：找不到卖点？</a:t>
            </a:r>
            <a:endParaRPr lang="zh-CN" altLang="en-US" sz="33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2945" y="805815"/>
            <a:ext cx="10775950" cy="5375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484245" y="106680"/>
            <a:ext cx="588137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3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解决痛点：找不到卖点？</a:t>
            </a:r>
            <a:endParaRPr lang="zh-CN" altLang="en-US" sz="33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2620" y="920115"/>
            <a:ext cx="7156450" cy="52063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94650" y="920115"/>
            <a:ext cx="3944620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后半程进场！</a:t>
            </a:r>
            <a:r>
              <a:rPr lang="en-US" altLang="zh-CN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（神奇色阶）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过山车一轮又一轮！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有没有目标？</a:t>
            </a:r>
            <a:endParaRPr lang="zh-CN" altLang="en-US" sz="26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随心所欲？？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不怕大盘</a:t>
            </a:r>
            <a:r>
              <a:rPr lang="zh-CN" altLang="en-US" sz="26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结束反弹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？？？</a:t>
            </a:r>
            <a:endParaRPr lang="zh-CN" altLang="en-US" sz="2600"/>
          </a:p>
          <a:p>
            <a:endParaRPr lang="zh-CN" altLang="en-US" sz="26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94650" y="4079240"/>
            <a:ext cx="3742690" cy="19538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购买流程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4330" y="829310"/>
            <a:ext cx="11529695" cy="53524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278255" y="798830"/>
            <a:ext cx="9594850" cy="541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168650" y="151130"/>
            <a:ext cx="5998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临渊羡鱼，不如退而结网！</a:t>
            </a:r>
            <a:endParaRPr lang="zh-CN" altLang="en-US" sz="28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《2023年度投资战略》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央企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ETF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22375" y="761365"/>
            <a:ext cx="9734550" cy="5460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7770" y="69850"/>
            <a:ext cx="802068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《2023年度投资战略》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央企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ETF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2455" y="837565"/>
            <a:ext cx="10974705" cy="5320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29165" y="1391920"/>
            <a:ext cx="1828800" cy="123825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景顺鼎益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360" y="757555"/>
            <a:ext cx="10981690" cy="5630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.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景顺鼎益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9280" y="768350"/>
            <a:ext cx="11047730" cy="5448300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9519920" y="5059680"/>
            <a:ext cx="429895" cy="440055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04355" y="2600960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52295" y="768350"/>
            <a:ext cx="7654925" cy="54762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  <p:tag name="KSO_WM_UNIT_PLACING_PICTURE_USER_VIEWPORT" val="{&quot;height&quot;:10125,&quot;width&quot;:17460}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5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3376</Words>
  <Application>WPS 演示</Application>
  <PresentationFormat>宽屏</PresentationFormat>
  <Paragraphs>318</Paragraphs>
  <Slides>48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48</vt:i4>
      </vt:variant>
    </vt:vector>
  </HeadingPairs>
  <TitlesOfParts>
    <vt:vector size="62" baseType="lpstr">
      <vt:lpstr>Arial</vt:lpstr>
      <vt:lpstr>宋体</vt:lpstr>
      <vt:lpstr>Wingdings</vt:lpstr>
      <vt:lpstr>Wingdings</vt:lpstr>
      <vt:lpstr>思源黑体 CN Medium</vt:lpstr>
      <vt:lpstr>黑体</vt:lpstr>
      <vt:lpstr>思源黑体 CN Bold</vt:lpstr>
      <vt:lpstr>思源黑体 CN Normal</vt:lpstr>
      <vt:lpstr>思源黑体 CN Heavy</vt:lpstr>
      <vt:lpstr>Calibri</vt:lpstr>
      <vt:lpstr>微软雅黑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212</cp:revision>
  <dcterms:created xsi:type="dcterms:W3CDTF">2019-06-19T02:08:00Z</dcterms:created>
  <dcterms:modified xsi:type="dcterms:W3CDTF">2023-03-15T14:13:22Z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279AB3FC7E2549FC881696D551D5692A</vt:lpwstr>
  </property>
</Properties>
</file>