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2"/>
  </p:sldMasterIdLst>
  <p:sldIdLst>
    <p:sldId id="380" r:id="rId3"/>
    <p:sldId id="318" r:id="rId4"/>
    <p:sldId id="315" r:id="rId5"/>
    <p:sldId id="391" r:id="rId6"/>
    <p:sldId id="294" r:id="rId7"/>
    <p:sldId id="322" r:id="rId8"/>
    <p:sldId id="333" r:id="rId9"/>
    <p:sldId id="324" r:id="rId10"/>
    <p:sldId id="325" r:id="rId11"/>
    <p:sldId id="336" r:id="rId12"/>
    <p:sldId id="323" r:id="rId13"/>
    <p:sldId id="386" r:id="rId14"/>
    <p:sldId id="348" r:id="rId15"/>
    <p:sldId id="334" r:id="rId16"/>
    <p:sldId id="387" r:id="rId17"/>
    <p:sldId id="388" r:id="rId18"/>
    <p:sldId id="389" r:id="rId19"/>
    <p:sldId id="335" r:id="rId20"/>
    <p:sldId id="390" r:id="rId21"/>
    <p:sldId id="328" r:id="rId22"/>
    <p:sldId id="289" r:id="rId23"/>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5" userDrawn="1">
          <p15:clr>
            <a:srgbClr val="A4A3A4"/>
          </p15:clr>
        </p15:guide>
        <p15:guide id="2" pos="366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2F01"/>
    <a:srgbClr val="72F078"/>
    <a:srgbClr val="CC00FF"/>
    <a:srgbClr val="D9D9D9"/>
    <a:srgbClr val="210BB8"/>
    <a:srgbClr val="241789"/>
    <a:srgbClr val="4A4A4A"/>
    <a:srgbClr val="FFFEEB"/>
    <a:srgbClr val="FFF4A3"/>
    <a:srgbClr val="7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202" d="100"/>
          <a:sy n="202" d="100"/>
        </p:scale>
        <p:origin x="139" y="370"/>
      </p:cViewPr>
      <p:guideLst>
        <p:guide orient="horz" pos="2055"/>
        <p:guide pos="366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0.xml"/><Relationship Id="rId7" Type="http://schemas.openxmlformats.org/officeDocument/2006/relationships/image" Target="../media/image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5.xml"/><Relationship Id="rId7" Type="http://schemas.openxmlformats.org/officeDocument/2006/relationships/image" Target="../media/image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0.xml"/><Relationship Id="rId7" Type="http://schemas.openxmlformats.org/officeDocument/2006/relationships/image" Target="../media/image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818-直播封面2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2023/11/30</a:t>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pic>
        <p:nvPicPr>
          <p:cNvPr id="4" name="图片 3" descr="818-直播封面2 拷贝 6"/>
          <p:cNvPicPr>
            <a:picLocks noChangeAspect="1"/>
          </p:cNvPicPr>
          <p:nvPr userDrawn="1">
            <p:custDataLst>
              <p:tags r:id="rId1"/>
            </p:custDataLst>
          </p:nvPr>
        </p:nvPicPr>
        <p:blipFill>
          <a:blip r:embed="rId7"/>
          <a:stretch>
            <a:fillRect/>
          </a:stretch>
        </p:blipFill>
        <p:spPr>
          <a:xfrm>
            <a:off x="0" y="0"/>
            <a:ext cx="12192000" cy="6858000"/>
          </a:xfrm>
          <a:prstGeom prst="rect">
            <a:avLst/>
          </a:prstGeom>
        </p:spPr>
      </p:pic>
      <p:pic>
        <p:nvPicPr>
          <p:cNvPr id="2" name="图片 1" descr="818"/>
          <p:cNvPicPr>
            <a:picLocks noChangeAspect="1"/>
          </p:cNvPicPr>
          <p:nvPr userDrawn="1">
            <p:custDataLst>
              <p:tags r:id="rId2"/>
            </p:custDataLst>
          </p:nvPr>
        </p:nvPicPr>
        <p:blipFill>
          <a:blip r:embed="rId8"/>
          <a:srcRect l="89139" t="-5233"/>
          <a:stretch>
            <a:fillRect/>
          </a:stretch>
        </p:blipFill>
        <p:spPr>
          <a:xfrm>
            <a:off x="72390" y="32385"/>
            <a:ext cx="1651000" cy="598805"/>
          </a:xfrm>
          <a:prstGeom prst="rect">
            <a:avLst/>
          </a:prstGeom>
        </p:spPr>
      </p:pic>
      <p:pic>
        <p:nvPicPr>
          <p:cNvPr id="3" name="图片 2" descr="经传多赢01-白色(1)"/>
          <p:cNvPicPr>
            <a:picLocks noChangeAspect="1"/>
          </p:cNvPicPr>
          <p:nvPr userDrawn="1">
            <p:custDataLst>
              <p:tags r:id="rId3"/>
            </p:custDataLst>
          </p:nvPr>
        </p:nvPicPr>
        <p:blipFill>
          <a:blip r:embed="rId9"/>
          <a:stretch>
            <a:fillRect/>
          </a:stretch>
        </p:blipFill>
        <p:spPr>
          <a:xfrm>
            <a:off x="10203180" y="200025"/>
            <a:ext cx="1554480" cy="349885"/>
          </a:xfrm>
          <a:prstGeom prst="rect">
            <a:avLst/>
          </a:prstGeom>
        </p:spPr>
      </p:pic>
      <p:cxnSp>
        <p:nvCxnSpPr>
          <p:cNvPr id="6" name="直接连接符 5"/>
          <p:cNvCxnSpPr/>
          <p:nvPr userDrawn="1">
            <p:custDataLst>
              <p:tags r:id="rId4"/>
            </p:custDataLst>
          </p:nvPr>
        </p:nvCxnSpPr>
        <p:spPr>
          <a:xfrm flipV="1">
            <a:off x="1581150" y="630555"/>
            <a:ext cx="8630920" cy="13335"/>
          </a:xfrm>
          <a:prstGeom prst="line">
            <a:avLst/>
          </a:prstGeom>
          <a:ln w="12700" cmpd="sng">
            <a:gradFill flip="none" rotWithShape="1">
              <a:gsLst>
                <a:gs pos="0">
                  <a:srgbClr val="FFFEEB">
                    <a:lumMod val="42000"/>
                    <a:lumOff val="58000"/>
                  </a:srgbClr>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
        <p:nvSpPr>
          <p:cNvPr id="13" name="文本框 12"/>
          <p:cNvSpPr txBox="1"/>
          <p:nvPr userDrawn="1">
            <p:custDataLst>
              <p:tags r:id="rId5"/>
            </p:custDataLst>
          </p:nvPr>
        </p:nvSpPr>
        <p:spPr>
          <a:xfrm>
            <a:off x="-11430" y="6587490"/>
            <a:ext cx="12192635" cy="275590"/>
          </a:xfrm>
          <a:prstGeom prst="rect">
            <a:avLst/>
          </a:prstGeom>
          <a:noFill/>
        </p:spPr>
        <p:txBody>
          <a:bodyPr wrap="square" rtlCol="0" anchor="t">
            <a:spAutoFit/>
          </a:bodyPr>
          <a:lstStyle/>
          <a:p>
            <a:pPr lvl="0" algn="ctr">
              <a:buClrTx/>
              <a:buSzTx/>
              <a:buFontTx/>
            </a:pPr>
            <a:r>
              <a:rPr lang="zh-CN" altLang="en-US" sz="12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经传多赢首席投顾 :蔡英姿丨执业编号:A1120613090011  风险提示:观点基于软件数据和理论模型分析，仅供参考，不构成买卖建议，股市有风险，投资需谨慎！</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pic>
        <p:nvPicPr>
          <p:cNvPr id="4" name="图片 3" descr="818-直播封面2 拷贝 6"/>
          <p:cNvPicPr>
            <a:picLocks noChangeAspect="1"/>
          </p:cNvPicPr>
          <p:nvPr userDrawn="1">
            <p:custDataLst>
              <p:tags r:id="rId1"/>
            </p:custDataLst>
          </p:nvPr>
        </p:nvPicPr>
        <p:blipFill>
          <a:blip r:embed="rId7"/>
          <a:stretch>
            <a:fillRect/>
          </a:stretch>
        </p:blipFill>
        <p:spPr>
          <a:xfrm>
            <a:off x="0" y="0"/>
            <a:ext cx="12192000" cy="6858000"/>
          </a:xfrm>
          <a:prstGeom prst="rect">
            <a:avLst/>
          </a:prstGeom>
        </p:spPr>
      </p:pic>
      <p:pic>
        <p:nvPicPr>
          <p:cNvPr id="2" name="图片 1" descr="818"/>
          <p:cNvPicPr>
            <a:picLocks noChangeAspect="1"/>
          </p:cNvPicPr>
          <p:nvPr userDrawn="1">
            <p:custDataLst>
              <p:tags r:id="rId2"/>
            </p:custDataLst>
          </p:nvPr>
        </p:nvPicPr>
        <p:blipFill>
          <a:blip r:embed="rId8"/>
          <a:srcRect l="89139" t="-5233"/>
          <a:stretch>
            <a:fillRect/>
          </a:stretch>
        </p:blipFill>
        <p:spPr>
          <a:xfrm>
            <a:off x="72390" y="32385"/>
            <a:ext cx="1651000" cy="598805"/>
          </a:xfrm>
          <a:prstGeom prst="rect">
            <a:avLst/>
          </a:prstGeom>
        </p:spPr>
      </p:pic>
      <p:pic>
        <p:nvPicPr>
          <p:cNvPr id="3" name="图片 2" descr="经传多赢01-白色(1)"/>
          <p:cNvPicPr>
            <a:picLocks noChangeAspect="1"/>
          </p:cNvPicPr>
          <p:nvPr userDrawn="1">
            <p:custDataLst>
              <p:tags r:id="rId3"/>
            </p:custDataLst>
          </p:nvPr>
        </p:nvPicPr>
        <p:blipFill>
          <a:blip r:embed="rId9"/>
          <a:stretch>
            <a:fillRect/>
          </a:stretch>
        </p:blipFill>
        <p:spPr>
          <a:xfrm>
            <a:off x="10203180" y="200025"/>
            <a:ext cx="1554480" cy="349885"/>
          </a:xfrm>
          <a:prstGeom prst="rect">
            <a:avLst/>
          </a:prstGeom>
        </p:spPr>
      </p:pic>
      <p:cxnSp>
        <p:nvCxnSpPr>
          <p:cNvPr id="6" name="直接连接符 5"/>
          <p:cNvCxnSpPr/>
          <p:nvPr userDrawn="1">
            <p:custDataLst>
              <p:tags r:id="rId4"/>
            </p:custDataLst>
          </p:nvPr>
        </p:nvCxnSpPr>
        <p:spPr>
          <a:xfrm flipV="1">
            <a:off x="1581150" y="630555"/>
            <a:ext cx="8630920" cy="13335"/>
          </a:xfrm>
          <a:prstGeom prst="line">
            <a:avLst/>
          </a:prstGeom>
          <a:ln w="12700" cmpd="sng">
            <a:gradFill flip="none" rotWithShape="1">
              <a:gsLst>
                <a:gs pos="0">
                  <a:srgbClr val="FFFEEB">
                    <a:lumMod val="42000"/>
                    <a:lumOff val="58000"/>
                  </a:srgbClr>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
        <p:nvSpPr>
          <p:cNvPr id="13" name="文本框 12"/>
          <p:cNvSpPr txBox="1"/>
          <p:nvPr userDrawn="1">
            <p:custDataLst>
              <p:tags r:id="rId5"/>
            </p:custDataLst>
          </p:nvPr>
        </p:nvSpPr>
        <p:spPr>
          <a:xfrm>
            <a:off x="-11430" y="6587490"/>
            <a:ext cx="12192635" cy="275590"/>
          </a:xfrm>
          <a:prstGeom prst="rect">
            <a:avLst/>
          </a:prstGeom>
          <a:noFill/>
        </p:spPr>
        <p:txBody>
          <a:bodyPr wrap="square" rtlCol="0" anchor="t">
            <a:spAutoFit/>
          </a:bodyPr>
          <a:lstStyle/>
          <a:p>
            <a:pPr lvl="0" algn="ctr">
              <a:buClrTx/>
              <a:buSzTx/>
              <a:buFontTx/>
            </a:pPr>
            <a:r>
              <a:rPr lang="zh-CN" altLang="en-US" sz="12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经传多赢投研总监 :杨春虎丨执业编号:A1120619100003  风险提示:观点基于软件数据和理论模型分析，仅供参考，不构成买卖建议，股市有风险，投资需谨慎！</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1" name="图片 10" descr="818-直播封面2 拷贝 6"/>
          <p:cNvPicPr>
            <a:picLocks noChangeAspect="1"/>
          </p:cNvPicPr>
          <p:nvPr userDrawn="1">
            <p:custDataLst>
              <p:tags r:id="rId1"/>
            </p:custDataLst>
          </p:nvPr>
        </p:nvPicPr>
        <p:blipFill>
          <a:blip r:embed="rId6"/>
          <a:stretch>
            <a:fillRect/>
          </a:stretch>
        </p:blipFill>
        <p:spPr>
          <a:xfrm>
            <a:off x="0" y="0"/>
            <a:ext cx="12192000" cy="6858000"/>
          </a:xfrm>
          <a:prstGeom prst="rect">
            <a:avLst/>
          </a:prstGeom>
        </p:spPr>
      </p:pic>
      <p:pic>
        <p:nvPicPr>
          <p:cNvPr id="2" name="图片 1" descr="818"/>
          <p:cNvPicPr>
            <a:picLocks noChangeAspect="1"/>
          </p:cNvPicPr>
          <p:nvPr userDrawn="1">
            <p:custDataLst>
              <p:tags r:id="rId2"/>
            </p:custDataLst>
          </p:nvPr>
        </p:nvPicPr>
        <p:blipFill>
          <a:blip r:embed="rId7"/>
          <a:srcRect l="89139" t="-5233"/>
          <a:stretch>
            <a:fillRect/>
          </a:stretch>
        </p:blipFill>
        <p:spPr>
          <a:xfrm>
            <a:off x="72390" y="32385"/>
            <a:ext cx="1651000" cy="598805"/>
          </a:xfrm>
          <a:prstGeom prst="rect">
            <a:avLst/>
          </a:prstGeom>
        </p:spPr>
      </p:pic>
      <p:pic>
        <p:nvPicPr>
          <p:cNvPr id="3" name="图片 2" descr="经传多赢01-白色(1)"/>
          <p:cNvPicPr>
            <a:picLocks noChangeAspect="1"/>
          </p:cNvPicPr>
          <p:nvPr userDrawn="1">
            <p:custDataLst>
              <p:tags r:id="rId3"/>
            </p:custDataLst>
          </p:nvPr>
        </p:nvPicPr>
        <p:blipFill>
          <a:blip r:embed="rId8"/>
          <a:stretch>
            <a:fillRect/>
          </a:stretch>
        </p:blipFill>
        <p:spPr>
          <a:xfrm>
            <a:off x="10203180" y="200025"/>
            <a:ext cx="1554480" cy="349885"/>
          </a:xfrm>
          <a:prstGeom prst="rect">
            <a:avLst/>
          </a:prstGeom>
        </p:spPr>
      </p:pic>
      <p:sp>
        <p:nvSpPr>
          <p:cNvPr id="5" name="矩形: 圆角 1"/>
          <p:cNvSpPr/>
          <p:nvPr userDrawn="1">
            <p:custDataLst>
              <p:tags r:id="rId4"/>
            </p:custDataLst>
          </p:nvPr>
        </p:nvSpPr>
        <p:spPr>
          <a:xfrm>
            <a:off x="0" y="713105"/>
            <a:ext cx="12204065" cy="6264910"/>
          </a:xfrm>
          <a:prstGeom prst="roundRect">
            <a:avLst>
              <a:gd name="adj" fmla="val 14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nvSpPr>
        <p:spPr>
          <a:xfrm>
            <a:off x="0" y="6579870"/>
            <a:ext cx="12192635" cy="275590"/>
          </a:xfrm>
          <a:prstGeom prst="rect">
            <a:avLst/>
          </a:prstGeom>
          <a:noFill/>
        </p:spPr>
        <p:txBody>
          <a:bodyPr wrap="square" rtlCol="0" anchor="t">
            <a:spAutoFit/>
          </a:bodyPr>
          <a:lstStyle/>
          <a:p>
            <a:pPr algn="ctr">
              <a:buClrTx/>
              <a:buSzTx/>
              <a:buFontTx/>
            </a:pPr>
            <a:r>
              <a:rPr lang="zh-CN" altLang="en-US" sz="1200" dirty="0">
                <a:ln>
                  <a:noFill/>
                </a:ln>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 :王浩丨执业编号:A11206190</a:t>
            </a:r>
            <a:r>
              <a:rPr lang="en-US" altLang="zh-CN" sz="1200" dirty="0">
                <a:ln>
                  <a:noFill/>
                </a:ln>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4</a:t>
            </a:r>
            <a:r>
              <a:rPr lang="zh-CN" altLang="en-US" sz="1200" dirty="0">
                <a:ln>
                  <a:noFill/>
                </a:ln>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00</a:t>
            </a:r>
            <a:r>
              <a:rPr lang="en-US" altLang="zh-CN" sz="1200" dirty="0">
                <a:ln>
                  <a:noFill/>
                </a:ln>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08  </a:t>
            </a:r>
            <a:r>
              <a:rPr lang="zh-CN" altLang="en-US" sz="1200" dirty="0">
                <a:ln>
                  <a:noFill/>
                </a:ln>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风险提示:观点基于软件数据和理论模型分析，仅供参考，不构成买卖建议，股市有风险，投资需谨慎！</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5" name="图片 4" descr="818-直播封面2 拷贝 6"/>
          <p:cNvPicPr>
            <a:picLocks noChangeAspect="1"/>
          </p:cNvPicPr>
          <p:nvPr userDrawn="1"/>
        </p:nvPicPr>
        <p:blipFill>
          <a:blip r:embed="rId3"/>
          <a:stretch>
            <a:fillRect/>
          </a:stretch>
        </p:blipFill>
        <p:spPr>
          <a:xfrm>
            <a:off x="0" y="0"/>
            <a:ext cx="12192000" cy="6858000"/>
          </a:xfrm>
          <a:prstGeom prst="rect">
            <a:avLst/>
          </a:prstGeom>
        </p:spPr>
      </p:pic>
      <p:pic>
        <p:nvPicPr>
          <p:cNvPr id="4" name="图片 3" descr="818"/>
          <p:cNvPicPr>
            <a:picLocks noChangeAspect="1"/>
          </p:cNvPicPr>
          <p:nvPr userDrawn="1"/>
        </p:nvPicPr>
        <p:blipFill>
          <a:blip r:embed="rId4"/>
          <a:srcRect l="89139" t="-5233"/>
          <a:stretch>
            <a:fillRect/>
          </a:stretch>
        </p:blipFill>
        <p:spPr>
          <a:xfrm>
            <a:off x="72390" y="32385"/>
            <a:ext cx="1651000" cy="598805"/>
          </a:xfrm>
          <a:prstGeom prst="rect">
            <a:avLst/>
          </a:prstGeom>
        </p:spPr>
      </p:pic>
      <p:sp>
        <p:nvSpPr>
          <p:cNvPr id="2" name="矩形 1"/>
          <p:cNvSpPr/>
          <p:nvPr userDrawn="1"/>
        </p:nvSpPr>
        <p:spPr>
          <a:xfrm>
            <a:off x="0" y="750570"/>
            <a:ext cx="12198350" cy="612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custDataLst>
              <p:tags r:id="rId1"/>
            </p:custDataLst>
          </p:nvPr>
        </p:nvSpPr>
        <p:spPr>
          <a:xfrm>
            <a:off x="-11430" y="6604000"/>
            <a:ext cx="12192635" cy="275590"/>
          </a:xfrm>
          <a:prstGeom prst="rect">
            <a:avLst/>
          </a:prstGeom>
          <a:noFill/>
        </p:spPr>
        <p:txBody>
          <a:bodyPr wrap="square" rtlCol="0" anchor="t">
            <a:spAutoFit/>
          </a:bodyPr>
          <a:lstStyle/>
          <a:p>
            <a:pPr algn="ctr">
              <a:buClrTx/>
              <a:buSzTx/>
              <a:buFontTx/>
            </a:pPr>
            <a:r>
              <a:rPr lang="zh-CN" altLang="en-US" sz="1200">
                <a:ln>
                  <a:noFill/>
                </a:ln>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经传多赢首席投顾 :蔡英姿丨执业编号:</a:t>
            </a:r>
            <a:r>
              <a:rPr lang="en-US" altLang="zh-CN" sz="1200">
                <a:solidFill>
                  <a:schemeClr val="tx1">
                    <a:lumMod val="75000"/>
                    <a:lumOff val="25000"/>
                  </a:schemeClr>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A1120613090011  </a:t>
            </a:r>
            <a:r>
              <a:rPr lang="zh-CN" altLang="en-US" sz="1200">
                <a:ln>
                  <a:noFill/>
                </a:ln>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风险提示:观点基于软件数据和理论模型分析，仅供参考，不构成买卖建议，股市有风险，投资需谨慎！</a:t>
            </a:r>
          </a:p>
        </p:txBody>
      </p:sp>
      <p:pic>
        <p:nvPicPr>
          <p:cNvPr id="3" name="图片 2" descr="经传多赢01-白色(1)"/>
          <p:cNvPicPr>
            <a:picLocks noChangeAspect="1"/>
          </p:cNvPicPr>
          <p:nvPr userDrawn="1"/>
        </p:nvPicPr>
        <p:blipFill>
          <a:blip r:embed="rId5"/>
          <a:stretch>
            <a:fillRect/>
          </a:stretch>
        </p:blipFill>
        <p:spPr>
          <a:xfrm>
            <a:off x="10203180" y="200025"/>
            <a:ext cx="1554480" cy="3498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pic>
        <p:nvPicPr>
          <p:cNvPr id="5" name="图片 4" descr="818-直播封面2 拷贝 6"/>
          <p:cNvPicPr>
            <a:picLocks noChangeAspect="1"/>
          </p:cNvPicPr>
          <p:nvPr userDrawn="1"/>
        </p:nvPicPr>
        <p:blipFill>
          <a:blip r:embed="rId3"/>
          <a:stretch>
            <a:fillRect/>
          </a:stretch>
        </p:blipFill>
        <p:spPr>
          <a:xfrm>
            <a:off x="0" y="0"/>
            <a:ext cx="12192000" cy="6858000"/>
          </a:xfrm>
          <a:prstGeom prst="rect">
            <a:avLst/>
          </a:prstGeom>
        </p:spPr>
      </p:pic>
      <p:pic>
        <p:nvPicPr>
          <p:cNvPr id="4" name="图片 3" descr="818"/>
          <p:cNvPicPr>
            <a:picLocks noChangeAspect="1"/>
          </p:cNvPicPr>
          <p:nvPr userDrawn="1"/>
        </p:nvPicPr>
        <p:blipFill>
          <a:blip r:embed="rId4"/>
          <a:srcRect l="89139" t="-5233"/>
          <a:stretch>
            <a:fillRect/>
          </a:stretch>
        </p:blipFill>
        <p:spPr>
          <a:xfrm>
            <a:off x="72390" y="32385"/>
            <a:ext cx="1651000" cy="598805"/>
          </a:xfrm>
          <a:prstGeom prst="rect">
            <a:avLst/>
          </a:prstGeom>
        </p:spPr>
      </p:pic>
      <p:sp>
        <p:nvSpPr>
          <p:cNvPr id="2" name="矩形 1"/>
          <p:cNvSpPr/>
          <p:nvPr userDrawn="1"/>
        </p:nvSpPr>
        <p:spPr>
          <a:xfrm>
            <a:off x="0" y="750570"/>
            <a:ext cx="12198350" cy="612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custDataLst>
              <p:tags r:id="rId1"/>
            </p:custDataLst>
          </p:nvPr>
        </p:nvSpPr>
        <p:spPr>
          <a:xfrm>
            <a:off x="-11430" y="6604000"/>
            <a:ext cx="12192635" cy="275590"/>
          </a:xfrm>
          <a:prstGeom prst="rect">
            <a:avLst/>
          </a:prstGeom>
          <a:noFill/>
        </p:spPr>
        <p:txBody>
          <a:bodyPr wrap="square" rtlCol="0" anchor="t">
            <a:spAutoFit/>
          </a:bodyPr>
          <a:lstStyle/>
          <a:p>
            <a:pPr algn="ctr">
              <a:buClrTx/>
              <a:buSzTx/>
              <a:buFontTx/>
            </a:pPr>
            <a:r>
              <a:rPr lang="zh-CN" altLang="en-US" sz="1200">
                <a:ln>
                  <a:noFill/>
                </a:ln>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经传多赢投研总监 :杨春虎丨执业编号:A1120619100003  风险提示:观点基于软件数据和理论模型分析，仅供参考，不构成买卖建议，股市有风险，投资需谨慎！</a:t>
            </a:r>
          </a:p>
        </p:txBody>
      </p:sp>
      <p:pic>
        <p:nvPicPr>
          <p:cNvPr id="3" name="图片 2" descr="经传多赢01-白色(1)"/>
          <p:cNvPicPr>
            <a:picLocks noChangeAspect="1"/>
          </p:cNvPicPr>
          <p:nvPr userDrawn="1"/>
        </p:nvPicPr>
        <p:blipFill>
          <a:blip r:embed="rId5"/>
          <a:stretch>
            <a:fillRect/>
          </a:stretch>
        </p:blipFill>
        <p:spPr>
          <a:xfrm>
            <a:off x="10203180" y="200025"/>
            <a:ext cx="1554480" cy="34988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pic>
        <p:nvPicPr>
          <p:cNvPr id="5" name="图片 4" descr="818-直播封面2 拷贝 6"/>
          <p:cNvPicPr>
            <a:picLocks noChangeAspect="1"/>
          </p:cNvPicPr>
          <p:nvPr userDrawn="1"/>
        </p:nvPicPr>
        <p:blipFill>
          <a:blip r:embed="rId4"/>
          <a:stretch>
            <a:fillRect/>
          </a:stretch>
        </p:blipFill>
        <p:spPr>
          <a:xfrm>
            <a:off x="0" y="0"/>
            <a:ext cx="12192000" cy="6858000"/>
          </a:xfrm>
          <a:prstGeom prst="rect">
            <a:avLst/>
          </a:prstGeom>
        </p:spPr>
      </p:pic>
      <p:pic>
        <p:nvPicPr>
          <p:cNvPr id="4" name="图片 3" descr="818"/>
          <p:cNvPicPr>
            <a:picLocks noChangeAspect="1"/>
          </p:cNvPicPr>
          <p:nvPr userDrawn="1"/>
        </p:nvPicPr>
        <p:blipFill>
          <a:blip r:embed="rId5"/>
          <a:srcRect l="89139" t="-5233"/>
          <a:stretch>
            <a:fillRect/>
          </a:stretch>
        </p:blipFill>
        <p:spPr>
          <a:xfrm>
            <a:off x="72390" y="32385"/>
            <a:ext cx="1651000" cy="598805"/>
          </a:xfrm>
          <a:prstGeom prst="rect">
            <a:avLst/>
          </a:prstGeom>
        </p:spPr>
      </p:pic>
      <p:pic>
        <p:nvPicPr>
          <p:cNvPr id="3" name="图片 2" descr="经传多赢01-白色(1)"/>
          <p:cNvPicPr>
            <a:picLocks noChangeAspect="1"/>
          </p:cNvPicPr>
          <p:nvPr userDrawn="1"/>
        </p:nvPicPr>
        <p:blipFill>
          <a:blip r:embed="rId6"/>
          <a:stretch>
            <a:fillRect/>
          </a:stretch>
        </p:blipFill>
        <p:spPr>
          <a:xfrm>
            <a:off x="10203180" y="200025"/>
            <a:ext cx="1554480" cy="349885"/>
          </a:xfrm>
          <a:prstGeom prst="rect">
            <a:avLst/>
          </a:prstGeom>
        </p:spPr>
      </p:pic>
      <p:sp>
        <p:nvSpPr>
          <p:cNvPr id="6" name="矩形: 圆角 1"/>
          <p:cNvSpPr/>
          <p:nvPr userDrawn="1">
            <p:custDataLst>
              <p:tags r:id="rId1"/>
            </p:custDataLst>
          </p:nvPr>
        </p:nvSpPr>
        <p:spPr>
          <a:xfrm>
            <a:off x="0" y="713105"/>
            <a:ext cx="12204065" cy="6264910"/>
          </a:xfrm>
          <a:prstGeom prst="roundRect">
            <a:avLst>
              <a:gd name="adj" fmla="val 14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custDataLst>
              <p:tags r:id="rId2"/>
            </p:custDataLst>
          </p:nvPr>
        </p:nvSpPr>
        <p:spPr>
          <a:xfrm>
            <a:off x="0" y="6579870"/>
            <a:ext cx="12192635" cy="275590"/>
          </a:xfrm>
          <a:prstGeom prst="rect">
            <a:avLst/>
          </a:prstGeom>
          <a:noFill/>
        </p:spPr>
        <p:txBody>
          <a:bodyPr wrap="square" rtlCol="0" anchor="t">
            <a:spAutoFit/>
          </a:bodyPr>
          <a:lstStyle/>
          <a:p>
            <a:pPr algn="ctr">
              <a:buClrTx/>
              <a:buSzTx/>
              <a:buFontTx/>
            </a:pPr>
            <a:r>
              <a:rPr lang="zh-CN" altLang="en-US" sz="1200">
                <a:ln>
                  <a:noFill/>
                </a:ln>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 :刘</a:t>
            </a:r>
            <a:r>
              <a:rPr lang="en-US" altLang="zh-CN" sz="1200">
                <a:ln>
                  <a:noFill/>
                </a:ln>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 </a:t>
            </a:r>
            <a:r>
              <a:rPr lang="zh-CN" altLang="en-US" sz="1200">
                <a:ln>
                  <a:noFill/>
                </a:ln>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涛丨执业编号:A1120619060024</a:t>
            </a:r>
            <a:r>
              <a:rPr lang="en-US" altLang="zh-CN" sz="1200">
                <a:ln>
                  <a:noFill/>
                </a:ln>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  </a:t>
            </a:r>
            <a:r>
              <a:rPr lang="zh-CN" altLang="en-US" sz="1200">
                <a:ln>
                  <a:noFill/>
                </a:ln>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风险提示:观点基于软件数据和理论模型分析，仅供参考，不构成买卖建议，股市有风险，投资需谨慎！</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818-直播封面2 拷贝 6"/>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5" name="图片 4" descr="818-直播封面2 拷贝 6"/>
          <p:cNvPicPr>
            <a:picLocks noChangeAspect="1"/>
          </p:cNvPicPr>
          <p:nvPr userDrawn="1">
            <p:custDataLst>
              <p:tags r:id="rId1"/>
            </p:custDataLst>
          </p:nvPr>
        </p:nvPicPr>
        <p:blipFill>
          <a:blip r:embed="rId4"/>
          <a:stretch>
            <a:fillRect/>
          </a:stretch>
        </p:blipFill>
        <p:spPr>
          <a:xfrm>
            <a:off x="0" y="0"/>
            <a:ext cx="12192000" cy="6858000"/>
          </a:xfrm>
          <a:prstGeom prst="rect">
            <a:avLst/>
          </a:prstGeom>
        </p:spPr>
      </p:pic>
      <p:pic>
        <p:nvPicPr>
          <p:cNvPr id="4" name="图片 3" descr="818"/>
          <p:cNvPicPr>
            <a:picLocks noChangeAspect="1"/>
          </p:cNvPicPr>
          <p:nvPr userDrawn="1">
            <p:custDataLst>
              <p:tags r:id="rId2"/>
            </p:custDataLst>
          </p:nvPr>
        </p:nvPicPr>
        <p:blipFill>
          <a:blip r:embed="rId5"/>
          <a:stretch>
            <a:fillRect/>
          </a:stretch>
        </p:blipFill>
        <p:spPr>
          <a:xfrm>
            <a:off x="264160" y="173355"/>
            <a:ext cx="11663680" cy="4368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17"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tags" Target="../tags/tag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2023/11/30</a:t>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0.xml"/><Relationship Id="rId7" Type="http://schemas.openxmlformats.org/officeDocument/2006/relationships/slideLayout" Target="../slideLayouts/slideLayout9.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10" Type="http://schemas.openxmlformats.org/officeDocument/2006/relationships/image" Target="../media/image7.png"/><Relationship Id="rId4" Type="http://schemas.openxmlformats.org/officeDocument/2006/relationships/tags" Target="../tags/tag3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2.xml"/><Relationship Id="rId1" Type="http://schemas.openxmlformats.org/officeDocument/2006/relationships/tags" Target="../tags/tag8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slideLayout" Target="../slideLayouts/slideLayout9.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image" Target="../media/image9.png"/><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27.png"/><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9.xml"/><Relationship Id="rId1" Type="http://schemas.openxmlformats.org/officeDocument/2006/relationships/tags" Target="../tags/tag90.xml"/></Relationships>
</file>

<file path=ppt/slides/_rels/slide3.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55.xml"/><Relationship Id="rId7" Type="http://schemas.openxmlformats.org/officeDocument/2006/relationships/image" Target="../media/image14.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Layout" Target="../slideLayouts/slideLayout4.xml"/><Relationship Id="rId5" Type="http://schemas.openxmlformats.org/officeDocument/2006/relationships/tags" Target="../tags/tag57.xml"/><Relationship Id="rId4" Type="http://schemas.openxmlformats.org/officeDocument/2006/relationships/tags" Target="../tags/tag56.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2.xml"/><Relationship Id="rId1" Type="http://schemas.openxmlformats.org/officeDocument/2006/relationships/tags" Target="../tags/tag6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2933"/>
          <p:cNvPicPr>
            <a:picLocks noChangeAspect="1"/>
          </p:cNvPicPr>
          <p:nvPr/>
        </p:nvPicPr>
        <p:blipFill>
          <a:blip r:embed="rId8"/>
          <a:stretch>
            <a:fillRect/>
          </a:stretch>
        </p:blipFill>
        <p:spPr>
          <a:xfrm>
            <a:off x="1400810" y="3778885"/>
            <a:ext cx="9418955" cy="2113280"/>
          </a:xfrm>
          <a:prstGeom prst="rect">
            <a:avLst/>
          </a:prstGeom>
        </p:spPr>
      </p:pic>
      <p:sp>
        <p:nvSpPr>
          <p:cNvPr id="18" name="文本框 17"/>
          <p:cNvSpPr txBox="1"/>
          <p:nvPr>
            <p:custDataLst>
              <p:tags r:id="rId2"/>
            </p:custDataLst>
          </p:nvPr>
        </p:nvSpPr>
        <p:spPr>
          <a:xfrm>
            <a:off x="5043170" y="4322763"/>
            <a:ext cx="5424805" cy="1071245"/>
          </a:xfrm>
          <a:prstGeom prst="rect">
            <a:avLst/>
          </a:prstGeom>
          <a:noFill/>
        </p:spPr>
        <p:txBody>
          <a:bodyPr wrap="square" rtlCol="0">
            <a:noAutofit/>
          </a:bodyPr>
          <a:lstStyle/>
          <a:p>
            <a:pPr fontAlgn="auto">
              <a:lnSpc>
                <a:spcPct val="120000"/>
              </a:lnSpc>
            </a:pP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新生代</a:t>
            </a:r>
            <a:r>
              <a:rPr lang="en-US" altLang="zh-CN"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90</a:t>
            </a: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投顾，国内知名大学毕业，</a:t>
            </a:r>
            <a:r>
              <a:rPr lang="en-US" altLang="zh-CN"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10</a:t>
            </a: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年中积累了股票和其他金融衍生品的投资经验，历经了市场多轮的沉浮和洗礼，多年对市场的理解，总结出来长久生存的</a:t>
            </a:r>
            <a:r>
              <a:rPr lang="en-US" altLang="zh-CN"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王家大刀</a:t>
            </a:r>
            <a:r>
              <a:rPr lang="en-US" altLang="zh-CN"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的系列常识和战法；依照经传软件中的各项指标总结出来</a:t>
            </a:r>
            <a:r>
              <a:rPr lang="en-US" altLang="zh-CN"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投研掘金战法</a:t>
            </a:r>
            <a:r>
              <a:rPr lang="en-US" altLang="zh-CN"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en-US" altLang="zh-CN"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产业延展战法</a:t>
            </a:r>
            <a:r>
              <a:rPr lang="en-US" altLang="zh-CN"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en-US" altLang="zh-CN"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双龙战法</a:t>
            </a:r>
            <a:r>
              <a:rPr lang="en-US" altLang="zh-CN"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en-US" altLang="zh-CN"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交易线</a:t>
            </a:r>
            <a:r>
              <a:rPr lang="en-US" altLang="zh-CN"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V</a:t>
            </a: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型战法</a:t>
            </a:r>
            <a:r>
              <a:rPr lang="en-US" altLang="zh-CN" sz="1200" b="1" dirty="0">
                <a:latin typeface="思源黑体 CN Normal" panose="020B0400000000000000" charset="-122"/>
                <a:ea typeface="思源黑体 CN Normal" panose="020B0400000000000000" charset="-122"/>
                <a:cs typeface="思源黑体 CN Normal" panose="020B0400000000000000" charset="-122"/>
                <a:sym typeface="+mn-ea"/>
              </a:rPr>
              <a:t>》</a:t>
            </a:r>
            <a:r>
              <a:rPr lang="en-US" altLang="zh-CN" sz="1200" b="1" dirty="0">
                <a:solidFill>
                  <a:srgbClr val="FF0000"/>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200" b="1" dirty="0">
                <a:solidFill>
                  <a:srgbClr val="FF0000"/>
                </a:solidFill>
                <a:latin typeface="思源黑体 CN Normal" panose="020B0400000000000000" charset="-122"/>
                <a:ea typeface="思源黑体 CN Normal" panose="020B0400000000000000" charset="-122"/>
                <a:cs typeface="思源黑体 CN Normal" panose="020B0400000000000000" charset="-122"/>
                <a:sym typeface="+mn-ea"/>
              </a:rPr>
              <a:t>冰热战法</a:t>
            </a:r>
            <a:r>
              <a:rPr lang="en-US" altLang="zh-CN" sz="1200" b="1" dirty="0">
                <a:solidFill>
                  <a:srgbClr val="FF0000"/>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2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等一系列战法。讲究的是毕其功于一役，通过短线低吸复利，和长线趋势持股获利，坚信什么样对的选择产生什么样的结果！</a:t>
            </a:r>
            <a:endParaRPr lang="zh-CN" altLang="en-US" sz="1200" b="1" dirty="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9" name="文本框 18"/>
          <p:cNvSpPr txBox="1"/>
          <p:nvPr>
            <p:custDataLst>
              <p:tags r:id="rId3"/>
            </p:custDataLst>
          </p:nvPr>
        </p:nvSpPr>
        <p:spPr>
          <a:xfrm>
            <a:off x="4561840" y="1506998"/>
            <a:ext cx="6906947" cy="2441575"/>
          </a:xfrm>
          <a:prstGeom prst="rect">
            <a:avLst/>
          </a:prstGeom>
          <a:noFill/>
        </p:spPr>
        <p:txBody>
          <a:bodyPr wrap="square" rtlCol="0">
            <a:noAutofit/>
          </a:bodyPr>
          <a:lstStyle/>
          <a:p>
            <a:pPr fontAlgn="auto"/>
            <a:r>
              <a:rPr lang="zh-CN" altLang="en-US" sz="7200" b="1"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零基础炒股（</a:t>
            </a:r>
            <a:r>
              <a:rPr lang="en-US" altLang="zh-CN" sz="7200" b="1"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11</a:t>
            </a:r>
            <a:r>
              <a:rPr lang="zh-CN" altLang="en-US" sz="7200" b="1"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a:t>
            </a:r>
          </a:p>
        </p:txBody>
      </p:sp>
      <p:sp>
        <p:nvSpPr>
          <p:cNvPr id="8" name="文本框 7"/>
          <p:cNvSpPr txBox="1"/>
          <p:nvPr>
            <p:custDataLst>
              <p:tags r:id="rId4"/>
            </p:custDataLst>
          </p:nvPr>
        </p:nvSpPr>
        <p:spPr>
          <a:xfrm>
            <a:off x="4909185" y="4617720"/>
            <a:ext cx="398780" cy="445135"/>
          </a:xfrm>
          <a:prstGeom prst="rect">
            <a:avLst/>
          </a:prstGeom>
          <a:noFill/>
        </p:spPr>
        <p:txBody>
          <a:bodyPr wrap="square" rtlCol="0">
            <a:spAutoFit/>
          </a:bodyPr>
          <a:lstStyle/>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5" name="文本框 4"/>
          <p:cNvSpPr txBox="1"/>
          <p:nvPr>
            <p:custDataLst>
              <p:tags r:id="rId5"/>
            </p:custDataLst>
          </p:nvPr>
        </p:nvSpPr>
        <p:spPr>
          <a:xfrm>
            <a:off x="4927600" y="3832860"/>
            <a:ext cx="3416300" cy="321945"/>
          </a:xfrm>
          <a:prstGeom prst="rect">
            <a:avLst/>
          </a:prstGeom>
          <a:noFill/>
        </p:spPr>
        <p:txBody>
          <a:bodyPr wrap="square" rtlCol="0">
            <a:spAutoFit/>
          </a:bodyPr>
          <a:lstStyle/>
          <a:p>
            <a:r>
              <a:rPr lang="zh-CN" altLang="en-US" sz="1500" dirty="0">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王浩</a:t>
            </a:r>
            <a:r>
              <a:rPr lang="en-US" altLang="zh-CN" sz="1500" dirty="0">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 执业编号:A1120619040008</a:t>
            </a:r>
          </a:p>
        </p:txBody>
      </p:sp>
      <p:pic>
        <p:nvPicPr>
          <p:cNvPr id="12" name="图片 11" descr="王浩1_1693375540871"/>
          <p:cNvPicPr>
            <a:picLocks noChangeAspect="1"/>
          </p:cNvPicPr>
          <p:nvPr/>
        </p:nvPicPr>
        <p:blipFill>
          <a:blip r:embed="rId9"/>
          <a:stretch>
            <a:fillRect/>
          </a:stretch>
        </p:blipFill>
        <p:spPr>
          <a:xfrm>
            <a:off x="1478915" y="516255"/>
            <a:ext cx="3212465" cy="5450840"/>
          </a:xfrm>
          <a:prstGeom prst="rect">
            <a:avLst/>
          </a:prstGeom>
        </p:spPr>
      </p:pic>
      <p:pic>
        <p:nvPicPr>
          <p:cNvPr id="13" name="图片 12"/>
          <p:cNvPicPr>
            <a:picLocks noChangeAspect="1"/>
          </p:cNvPicPr>
          <p:nvPr>
            <p:custDataLst>
              <p:tags r:id="rId6"/>
            </p:custDataLst>
          </p:nvPr>
        </p:nvPicPr>
        <p:blipFill>
          <a:blip r:embed="rId10"/>
          <a:stretch>
            <a:fillRect/>
          </a:stretch>
        </p:blipFill>
        <p:spPr>
          <a:xfrm>
            <a:off x="11389995" y="292735"/>
            <a:ext cx="367030" cy="101600"/>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287203" y="169576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思源黑体 CN Normal" panose="020B0400000000000000" charset="-122"/>
              </a:rPr>
              <a:t>3</a:t>
            </a:r>
          </a:p>
        </p:txBody>
      </p:sp>
      <p:sp>
        <p:nvSpPr>
          <p:cNvPr id="6" name="文本框 5"/>
          <p:cNvSpPr txBox="1"/>
          <p:nvPr>
            <p:custDataLst>
              <p:tags r:id="rId3"/>
            </p:custDataLst>
          </p:nvPr>
        </p:nvSpPr>
        <p:spPr>
          <a:xfrm>
            <a:off x="1880847" y="2828835"/>
            <a:ext cx="8430305" cy="1200329"/>
          </a:xfrm>
          <a:prstGeom prst="rect">
            <a:avLst/>
          </a:prstGeom>
          <a:noFill/>
        </p:spPr>
        <p:txBody>
          <a:bodyPr wrap="square" rtlCol="0">
            <a:spAutoFit/>
          </a:bodyPr>
          <a:lstStyle/>
          <a:p>
            <a:pPr algn="ctr" fontAlgn="auto"/>
            <a:r>
              <a:rPr lang="zh-CN" altLang="en-US" sz="72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主力状态的定义</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8500">
              <a:srgbClr val="F0F0F0"/>
            </a:gs>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635" y="15240"/>
            <a:ext cx="12191365" cy="675640"/>
          </a:xfrm>
          <a:prstGeom prst="rect">
            <a:avLst/>
          </a:prstGeom>
          <a:noFill/>
        </p:spPr>
        <p:txBody>
          <a:bodyPr wrap="square" rtlCol="0">
            <a:spAutoFit/>
          </a:bodyPr>
          <a:lstStyle/>
          <a:p>
            <a:pPr lvl="0" algn="ctr">
              <a:spcBef>
                <a:spcPts val="0"/>
              </a:spcBef>
              <a:spcAft>
                <a:spcPts val="0"/>
              </a:spcAft>
              <a:buClrTx/>
              <a:buSzTx/>
              <a:buFontTx/>
              <a:defRPr/>
            </a:pPr>
            <a:r>
              <a:rPr lang="zh-CN" altLang="en-US" sz="3800" b="1" dirty="0">
                <a:gradFill>
                  <a:gsLst>
                    <a:gs pos="0">
                      <a:srgbClr val="FFFEEB"/>
                    </a:gs>
                    <a:gs pos="100000">
                      <a:srgbClr val="FFF4A3"/>
                    </a:gs>
                  </a:gsLst>
                  <a:lin ang="5400000" scaled="0"/>
                </a:gradFill>
                <a:latin typeface="思源黑体 CN Medium" panose="020B0600000000000000" pitchFamily="34" charset="-122"/>
                <a:ea typeface="思源黑体 CN Bold" panose="020B0800000000000000" charset="-122"/>
                <a:cs typeface="思源黑体 CN Normal" panose="020B0400000000000000" charset="-122"/>
                <a:sym typeface="+mn-ea"/>
              </a:rPr>
              <a:t>主力状态的定义</a:t>
            </a:r>
            <a:endParaRPr kumimoji="0" lang="zh-CN" altLang="en-US" sz="3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6" name="文本框 5">
            <a:extLst>
              <a:ext uri="{FF2B5EF4-FFF2-40B4-BE49-F238E27FC236}">
                <a16:creationId xmlns:a16="http://schemas.microsoft.com/office/drawing/2014/main" id="{3539AF01-8844-07D6-5F82-5B1B9FF85870}"/>
              </a:ext>
            </a:extLst>
          </p:cNvPr>
          <p:cNvSpPr txBox="1"/>
          <p:nvPr/>
        </p:nvSpPr>
        <p:spPr>
          <a:xfrm>
            <a:off x="251272" y="983955"/>
            <a:ext cx="6102296" cy="369332"/>
          </a:xfrm>
          <a:prstGeom prst="rect">
            <a:avLst/>
          </a:prstGeom>
          <a:noFill/>
        </p:spPr>
        <p:txBody>
          <a:bodyPr wrap="square">
            <a:spAutoFit/>
          </a:bodyPr>
          <a:lstStyle/>
          <a:p>
            <a:r>
              <a:rPr lang="zh-CN" altLang="en-US" b="1" dirty="0">
                <a:solidFill>
                  <a:srgbClr val="FF0000"/>
                </a:solidFill>
              </a:rPr>
              <a:t>什么是主力状态：</a:t>
            </a:r>
            <a:endParaRPr lang="zh-CN" altLang="en-US" dirty="0"/>
          </a:p>
        </p:txBody>
      </p:sp>
      <p:pic>
        <p:nvPicPr>
          <p:cNvPr id="3" name="图片 2">
            <a:extLst>
              <a:ext uri="{FF2B5EF4-FFF2-40B4-BE49-F238E27FC236}">
                <a16:creationId xmlns:a16="http://schemas.microsoft.com/office/drawing/2014/main" id="{012971CC-5A60-C6C5-BA94-D0450FC8D2FA}"/>
              </a:ext>
            </a:extLst>
          </p:cNvPr>
          <p:cNvPicPr>
            <a:picLocks noChangeAspect="1"/>
          </p:cNvPicPr>
          <p:nvPr/>
        </p:nvPicPr>
        <p:blipFill>
          <a:blip r:embed="rId4"/>
          <a:stretch>
            <a:fillRect/>
          </a:stretch>
        </p:blipFill>
        <p:spPr>
          <a:xfrm>
            <a:off x="334399" y="2370828"/>
            <a:ext cx="3707136" cy="3503217"/>
          </a:xfrm>
          <a:prstGeom prst="rect">
            <a:avLst/>
          </a:prstGeom>
        </p:spPr>
      </p:pic>
      <p:sp>
        <p:nvSpPr>
          <p:cNvPr id="9" name="文本框 8">
            <a:extLst>
              <a:ext uri="{FF2B5EF4-FFF2-40B4-BE49-F238E27FC236}">
                <a16:creationId xmlns:a16="http://schemas.microsoft.com/office/drawing/2014/main" id="{EDA0709D-B48E-8160-662E-19DE86BB87D9}"/>
              </a:ext>
            </a:extLst>
          </p:cNvPr>
          <p:cNvSpPr txBox="1"/>
          <p:nvPr/>
        </p:nvSpPr>
        <p:spPr>
          <a:xfrm>
            <a:off x="4290498" y="2051730"/>
            <a:ext cx="7196177" cy="424731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b="1" i="0" dirty="0">
                <a:solidFill>
                  <a:srgbClr val="333333"/>
                </a:solidFill>
                <a:effectLst/>
                <a:latin typeface="Microsoft YaHei" panose="020B0503020204020204" pitchFamily="34" charset="-122"/>
                <a:ea typeface="Microsoft YaHei" panose="020B0503020204020204" pitchFamily="34" charset="-122"/>
              </a:rPr>
              <a:t>如图所示，主力状态有</a:t>
            </a:r>
            <a:r>
              <a:rPr lang="zh-CN" altLang="en-US" b="1" i="0" dirty="0">
                <a:solidFill>
                  <a:srgbClr val="8E44AD"/>
                </a:solidFill>
                <a:effectLst/>
                <a:latin typeface="Microsoft YaHei" panose="020B0503020204020204" pitchFamily="34" charset="-122"/>
                <a:ea typeface="Microsoft YaHei" panose="020B0503020204020204" pitchFamily="34" charset="-122"/>
              </a:rPr>
              <a:t>蓝色、绿色、红色、紫色</a:t>
            </a:r>
            <a:r>
              <a:rPr lang="zh-CN" altLang="en-US" b="1" i="0" dirty="0">
                <a:solidFill>
                  <a:srgbClr val="333333"/>
                </a:solidFill>
                <a:effectLst/>
                <a:latin typeface="Microsoft YaHei" panose="020B0503020204020204" pitchFamily="34" charset="-122"/>
                <a:ea typeface="Microsoft YaHei" panose="020B0503020204020204" pitchFamily="34" charset="-122"/>
              </a:rPr>
              <a:t>等几种不同的颜色。类似于分时的四线开花，集中不同颜色分别代表不同的资金。</a:t>
            </a:r>
            <a:br>
              <a:rPr lang="zh-CN" altLang="en-US" b="1" i="0" dirty="0">
                <a:solidFill>
                  <a:srgbClr val="333333"/>
                </a:solidFill>
                <a:effectLst/>
                <a:latin typeface="Microsoft YaHei" panose="020B0503020204020204" pitchFamily="34" charset="-122"/>
                <a:ea typeface="Microsoft YaHei" panose="020B0503020204020204" pitchFamily="34" charset="-122"/>
              </a:rPr>
            </a:br>
            <a:endParaRPr lang="en-US" altLang="zh-CN" b="1" i="0" dirty="0">
              <a:solidFill>
                <a:srgbClr val="333333"/>
              </a:solidFill>
              <a:effectLst/>
              <a:latin typeface="Microsoft YaHei" panose="020B0503020204020204" pitchFamily="34" charset="-122"/>
              <a:ea typeface="Microsoft YaHei" panose="020B0503020204020204" pitchFamily="34" charset="-122"/>
            </a:endParaRPr>
          </a:p>
          <a:p>
            <a:br>
              <a:rPr lang="zh-CN" altLang="en-US" b="1" i="0" dirty="0">
                <a:solidFill>
                  <a:srgbClr val="333333"/>
                </a:solidFill>
                <a:effectLst/>
                <a:latin typeface="Microsoft YaHei" panose="020B0503020204020204" pitchFamily="34" charset="-122"/>
                <a:ea typeface="Microsoft YaHei" panose="020B0503020204020204" pitchFamily="34" charset="-122"/>
              </a:rPr>
            </a:br>
            <a:r>
              <a:rPr lang="zh-CN" altLang="en-US" b="1" i="0" dirty="0">
                <a:solidFill>
                  <a:srgbClr val="FF0000"/>
                </a:solidFill>
                <a:effectLst/>
                <a:latin typeface="Microsoft YaHei" panose="020B0503020204020204" pitchFamily="34" charset="-122"/>
                <a:ea typeface="Microsoft YaHei" panose="020B0503020204020204" pitchFamily="34" charset="-122"/>
              </a:rPr>
              <a:t>红色</a:t>
            </a:r>
            <a:r>
              <a:rPr lang="zh-CN" altLang="en-US" b="1" i="0" dirty="0">
                <a:solidFill>
                  <a:srgbClr val="333333"/>
                </a:solidFill>
                <a:effectLst/>
                <a:latin typeface="Microsoft YaHei" panose="020B0503020204020204" pitchFamily="34" charset="-122"/>
                <a:ea typeface="Microsoft YaHei" panose="020B0503020204020204" pitchFamily="34" charset="-122"/>
              </a:rPr>
              <a:t>代表中线主力，一般是基金机构，保险资金、前十大股东等中长线资金</a:t>
            </a:r>
            <a:endParaRPr lang="en-US" altLang="zh-CN" b="1" i="0" dirty="0">
              <a:solidFill>
                <a:srgbClr val="333333"/>
              </a:solidFill>
              <a:effectLst/>
              <a:latin typeface="Microsoft YaHei" panose="020B0503020204020204" pitchFamily="34" charset="-122"/>
              <a:ea typeface="Microsoft YaHei" panose="020B0503020204020204" pitchFamily="34" charset="-122"/>
            </a:endParaRPr>
          </a:p>
          <a:p>
            <a:br>
              <a:rPr lang="zh-CN" altLang="en-US" b="1" i="0" dirty="0">
                <a:solidFill>
                  <a:srgbClr val="333333"/>
                </a:solidFill>
                <a:effectLst/>
                <a:latin typeface="Microsoft YaHei" panose="020B0503020204020204" pitchFamily="34" charset="-122"/>
                <a:ea typeface="Microsoft YaHei" panose="020B0503020204020204" pitchFamily="34" charset="-122"/>
              </a:rPr>
            </a:br>
            <a:r>
              <a:rPr lang="zh-CN" altLang="en-US" b="1" i="0" dirty="0">
                <a:solidFill>
                  <a:srgbClr val="8E44AD"/>
                </a:solidFill>
                <a:effectLst/>
                <a:latin typeface="Microsoft YaHei" panose="020B0503020204020204" pitchFamily="34" charset="-122"/>
                <a:ea typeface="Microsoft YaHei" panose="020B0503020204020204" pitchFamily="34" charset="-122"/>
              </a:rPr>
              <a:t>紫色</a:t>
            </a:r>
            <a:r>
              <a:rPr lang="zh-CN" altLang="en-US" b="1" i="0" dirty="0">
                <a:solidFill>
                  <a:srgbClr val="333333"/>
                </a:solidFill>
                <a:effectLst/>
                <a:latin typeface="Microsoft YaHei" panose="020B0503020204020204" pitchFamily="34" charset="-122"/>
                <a:ea typeface="Microsoft YaHei" panose="020B0503020204020204" pitchFamily="34" charset="-122"/>
              </a:rPr>
              <a:t>代表短线主力，一般是游资，大户等喜欢炒作短线的资金</a:t>
            </a:r>
            <a:endParaRPr lang="en-US" altLang="zh-CN" b="1" i="0" dirty="0">
              <a:solidFill>
                <a:srgbClr val="333333"/>
              </a:solidFill>
              <a:effectLst/>
              <a:latin typeface="Microsoft YaHei" panose="020B0503020204020204" pitchFamily="34" charset="-122"/>
              <a:ea typeface="Microsoft YaHei" panose="020B0503020204020204" pitchFamily="34" charset="-122"/>
            </a:endParaRPr>
          </a:p>
          <a:p>
            <a:br>
              <a:rPr lang="zh-CN" altLang="en-US" b="1" i="0" dirty="0">
                <a:solidFill>
                  <a:srgbClr val="333333"/>
                </a:solidFill>
                <a:effectLst/>
                <a:latin typeface="Microsoft YaHei" panose="020B0503020204020204" pitchFamily="34" charset="-122"/>
                <a:ea typeface="Microsoft YaHei" panose="020B0503020204020204" pitchFamily="34" charset="-122"/>
              </a:rPr>
            </a:br>
            <a:r>
              <a:rPr lang="zh-CN" altLang="en-US" b="1" i="0" dirty="0">
                <a:solidFill>
                  <a:srgbClr val="003BA5"/>
                </a:solidFill>
                <a:effectLst/>
                <a:latin typeface="Microsoft YaHei" panose="020B0503020204020204" pitchFamily="34" charset="-122"/>
                <a:ea typeface="Microsoft YaHei" panose="020B0503020204020204" pitchFamily="34" charset="-122"/>
              </a:rPr>
              <a:t>蓝色</a:t>
            </a:r>
            <a:r>
              <a:rPr lang="zh-CN" altLang="en-US" b="1" i="0" dirty="0">
                <a:solidFill>
                  <a:srgbClr val="333333"/>
                </a:solidFill>
                <a:effectLst/>
                <a:latin typeface="Microsoft YaHei" panose="020B0503020204020204" pitchFamily="34" charset="-122"/>
                <a:ea typeface="Microsoft YaHei" panose="020B0503020204020204" pitchFamily="34" charset="-122"/>
              </a:rPr>
              <a:t>和</a:t>
            </a:r>
            <a:r>
              <a:rPr lang="zh-CN" altLang="en-US" b="1" i="0" dirty="0">
                <a:solidFill>
                  <a:srgbClr val="61A951"/>
                </a:solidFill>
                <a:effectLst/>
                <a:latin typeface="Microsoft YaHei" panose="020B0503020204020204" pitchFamily="34" charset="-122"/>
                <a:ea typeface="Microsoft YaHei" panose="020B0503020204020204" pitchFamily="34" charset="-122"/>
              </a:rPr>
              <a:t>绿色</a:t>
            </a:r>
            <a:r>
              <a:rPr lang="zh-CN" altLang="en-US" b="1" i="0" dirty="0">
                <a:solidFill>
                  <a:srgbClr val="333333"/>
                </a:solidFill>
                <a:effectLst/>
                <a:latin typeface="Microsoft YaHei" panose="020B0503020204020204" pitchFamily="34" charset="-122"/>
                <a:ea typeface="Microsoft YaHei" panose="020B0503020204020204" pitchFamily="34" charset="-122"/>
              </a:rPr>
              <a:t>代表套牢资金，区别是蓝色是短期套牢资金，绿色是长期套牢资金，这一块绝大多数时候是散户居多</a:t>
            </a:r>
            <a:endParaRPr lang="en-US" altLang="zh-CN" b="1" i="0" dirty="0">
              <a:solidFill>
                <a:srgbClr val="333333"/>
              </a:solidFill>
              <a:effectLst/>
              <a:latin typeface="Microsoft YaHei" panose="020B0503020204020204" pitchFamily="34" charset="-122"/>
              <a:ea typeface="Microsoft YaHei" panose="020B0503020204020204" pitchFamily="34" charset="-122"/>
            </a:endParaRPr>
          </a:p>
          <a:p>
            <a:br>
              <a:rPr lang="zh-CN" altLang="en-US" b="1" i="0" dirty="0">
                <a:solidFill>
                  <a:srgbClr val="333333"/>
                </a:solidFill>
                <a:effectLst/>
                <a:latin typeface="Microsoft YaHei" panose="020B0503020204020204" pitchFamily="34" charset="-122"/>
                <a:ea typeface="Microsoft YaHei" panose="020B0503020204020204" pitchFamily="34" charset="-122"/>
              </a:rPr>
            </a:br>
            <a:r>
              <a:rPr lang="zh-CN" altLang="en-US" b="1" i="0" dirty="0">
                <a:solidFill>
                  <a:schemeClr val="accent4">
                    <a:lumMod val="75000"/>
                  </a:schemeClr>
                </a:solidFill>
                <a:effectLst/>
                <a:latin typeface="Microsoft YaHei" panose="020B0503020204020204" pitchFamily="34" charset="-122"/>
                <a:ea typeface="Microsoft YaHei" panose="020B0503020204020204" pitchFamily="34" charset="-122"/>
              </a:rPr>
              <a:t>黄色</a:t>
            </a:r>
            <a:r>
              <a:rPr lang="zh-CN" altLang="en-US" b="1" i="0" dirty="0">
                <a:solidFill>
                  <a:srgbClr val="333333"/>
                </a:solidFill>
                <a:effectLst/>
                <a:latin typeface="Microsoft YaHei" panose="020B0503020204020204" pitchFamily="34" charset="-122"/>
                <a:ea typeface="Microsoft YaHei" panose="020B0503020204020204" pitchFamily="34" charset="-122"/>
              </a:rPr>
              <a:t>是控盘资金，也就是我们的主力控盘，主力控盘也属于主力状态的一种，代表的是中线资金筹码收集到了一定程度才会有控盘</a:t>
            </a:r>
            <a:br>
              <a:rPr lang="zh-CN" altLang="en-US" b="1" i="0" dirty="0">
                <a:solidFill>
                  <a:srgbClr val="333333"/>
                </a:solidFill>
                <a:effectLst/>
                <a:latin typeface="Microsoft YaHei" panose="020B0503020204020204" pitchFamily="34" charset="-122"/>
                <a:ea typeface="Microsoft YaHei" panose="020B0503020204020204" pitchFamily="34" charset="-122"/>
              </a:rPr>
            </a:br>
            <a:endParaRPr lang="zh-CN" altLang="en-US" dirty="0"/>
          </a:p>
        </p:txBody>
      </p:sp>
      <p:sp>
        <p:nvSpPr>
          <p:cNvPr id="11" name="文本框 10">
            <a:extLst>
              <a:ext uri="{FF2B5EF4-FFF2-40B4-BE49-F238E27FC236}">
                <a16:creationId xmlns:a16="http://schemas.microsoft.com/office/drawing/2014/main" id="{9A49E741-BE21-7BDB-5E96-9B5FC97A22F3}"/>
              </a:ext>
            </a:extLst>
          </p:cNvPr>
          <p:cNvSpPr txBox="1"/>
          <p:nvPr/>
        </p:nvSpPr>
        <p:spPr>
          <a:xfrm>
            <a:off x="436417" y="1302316"/>
            <a:ext cx="11469675" cy="646331"/>
          </a:xfrm>
          <a:prstGeom prst="rect">
            <a:avLst/>
          </a:prstGeom>
          <a:noFill/>
        </p:spPr>
        <p:txBody>
          <a:bodyPr wrap="square">
            <a:spAutoFit/>
          </a:bodyPr>
          <a:lstStyle/>
          <a:p>
            <a:r>
              <a:rPr lang="zh-CN" altLang="en-US" b="0" i="0" dirty="0">
                <a:solidFill>
                  <a:srgbClr val="333333"/>
                </a:solidFill>
                <a:effectLst/>
                <a:latin typeface="Microsoft YaHei" panose="020B0503020204020204" pitchFamily="34" charset="-122"/>
                <a:ea typeface="Microsoft YaHei" panose="020B0503020204020204" pitchFamily="34" charset="-122"/>
              </a:rPr>
              <a:t>主力状态是一个监控各路资金、各个阶段运行状态的综合性指标，紫色代表短线资金上攻，红色代表中线资金活跃，黄色代表中线资金锁仓，绿色和蓝色则分别代表中短线资金处于超跌状态。</a:t>
            </a:r>
            <a:endParaRPr lang="zh-CN" altLang="en-US" dirty="0"/>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635" y="15240"/>
            <a:ext cx="12191365" cy="675640"/>
          </a:xfrm>
          <a:prstGeom prst="rect">
            <a:avLst/>
          </a:prstGeom>
          <a:noFill/>
        </p:spPr>
        <p:txBody>
          <a:bodyPr wrap="square" rtlCol="0">
            <a:spAutoFit/>
          </a:bodyPr>
          <a:lstStyle/>
          <a:p>
            <a:pPr lvl="0" algn="ctr">
              <a:spcBef>
                <a:spcPts val="0"/>
              </a:spcBef>
              <a:spcAft>
                <a:spcPts val="0"/>
              </a:spcAft>
              <a:buClrTx/>
              <a:buSzTx/>
              <a:buFontTx/>
              <a:defRPr/>
            </a:pPr>
            <a:r>
              <a:rPr lang="zh-CN" altLang="en-US" sz="3800" b="1"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主力状态的应用</a:t>
            </a:r>
            <a:endParaRPr kumimoji="0" lang="zh-CN" altLang="en-US" sz="3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a:extLst>
              <a:ext uri="{FF2B5EF4-FFF2-40B4-BE49-F238E27FC236}">
                <a16:creationId xmlns:a16="http://schemas.microsoft.com/office/drawing/2014/main" id="{CD6BED86-A6EC-F07F-68C2-08279359B4FF}"/>
              </a:ext>
            </a:extLst>
          </p:cNvPr>
          <p:cNvSpPr txBox="1"/>
          <p:nvPr/>
        </p:nvSpPr>
        <p:spPr>
          <a:xfrm>
            <a:off x="298193" y="793580"/>
            <a:ext cx="6102296" cy="369332"/>
          </a:xfrm>
          <a:prstGeom prst="rect">
            <a:avLst/>
          </a:prstGeom>
          <a:noFill/>
        </p:spPr>
        <p:txBody>
          <a:bodyPr wrap="square">
            <a:spAutoFit/>
          </a:bodyPr>
          <a:lstStyle/>
          <a:p>
            <a:r>
              <a:rPr lang="zh-CN" altLang="en-US" b="1" dirty="0">
                <a:solidFill>
                  <a:srgbClr val="FF0000"/>
                </a:solidFill>
              </a:rPr>
              <a:t>主力状态的形成</a:t>
            </a:r>
            <a:endParaRPr lang="zh-CN" altLang="en-US" dirty="0"/>
          </a:p>
        </p:txBody>
      </p:sp>
      <p:sp>
        <p:nvSpPr>
          <p:cNvPr id="6" name="文本框 5">
            <a:extLst>
              <a:ext uri="{FF2B5EF4-FFF2-40B4-BE49-F238E27FC236}">
                <a16:creationId xmlns:a16="http://schemas.microsoft.com/office/drawing/2014/main" id="{B0D55BBF-D746-802E-B514-D0DC8F14F752}"/>
              </a:ext>
            </a:extLst>
          </p:cNvPr>
          <p:cNvSpPr txBox="1"/>
          <p:nvPr/>
        </p:nvSpPr>
        <p:spPr>
          <a:xfrm>
            <a:off x="883001" y="2411103"/>
            <a:ext cx="2466340" cy="2585323"/>
          </a:xfrm>
          <a:prstGeom prst="rect">
            <a:avLst/>
          </a:prstGeom>
          <a:noFill/>
        </p:spPr>
        <p:txBody>
          <a:bodyPr wrap="square">
            <a:spAutoFit/>
          </a:bodyPr>
          <a:lstStyle/>
          <a:p>
            <a:r>
              <a:rPr lang="en-US" altLang="zh-CN" dirty="0"/>
              <a:t>1</a:t>
            </a:r>
            <a:r>
              <a:rPr lang="zh-CN" altLang="en-US" dirty="0"/>
              <a:t>、毫无主力资金</a:t>
            </a:r>
            <a:endParaRPr lang="en-US" altLang="zh-CN" dirty="0"/>
          </a:p>
          <a:p>
            <a:endParaRPr lang="en-US" altLang="zh-CN" dirty="0"/>
          </a:p>
          <a:p>
            <a:r>
              <a:rPr lang="en-US" altLang="zh-CN" dirty="0"/>
              <a:t>2</a:t>
            </a:r>
            <a:r>
              <a:rPr lang="zh-CN" altLang="en-US" dirty="0"/>
              <a:t>、初步进入资金</a:t>
            </a:r>
            <a:endParaRPr lang="en-US" altLang="zh-CN" dirty="0"/>
          </a:p>
          <a:p>
            <a:endParaRPr lang="en-US" altLang="zh-CN" dirty="0"/>
          </a:p>
          <a:p>
            <a:r>
              <a:rPr lang="en-US" altLang="zh-CN" dirty="0"/>
              <a:t>3</a:t>
            </a:r>
            <a:r>
              <a:rPr lang="zh-CN" altLang="en-US" dirty="0"/>
              <a:t>、资金形成控盘</a:t>
            </a:r>
            <a:endParaRPr lang="en-US" altLang="zh-CN" dirty="0"/>
          </a:p>
          <a:p>
            <a:endParaRPr lang="en-US" altLang="zh-CN" dirty="0"/>
          </a:p>
          <a:p>
            <a:r>
              <a:rPr lang="en-US" altLang="zh-CN" dirty="0"/>
              <a:t>4</a:t>
            </a:r>
            <a:r>
              <a:rPr lang="zh-CN" altLang="en-US" dirty="0"/>
              <a:t>、控盘之后拉升</a:t>
            </a:r>
            <a:endParaRPr lang="en-US" altLang="zh-CN" dirty="0"/>
          </a:p>
          <a:p>
            <a:endParaRPr lang="en-US" altLang="zh-CN" dirty="0"/>
          </a:p>
          <a:p>
            <a:r>
              <a:rPr lang="en-US" altLang="zh-CN" dirty="0"/>
              <a:t>5</a:t>
            </a:r>
            <a:r>
              <a:rPr lang="zh-CN" altLang="en-US" dirty="0"/>
              <a:t>、资金逐步撤退</a:t>
            </a:r>
          </a:p>
        </p:txBody>
      </p:sp>
      <p:pic>
        <p:nvPicPr>
          <p:cNvPr id="4" name="图片 3">
            <a:extLst>
              <a:ext uri="{FF2B5EF4-FFF2-40B4-BE49-F238E27FC236}">
                <a16:creationId xmlns:a16="http://schemas.microsoft.com/office/drawing/2014/main" id="{02FC677E-CDE5-CA39-8E6A-9D3C9557B77C}"/>
              </a:ext>
            </a:extLst>
          </p:cNvPr>
          <p:cNvPicPr>
            <a:picLocks noChangeAspect="1"/>
          </p:cNvPicPr>
          <p:nvPr/>
        </p:nvPicPr>
        <p:blipFill>
          <a:blip r:embed="rId4"/>
          <a:stretch>
            <a:fillRect/>
          </a:stretch>
        </p:blipFill>
        <p:spPr>
          <a:xfrm>
            <a:off x="4058123" y="1265612"/>
            <a:ext cx="7051684" cy="48763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484720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287203" y="169576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思源黑体 CN Normal" panose="020B0400000000000000" charset="-122"/>
              </a:rPr>
              <a:t>4</a:t>
            </a:r>
          </a:p>
        </p:txBody>
      </p:sp>
      <p:sp>
        <p:nvSpPr>
          <p:cNvPr id="6" name="文本框 5"/>
          <p:cNvSpPr txBox="1"/>
          <p:nvPr>
            <p:custDataLst>
              <p:tags r:id="rId3"/>
            </p:custDataLst>
          </p:nvPr>
        </p:nvSpPr>
        <p:spPr>
          <a:xfrm>
            <a:off x="1341373" y="2843530"/>
            <a:ext cx="8732586" cy="1200329"/>
          </a:xfrm>
          <a:prstGeom prst="rect">
            <a:avLst/>
          </a:prstGeom>
          <a:noFill/>
        </p:spPr>
        <p:txBody>
          <a:bodyPr wrap="square" rtlCol="0">
            <a:spAutoFit/>
          </a:bodyPr>
          <a:lstStyle/>
          <a:p>
            <a:pPr algn="ctr" fontAlgn="auto"/>
            <a:r>
              <a:rPr lang="zh-CN" altLang="en-US" sz="72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主力状态的应用</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237411" y="0"/>
            <a:ext cx="12191365" cy="675640"/>
          </a:xfrm>
          <a:prstGeom prst="rect">
            <a:avLst/>
          </a:prstGeom>
          <a:noFill/>
        </p:spPr>
        <p:txBody>
          <a:bodyPr wrap="square" rtlCol="0">
            <a:spAutoFit/>
          </a:bodyPr>
          <a:lstStyle/>
          <a:p>
            <a:pPr lvl="0" algn="ctr">
              <a:spcBef>
                <a:spcPts val="0"/>
              </a:spcBef>
              <a:spcAft>
                <a:spcPts val="0"/>
              </a:spcAft>
              <a:buClrTx/>
              <a:buSzTx/>
              <a:buFontTx/>
              <a:defRPr/>
            </a:pPr>
            <a:r>
              <a:rPr kumimoji="0" lang="zh-CN" altLang="en-US" sz="3800" b="1" i="0" u="none" strike="noStrike" kern="1200" cap="none" spc="0" normalizeH="0" baseline="0" noProof="0" dirty="0">
                <a:ln>
                  <a:noFill/>
                </a:ln>
                <a:gradFill>
                  <a:gsLst>
                    <a:gs pos="0">
                      <a:srgbClr val="FFFEEB"/>
                    </a:gs>
                    <a:gs pos="100000">
                      <a:srgbClr val="FFF4A3"/>
                    </a:gs>
                  </a:gsLst>
                  <a:lin ang="5400000" scaled="0"/>
                </a:gradFill>
                <a:effectLst/>
                <a:uLnTx/>
                <a:uFillTx/>
                <a:latin typeface="思源黑体 CN Medium" panose="020B0600000000000000" pitchFamily="34" charset="-122"/>
                <a:ea typeface="思源黑体 CN Bold" panose="020B0800000000000000" charset="-122"/>
                <a:cs typeface="思源黑体 CN Normal" panose="020B0400000000000000" charset="-122"/>
                <a:sym typeface="+mn-ea"/>
              </a:rPr>
              <a:t>主力状态的应用</a:t>
            </a:r>
            <a:endParaRPr kumimoji="0" lang="zh-CN" altLang="en-US" sz="3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6" name="文本框 5">
            <a:extLst>
              <a:ext uri="{FF2B5EF4-FFF2-40B4-BE49-F238E27FC236}">
                <a16:creationId xmlns:a16="http://schemas.microsoft.com/office/drawing/2014/main" id="{0139C4B0-1F99-56B9-3A08-7D61B42C9797}"/>
              </a:ext>
            </a:extLst>
          </p:cNvPr>
          <p:cNvSpPr txBox="1"/>
          <p:nvPr/>
        </p:nvSpPr>
        <p:spPr>
          <a:xfrm>
            <a:off x="338176" y="905435"/>
            <a:ext cx="3292973" cy="369332"/>
          </a:xfrm>
          <a:prstGeom prst="rect">
            <a:avLst/>
          </a:prstGeom>
          <a:noFill/>
        </p:spPr>
        <p:txBody>
          <a:bodyPr wrap="square">
            <a:spAutoFit/>
          </a:bodyPr>
          <a:lstStyle/>
          <a:p>
            <a:r>
              <a:rPr lang="zh-CN" altLang="en-US" b="1" i="0" dirty="0">
                <a:solidFill>
                  <a:srgbClr val="FF0000"/>
                </a:solidFill>
                <a:effectLst/>
                <a:latin typeface="Microsoft YaHei" panose="020B0503020204020204" pitchFamily="34" charset="-122"/>
                <a:ea typeface="Microsoft YaHei" panose="020B0503020204020204" pitchFamily="34" charset="-122"/>
              </a:rPr>
              <a:t>作用：同价对比</a:t>
            </a:r>
            <a:endParaRPr lang="zh-CN" altLang="en-US" dirty="0"/>
          </a:p>
        </p:txBody>
      </p:sp>
      <p:sp>
        <p:nvSpPr>
          <p:cNvPr id="3" name="文本框 2">
            <a:extLst>
              <a:ext uri="{FF2B5EF4-FFF2-40B4-BE49-F238E27FC236}">
                <a16:creationId xmlns:a16="http://schemas.microsoft.com/office/drawing/2014/main" id="{2F5A9F58-0355-629D-B839-A6C06485FB89}"/>
              </a:ext>
            </a:extLst>
          </p:cNvPr>
          <p:cNvSpPr txBox="1"/>
          <p:nvPr/>
        </p:nvSpPr>
        <p:spPr>
          <a:xfrm>
            <a:off x="576580" y="1368137"/>
            <a:ext cx="7331846" cy="646331"/>
          </a:xfrm>
          <a:prstGeom prst="rect">
            <a:avLst/>
          </a:prstGeom>
          <a:noFill/>
        </p:spPr>
        <p:txBody>
          <a:bodyPr wrap="square">
            <a:spAutoFit/>
          </a:bodyPr>
          <a:lstStyle/>
          <a:p>
            <a:r>
              <a:rPr lang="zh-CN" altLang="en-US" dirty="0"/>
              <a:t>当个股在不断的触碰前期平台，主力状态形态明显比前面的资金要雄厚，那么后期个股容易出现主升浪的行情</a:t>
            </a:r>
          </a:p>
        </p:txBody>
      </p:sp>
      <p:sp>
        <p:nvSpPr>
          <p:cNvPr id="8" name="文本框 7">
            <a:extLst>
              <a:ext uri="{FF2B5EF4-FFF2-40B4-BE49-F238E27FC236}">
                <a16:creationId xmlns:a16="http://schemas.microsoft.com/office/drawing/2014/main" id="{D0B788D7-5F61-A2AF-9A92-5B3DC378C254}"/>
              </a:ext>
            </a:extLst>
          </p:cNvPr>
          <p:cNvSpPr txBox="1"/>
          <p:nvPr/>
        </p:nvSpPr>
        <p:spPr>
          <a:xfrm>
            <a:off x="8572279" y="2468038"/>
            <a:ext cx="3198418" cy="31393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b="1" dirty="0">
                <a:solidFill>
                  <a:srgbClr val="00B0F0"/>
                </a:solidFill>
                <a:latin typeface="Microsoft YaHei" panose="020B0503020204020204" pitchFamily="34" charset="-122"/>
                <a:ea typeface="Microsoft YaHei" panose="020B0503020204020204" pitchFamily="34" charset="-122"/>
              </a:rPr>
              <a:t>操作要点：</a:t>
            </a:r>
            <a:endParaRPr lang="en-US" altLang="zh-CN" b="1" dirty="0">
              <a:solidFill>
                <a:srgbClr val="00B0F0"/>
              </a:solidFill>
              <a:latin typeface="Microsoft YaHei" panose="020B0503020204020204" pitchFamily="34" charset="-122"/>
              <a:ea typeface="Microsoft YaHei" panose="020B0503020204020204" pitchFamily="34" charset="-122"/>
            </a:endParaRPr>
          </a:p>
          <a:p>
            <a:endParaRPr lang="en-US" altLang="zh-CN" b="1" dirty="0">
              <a:solidFill>
                <a:srgbClr val="00B0F0"/>
              </a:solidFill>
              <a:latin typeface="Microsoft YaHei" panose="020B0503020204020204" pitchFamily="34" charset="-122"/>
              <a:ea typeface="Microsoft YaHei" panose="020B0503020204020204" pitchFamily="34" charset="-122"/>
            </a:endParaRPr>
          </a:p>
          <a:p>
            <a:pPr algn="just"/>
            <a:r>
              <a:rPr lang="en-US" altLang="zh-CN" dirty="0">
                <a:solidFill>
                  <a:srgbClr val="424242"/>
                </a:solidFill>
                <a:latin typeface="Microsoft YaHei" panose="020B0503020204020204" pitchFamily="34" charset="-122"/>
                <a:ea typeface="Microsoft YaHei" panose="020B0503020204020204" pitchFamily="34" charset="-122"/>
              </a:rPr>
              <a:t>1</a:t>
            </a:r>
            <a:r>
              <a:rPr lang="zh-CN" altLang="en-US" dirty="0">
                <a:solidFill>
                  <a:srgbClr val="424242"/>
                </a:solidFill>
                <a:latin typeface="Microsoft YaHei" panose="020B0503020204020204" pitchFamily="34" charset="-122"/>
                <a:ea typeface="Microsoft YaHei" panose="020B0503020204020204" pitchFamily="34" charset="-122"/>
              </a:rPr>
              <a:t>、个股所处的位置相对平行</a:t>
            </a:r>
            <a:endParaRPr lang="en-US" altLang="zh-CN" dirty="0">
              <a:solidFill>
                <a:srgbClr val="424242"/>
              </a:solidFill>
              <a:latin typeface="Microsoft YaHei" panose="020B0503020204020204" pitchFamily="34" charset="-122"/>
              <a:ea typeface="Microsoft YaHei" panose="020B0503020204020204" pitchFamily="34" charset="-122"/>
            </a:endParaRPr>
          </a:p>
          <a:p>
            <a:pPr algn="just"/>
            <a:endParaRPr lang="en-US" altLang="zh-CN" dirty="0">
              <a:solidFill>
                <a:srgbClr val="333333"/>
              </a:solidFill>
              <a:latin typeface="Microsoft YaHei" panose="020B0503020204020204" pitchFamily="34" charset="-122"/>
              <a:ea typeface="Microsoft YaHei" panose="020B0503020204020204" pitchFamily="34" charset="-122"/>
            </a:endParaRPr>
          </a:p>
          <a:p>
            <a:pPr algn="just"/>
            <a:r>
              <a:rPr lang="en-US" altLang="zh-CN" b="0" i="0" dirty="0">
                <a:solidFill>
                  <a:srgbClr val="333333"/>
                </a:solidFill>
                <a:effectLst/>
                <a:latin typeface="Microsoft YaHei" panose="020B0503020204020204" pitchFamily="34" charset="-122"/>
                <a:ea typeface="Microsoft YaHei" panose="020B0503020204020204" pitchFamily="34" charset="-122"/>
              </a:rPr>
              <a:t>2</a:t>
            </a:r>
            <a:r>
              <a:rPr lang="zh-CN" altLang="en-US" b="0" i="0" dirty="0">
                <a:solidFill>
                  <a:srgbClr val="333333"/>
                </a:solidFill>
                <a:effectLst/>
                <a:latin typeface="Microsoft YaHei" panose="020B0503020204020204" pitchFamily="34" charset="-122"/>
                <a:ea typeface="Microsoft YaHei" panose="020B0503020204020204" pitchFamily="34" charset="-122"/>
              </a:rPr>
              <a:t>、</a:t>
            </a:r>
            <a:r>
              <a:rPr lang="zh-CN" altLang="en-US" dirty="0">
                <a:solidFill>
                  <a:srgbClr val="333333"/>
                </a:solidFill>
                <a:latin typeface="Microsoft YaHei" panose="020B0503020204020204" pitchFamily="34" charset="-122"/>
                <a:ea typeface="Microsoft YaHei" panose="020B0503020204020204" pitchFamily="34" charset="-122"/>
              </a:rPr>
              <a:t>主力状态后面的资金持续性要优于前面的那段时期</a:t>
            </a:r>
            <a:endParaRPr lang="en-US" altLang="zh-CN" dirty="0">
              <a:solidFill>
                <a:srgbClr val="333333"/>
              </a:solidFill>
              <a:latin typeface="Microsoft YaHei" panose="020B0503020204020204" pitchFamily="34" charset="-122"/>
              <a:ea typeface="Microsoft YaHei" panose="020B0503020204020204" pitchFamily="34" charset="-122"/>
            </a:endParaRPr>
          </a:p>
          <a:p>
            <a:pPr algn="just"/>
            <a:endParaRPr lang="en-US" altLang="zh-CN" dirty="0">
              <a:solidFill>
                <a:srgbClr val="333333"/>
              </a:solidFill>
              <a:latin typeface="Microsoft YaHei" panose="020B0503020204020204" pitchFamily="34" charset="-122"/>
              <a:ea typeface="Microsoft YaHei" panose="020B0503020204020204" pitchFamily="34" charset="-122"/>
            </a:endParaRPr>
          </a:p>
          <a:p>
            <a:pPr algn="just"/>
            <a:r>
              <a:rPr lang="en-US" altLang="zh-CN" dirty="0">
                <a:solidFill>
                  <a:srgbClr val="333333"/>
                </a:solidFill>
                <a:latin typeface="Microsoft YaHei" panose="020B0503020204020204" pitchFamily="34" charset="-122"/>
                <a:ea typeface="Microsoft YaHei" panose="020B0503020204020204" pitchFamily="34" charset="-122"/>
              </a:rPr>
              <a:t>3</a:t>
            </a:r>
            <a:r>
              <a:rPr lang="zh-CN" altLang="en-US" dirty="0">
                <a:solidFill>
                  <a:srgbClr val="333333"/>
                </a:solidFill>
                <a:latin typeface="Microsoft YaHei" panose="020B0503020204020204" pitchFamily="34" charset="-122"/>
                <a:ea typeface="Microsoft YaHei" panose="020B0503020204020204" pitchFamily="34" charset="-122"/>
              </a:rPr>
              <a:t>、平台突破或者再捕捞季节金叉的时候可以做提前量</a:t>
            </a:r>
            <a:endParaRPr lang="en-US" altLang="zh-CN" dirty="0">
              <a:solidFill>
                <a:srgbClr val="333333"/>
              </a:solidFill>
              <a:latin typeface="Microsoft YaHei" panose="020B0503020204020204" pitchFamily="34" charset="-122"/>
              <a:ea typeface="Microsoft YaHei" panose="020B0503020204020204" pitchFamily="34" charset="-122"/>
            </a:endParaRPr>
          </a:p>
          <a:p>
            <a:pPr algn="just"/>
            <a:endParaRPr lang="en-US" altLang="zh-CN" dirty="0">
              <a:solidFill>
                <a:srgbClr val="333333"/>
              </a:solidFill>
              <a:latin typeface="Microsoft YaHei" panose="020B0503020204020204" pitchFamily="34" charset="-122"/>
              <a:ea typeface="Microsoft YaHei" panose="020B0503020204020204" pitchFamily="34" charset="-122"/>
            </a:endParaRPr>
          </a:p>
          <a:p>
            <a:pPr algn="just"/>
            <a:r>
              <a:rPr lang="en-US" altLang="zh-CN" dirty="0">
                <a:solidFill>
                  <a:srgbClr val="333333"/>
                </a:solidFill>
                <a:latin typeface="Microsoft YaHei" panose="020B0503020204020204" pitchFamily="34" charset="-122"/>
                <a:ea typeface="Microsoft YaHei" panose="020B0503020204020204" pitchFamily="34" charset="-122"/>
              </a:rPr>
              <a:t>4</a:t>
            </a:r>
            <a:r>
              <a:rPr lang="zh-CN" altLang="en-US" dirty="0">
                <a:solidFill>
                  <a:srgbClr val="333333"/>
                </a:solidFill>
                <a:latin typeface="Microsoft YaHei" panose="020B0503020204020204" pitchFamily="34" charset="-122"/>
                <a:ea typeface="Microsoft YaHei" panose="020B0503020204020204" pitchFamily="34" charset="-122"/>
              </a:rPr>
              <a:t>、配合熊线上移</a:t>
            </a:r>
            <a:endParaRPr lang="zh-CN" altLang="en-US" dirty="0"/>
          </a:p>
        </p:txBody>
      </p:sp>
      <p:sp>
        <p:nvSpPr>
          <p:cNvPr id="9" name="文本框 8">
            <a:extLst>
              <a:ext uri="{FF2B5EF4-FFF2-40B4-BE49-F238E27FC236}">
                <a16:creationId xmlns:a16="http://schemas.microsoft.com/office/drawing/2014/main" id="{FB049751-7882-0EF5-97FE-842A42E3CB7C}"/>
              </a:ext>
            </a:extLst>
          </p:cNvPr>
          <p:cNvSpPr txBox="1"/>
          <p:nvPr/>
        </p:nvSpPr>
        <p:spPr>
          <a:xfrm>
            <a:off x="3353429" y="3342575"/>
            <a:ext cx="3292973" cy="369332"/>
          </a:xfrm>
          <a:prstGeom prst="rect">
            <a:avLst/>
          </a:prstGeom>
          <a:noFill/>
        </p:spPr>
        <p:txBody>
          <a:bodyPr wrap="square">
            <a:spAutoFit/>
          </a:bodyPr>
          <a:lstStyle/>
          <a:p>
            <a:r>
              <a:rPr lang="zh-CN" altLang="en-US" dirty="0"/>
              <a:t>对比：甘李药业</a:t>
            </a:r>
          </a:p>
        </p:txBody>
      </p:sp>
      <p:pic>
        <p:nvPicPr>
          <p:cNvPr id="5" name="图片 4">
            <a:extLst>
              <a:ext uri="{FF2B5EF4-FFF2-40B4-BE49-F238E27FC236}">
                <a16:creationId xmlns:a16="http://schemas.microsoft.com/office/drawing/2014/main" id="{4B2BB6B2-5101-9BAD-B0A3-6AA5CCCDE61E}"/>
              </a:ext>
            </a:extLst>
          </p:cNvPr>
          <p:cNvPicPr>
            <a:picLocks noChangeAspect="1"/>
          </p:cNvPicPr>
          <p:nvPr/>
        </p:nvPicPr>
        <p:blipFill>
          <a:blip r:embed="rId4"/>
          <a:stretch>
            <a:fillRect/>
          </a:stretch>
        </p:blipFill>
        <p:spPr>
          <a:xfrm>
            <a:off x="275830" y="2301765"/>
            <a:ext cx="8086017" cy="3829531"/>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635" y="15240"/>
            <a:ext cx="12191365" cy="675640"/>
          </a:xfrm>
          <a:prstGeom prst="rect">
            <a:avLst/>
          </a:prstGeom>
          <a:noFill/>
        </p:spPr>
        <p:txBody>
          <a:bodyPr wrap="square" rtlCol="0">
            <a:spAutoFit/>
          </a:bodyPr>
          <a:lstStyle/>
          <a:p>
            <a:pPr lvl="0" algn="ctr">
              <a:spcBef>
                <a:spcPts val="0"/>
              </a:spcBef>
              <a:spcAft>
                <a:spcPts val="0"/>
              </a:spcAft>
              <a:buClrTx/>
              <a:buSzTx/>
              <a:buFontTx/>
              <a:defRPr/>
            </a:pPr>
            <a:r>
              <a:rPr lang="zh-CN" altLang="en-US" sz="3800" b="1"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主力状态的应用</a:t>
            </a:r>
            <a:endParaRPr kumimoji="0" lang="zh-CN" altLang="en-US" sz="3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a:extLst>
              <a:ext uri="{FF2B5EF4-FFF2-40B4-BE49-F238E27FC236}">
                <a16:creationId xmlns:a16="http://schemas.microsoft.com/office/drawing/2014/main" id="{C81CBF35-D36C-321A-C7FC-E0687A53F3E7}"/>
              </a:ext>
            </a:extLst>
          </p:cNvPr>
          <p:cNvSpPr txBox="1"/>
          <p:nvPr/>
        </p:nvSpPr>
        <p:spPr>
          <a:xfrm>
            <a:off x="251272" y="811235"/>
            <a:ext cx="6102296" cy="369332"/>
          </a:xfrm>
          <a:prstGeom prst="rect">
            <a:avLst/>
          </a:prstGeom>
          <a:noFill/>
        </p:spPr>
        <p:txBody>
          <a:bodyPr wrap="square">
            <a:spAutoFit/>
          </a:bodyPr>
          <a:lstStyle/>
          <a:p>
            <a:r>
              <a:rPr lang="zh-CN" altLang="en-US" b="1" dirty="0">
                <a:solidFill>
                  <a:srgbClr val="FF0000"/>
                </a:solidFill>
              </a:rPr>
              <a:t>应用</a:t>
            </a:r>
            <a:r>
              <a:rPr lang="en-US" altLang="zh-CN" b="1" dirty="0">
                <a:solidFill>
                  <a:srgbClr val="FF0000"/>
                </a:solidFill>
              </a:rPr>
              <a:t>1</a:t>
            </a:r>
            <a:r>
              <a:rPr lang="zh-CN" altLang="en-US" b="1" dirty="0">
                <a:solidFill>
                  <a:srgbClr val="FF0000"/>
                </a:solidFill>
              </a:rPr>
              <a:t>：</a:t>
            </a:r>
            <a:r>
              <a:rPr lang="zh-CN" altLang="en-US" b="1" i="0" dirty="0">
                <a:solidFill>
                  <a:srgbClr val="FF0000"/>
                </a:solidFill>
                <a:effectLst/>
                <a:latin typeface="Microsoft YaHei" panose="020B0503020204020204" pitchFamily="34" charset="-122"/>
                <a:ea typeface="Microsoft YaHei" panose="020B0503020204020204" pitchFamily="34" charset="-122"/>
              </a:rPr>
              <a:t>短期快速推动股票的上涨</a:t>
            </a:r>
            <a:endParaRPr lang="zh-CN" altLang="en-US" dirty="0">
              <a:solidFill>
                <a:srgbClr val="FF0000"/>
              </a:solidFill>
            </a:endParaRPr>
          </a:p>
        </p:txBody>
      </p:sp>
      <p:sp>
        <p:nvSpPr>
          <p:cNvPr id="6" name="文本框 5">
            <a:extLst>
              <a:ext uri="{FF2B5EF4-FFF2-40B4-BE49-F238E27FC236}">
                <a16:creationId xmlns:a16="http://schemas.microsoft.com/office/drawing/2014/main" id="{C63B69BC-A6A7-26F1-2EB6-F6C8AA1528BD}"/>
              </a:ext>
            </a:extLst>
          </p:cNvPr>
          <p:cNvSpPr txBox="1"/>
          <p:nvPr/>
        </p:nvSpPr>
        <p:spPr>
          <a:xfrm>
            <a:off x="502751" y="1272781"/>
            <a:ext cx="11301531" cy="646331"/>
          </a:xfrm>
          <a:prstGeom prst="rect">
            <a:avLst/>
          </a:prstGeom>
          <a:noFill/>
        </p:spPr>
        <p:txBody>
          <a:bodyPr wrap="square">
            <a:spAutoFit/>
          </a:bodyPr>
          <a:lstStyle/>
          <a:p>
            <a:r>
              <a:rPr lang="zh-CN" altLang="en-US" b="0" i="0" dirty="0">
                <a:solidFill>
                  <a:srgbClr val="424242"/>
                </a:solidFill>
                <a:effectLst/>
                <a:latin typeface="Microsoft YaHei" panose="020B0503020204020204" pitchFamily="34" charset="-122"/>
                <a:ea typeface="Microsoft YaHei" panose="020B0503020204020204" pitchFamily="34" charset="-122"/>
              </a:rPr>
              <a:t>如下图，在红色网格覆盖区，每次出现紫色的短线上攻，捕捞季节要么金叉要么彩柱。接下来几天股价都会有两三天的中阳或者长阳，所以出现紫色后可以根据捕捞季节来波段操作。</a:t>
            </a:r>
            <a:endParaRPr lang="zh-CN" altLang="en-US" dirty="0"/>
          </a:p>
        </p:txBody>
      </p:sp>
      <p:pic>
        <p:nvPicPr>
          <p:cNvPr id="4" name="图片 3">
            <a:extLst>
              <a:ext uri="{FF2B5EF4-FFF2-40B4-BE49-F238E27FC236}">
                <a16:creationId xmlns:a16="http://schemas.microsoft.com/office/drawing/2014/main" id="{203C53DA-067C-7E53-1C83-11628E0D1925}"/>
              </a:ext>
            </a:extLst>
          </p:cNvPr>
          <p:cNvPicPr>
            <a:picLocks noChangeAspect="1"/>
          </p:cNvPicPr>
          <p:nvPr/>
        </p:nvPicPr>
        <p:blipFill>
          <a:blip r:embed="rId4"/>
          <a:stretch>
            <a:fillRect/>
          </a:stretch>
        </p:blipFill>
        <p:spPr>
          <a:xfrm>
            <a:off x="2792319" y="1919112"/>
            <a:ext cx="6128747" cy="4526717"/>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805307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635" y="15240"/>
            <a:ext cx="12191365" cy="675640"/>
          </a:xfrm>
          <a:prstGeom prst="rect">
            <a:avLst/>
          </a:prstGeom>
          <a:noFill/>
        </p:spPr>
        <p:txBody>
          <a:bodyPr wrap="square" rtlCol="0">
            <a:spAutoFit/>
          </a:bodyPr>
          <a:lstStyle/>
          <a:p>
            <a:pPr lvl="0" algn="ctr">
              <a:spcBef>
                <a:spcPts val="0"/>
              </a:spcBef>
              <a:spcAft>
                <a:spcPts val="0"/>
              </a:spcAft>
              <a:buClrTx/>
              <a:buSzTx/>
              <a:buFontTx/>
              <a:defRPr/>
            </a:pPr>
            <a:r>
              <a:rPr lang="zh-CN" altLang="en-US" sz="3800" b="1"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主力状态的应用</a:t>
            </a:r>
            <a:endParaRPr kumimoji="0" lang="zh-CN" altLang="en-US" sz="3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a:extLst>
              <a:ext uri="{FF2B5EF4-FFF2-40B4-BE49-F238E27FC236}">
                <a16:creationId xmlns:a16="http://schemas.microsoft.com/office/drawing/2014/main" id="{E868DF10-0726-A2DE-C297-635F2E504492}"/>
              </a:ext>
            </a:extLst>
          </p:cNvPr>
          <p:cNvSpPr txBox="1"/>
          <p:nvPr/>
        </p:nvSpPr>
        <p:spPr>
          <a:xfrm>
            <a:off x="251272" y="811235"/>
            <a:ext cx="6102296" cy="369332"/>
          </a:xfrm>
          <a:prstGeom prst="rect">
            <a:avLst/>
          </a:prstGeom>
          <a:noFill/>
        </p:spPr>
        <p:txBody>
          <a:bodyPr wrap="square">
            <a:spAutoFit/>
          </a:bodyPr>
          <a:lstStyle/>
          <a:p>
            <a:r>
              <a:rPr lang="zh-CN" altLang="en-US" b="1" dirty="0">
                <a:solidFill>
                  <a:srgbClr val="FF0000"/>
                </a:solidFill>
              </a:rPr>
              <a:t>应用</a:t>
            </a:r>
            <a:r>
              <a:rPr lang="en-US" altLang="zh-CN" b="1" dirty="0">
                <a:solidFill>
                  <a:srgbClr val="FF0000"/>
                </a:solidFill>
              </a:rPr>
              <a:t>2</a:t>
            </a:r>
            <a:r>
              <a:rPr lang="zh-CN" altLang="en-US" b="1" dirty="0">
                <a:solidFill>
                  <a:srgbClr val="FF0000"/>
                </a:solidFill>
              </a:rPr>
              <a:t>：主力状态进入蓝色区域，股票很难上涨</a:t>
            </a:r>
            <a:endParaRPr lang="zh-CN" altLang="en-US" dirty="0"/>
          </a:p>
        </p:txBody>
      </p:sp>
      <p:pic>
        <p:nvPicPr>
          <p:cNvPr id="4" name="图片 3">
            <a:extLst>
              <a:ext uri="{FF2B5EF4-FFF2-40B4-BE49-F238E27FC236}">
                <a16:creationId xmlns:a16="http://schemas.microsoft.com/office/drawing/2014/main" id="{AD997E81-03DD-34F4-5FB8-2AC3B526550F}"/>
              </a:ext>
            </a:extLst>
          </p:cNvPr>
          <p:cNvPicPr>
            <a:picLocks noChangeAspect="1"/>
          </p:cNvPicPr>
          <p:nvPr/>
        </p:nvPicPr>
        <p:blipFill>
          <a:blip r:embed="rId4"/>
          <a:stretch>
            <a:fillRect/>
          </a:stretch>
        </p:blipFill>
        <p:spPr>
          <a:xfrm>
            <a:off x="414350" y="1500068"/>
            <a:ext cx="7512967" cy="4782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文本框 6">
            <a:extLst>
              <a:ext uri="{FF2B5EF4-FFF2-40B4-BE49-F238E27FC236}">
                <a16:creationId xmlns:a16="http://schemas.microsoft.com/office/drawing/2014/main" id="{FFC12A94-C66B-CE6D-666B-6B1837ABDE8E}"/>
              </a:ext>
            </a:extLst>
          </p:cNvPr>
          <p:cNvSpPr txBox="1"/>
          <p:nvPr/>
        </p:nvSpPr>
        <p:spPr>
          <a:xfrm>
            <a:off x="8433641" y="2575813"/>
            <a:ext cx="3200609" cy="2308324"/>
          </a:xfrm>
          <a:prstGeom prst="rect">
            <a:avLst/>
          </a:prstGeom>
          <a:noFill/>
        </p:spPr>
        <p:txBody>
          <a:bodyPr wrap="square">
            <a:spAutoFit/>
          </a:bodyPr>
          <a:lstStyle/>
          <a:p>
            <a:r>
              <a:rPr lang="zh-CN" altLang="en-US" dirty="0"/>
              <a:t>如图所示，当个股上涨的过程当中不断的出现了主力状态蓝柱，说明本轮的拉升其实有瑕疵主力资金对于该股没有充分的信心拉起来，所以表现在指标上面就是不断的出现蓝色甚至出现绿色资金，那么额对于这类股票就不适合拿长线</a:t>
            </a:r>
          </a:p>
        </p:txBody>
      </p:sp>
    </p:spTree>
    <p:custDataLst>
      <p:tags r:id="rId1"/>
    </p:custDataLst>
    <p:extLst>
      <p:ext uri="{BB962C8B-B14F-4D97-AF65-F5344CB8AC3E}">
        <p14:creationId xmlns:p14="http://schemas.microsoft.com/office/powerpoint/2010/main" val="3034159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635" y="15240"/>
            <a:ext cx="12191365" cy="675640"/>
          </a:xfrm>
          <a:prstGeom prst="rect">
            <a:avLst/>
          </a:prstGeom>
          <a:noFill/>
        </p:spPr>
        <p:txBody>
          <a:bodyPr wrap="square" rtlCol="0">
            <a:spAutoFit/>
          </a:bodyPr>
          <a:lstStyle/>
          <a:p>
            <a:pPr lvl="0" algn="ctr">
              <a:spcBef>
                <a:spcPts val="0"/>
              </a:spcBef>
              <a:spcAft>
                <a:spcPts val="0"/>
              </a:spcAft>
              <a:buClrTx/>
              <a:buSzTx/>
              <a:buFontTx/>
              <a:defRPr/>
            </a:pPr>
            <a:r>
              <a:rPr lang="zh-CN" altLang="en-US" sz="3800" b="1"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主力状态的应用</a:t>
            </a:r>
            <a:endParaRPr kumimoji="0" lang="zh-CN" altLang="en-US" sz="3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a:extLst>
              <a:ext uri="{FF2B5EF4-FFF2-40B4-BE49-F238E27FC236}">
                <a16:creationId xmlns:a16="http://schemas.microsoft.com/office/drawing/2014/main" id="{E868DF10-0726-A2DE-C297-635F2E504492}"/>
              </a:ext>
            </a:extLst>
          </p:cNvPr>
          <p:cNvSpPr txBox="1"/>
          <p:nvPr/>
        </p:nvSpPr>
        <p:spPr>
          <a:xfrm>
            <a:off x="251272" y="811235"/>
            <a:ext cx="6102296" cy="369332"/>
          </a:xfrm>
          <a:prstGeom prst="rect">
            <a:avLst/>
          </a:prstGeom>
          <a:noFill/>
        </p:spPr>
        <p:txBody>
          <a:bodyPr wrap="square">
            <a:spAutoFit/>
          </a:bodyPr>
          <a:lstStyle/>
          <a:p>
            <a:r>
              <a:rPr lang="zh-CN" altLang="en-US" b="1" dirty="0">
                <a:solidFill>
                  <a:srgbClr val="FF0000"/>
                </a:solidFill>
              </a:rPr>
              <a:t>作用</a:t>
            </a:r>
            <a:r>
              <a:rPr lang="en-US" altLang="zh-CN" b="1" dirty="0">
                <a:solidFill>
                  <a:srgbClr val="FF0000"/>
                </a:solidFill>
              </a:rPr>
              <a:t>3</a:t>
            </a:r>
            <a:r>
              <a:rPr lang="zh-CN" altLang="en-US" b="1" dirty="0">
                <a:solidFill>
                  <a:srgbClr val="FF0000"/>
                </a:solidFill>
              </a:rPr>
              <a:t>：三色主力</a:t>
            </a:r>
            <a:endParaRPr lang="zh-CN" altLang="en-US" dirty="0"/>
          </a:p>
        </p:txBody>
      </p:sp>
      <p:sp>
        <p:nvSpPr>
          <p:cNvPr id="6" name="文本框 5">
            <a:extLst>
              <a:ext uri="{FF2B5EF4-FFF2-40B4-BE49-F238E27FC236}">
                <a16:creationId xmlns:a16="http://schemas.microsoft.com/office/drawing/2014/main" id="{A024F201-73AF-5D8D-8D96-CD93B820082F}"/>
              </a:ext>
            </a:extLst>
          </p:cNvPr>
          <p:cNvSpPr txBox="1"/>
          <p:nvPr/>
        </p:nvSpPr>
        <p:spPr>
          <a:xfrm>
            <a:off x="8679243" y="2413337"/>
            <a:ext cx="2939683" cy="2031325"/>
          </a:xfrm>
          <a:prstGeom prst="rect">
            <a:avLst/>
          </a:prstGeom>
          <a:noFill/>
        </p:spPr>
        <p:txBody>
          <a:bodyPr wrap="square">
            <a:spAutoFit/>
          </a:bodyPr>
          <a:lstStyle/>
          <a:p>
            <a:r>
              <a:rPr lang="zh-CN" altLang="en-US" b="0" i="0" dirty="0">
                <a:solidFill>
                  <a:srgbClr val="333333"/>
                </a:solidFill>
                <a:effectLst/>
                <a:latin typeface="Microsoft YaHei" panose="020B0503020204020204" pitchFamily="34" charset="-122"/>
                <a:ea typeface="Microsoft YaHei" panose="020B0503020204020204" pitchFamily="34" charset="-122"/>
              </a:rPr>
              <a:t>红色和黄色代表中期趋势持续向好，而紫色则是代表了短期股性活跃，具备涨幅爆发力，三色同时出发的时候容易呈现为个股主升浪阶段，避免筛选到一些长期弱势，上涨没有持续性的标的。</a:t>
            </a:r>
            <a:endParaRPr lang="zh-CN" altLang="en-US" dirty="0"/>
          </a:p>
        </p:txBody>
      </p:sp>
      <p:pic>
        <p:nvPicPr>
          <p:cNvPr id="10" name="图片 9">
            <a:extLst>
              <a:ext uri="{FF2B5EF4-FFF2-40B4-BE49-F238E27FC236}">
                <a16:creationId xmlns:a16="http://schemas.microsoft.com/office/drawing/2014/main" id="{AA98BF84-F4A0-C628-ADEF-95A0832EE7CD}"/>
              </a:ext>
            </a:extLst>
          </p:cNvPr>
          <p:cNvPicPr>
            <a:picLocks noChangeAspect="1"/>
          </p:cNvPicPr>
          <p:nvPr/>
        </p:nvPicPr>
        <p:blipFill>
          <a:blip r:embed="rId4"/>
          <a:stretch>
            <a:fillRect/>
          </a:stretch>
        </p:blipFill>
        <p:spPr>
          <a:xfrm>
            <a:off x="167514" y="1609374"/>
            <a:ext cx="8511729" cy="4081528"/>
          </a:xfrm>
          <a:prstGeom prst="rect">
            <a:avLst/>
          </a:prstGeom>
        </p:spPr>
      </p:pic>
    </p:spTree>
    <p:custDataLst>
      <p:tags r:id="rId1"/>
    </p:custDataLst>
    <p:extLst>
      <p:ext uri="{BB962C8B-B14F-4D97-AF65-F5344CB8AC3E}">
        <p14:creationId xmlns:p14="http://schemas.microsoft.com/office/powerpoint/2010/main" val="3293966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635" y="15240"/>
            <a:ext cx="12191365" cy="675640"/>
          </a:xfrm>
          <a:prstGeom prst="rect">
            <a:avLst/>
          </a:prstGeom>
          <a:noFill/>
        </p:spPr>
        <p:txBody>
          <a:bodyPr wrap="square" rtlCol="0">
            <a:spAutoFit/>
          </a:bodyPr>
          <a:lstStyle/>
          <a:p>
            <a:pPr lvl="0" algn="ctr">
              <a:spcBef>
                <a:spcPts val="0"/>
              </a:spcBef>
              <a:spcAft>
                <a:spcPts val="0"/>
              </a:spcAft>
              <a:buClrTx/>
              <a:buSzTx/>
              <a:buFontTx/>
              <a:defRPr/>
            </a:pPr>
            <a:r>
              <a:rPr lang="zh-CN" altLang="en-US" sz="3800" b="1" dirty="0">
                <a:gradFill>
                  <a:gsLst>
                    <a:gs pos="0">
                      <a:srgbClr val="FFFEEB"/>
                    </a:gs>
                    <a:gs pos="100000">
                      <a:srgbClr val="FFF4A3"/>
                    </a:gs>
                  </a:gsLst>
                  <a:lin ang="5400000" scaled="0"/>
                </a:gradFill>
                <a:latin typeface="思源黑体 CN Medium" panose="020B0600000000000000" pitchFamily="34" charset="-122"/>
                <a:ea typeface="思源黑体 CN Bold" panose="020B0800000000000000" charset="-122"/>
                <a:cs typeface="思源黑体 CN Normal" panose="020B0400000000000000" charset="-122"/>
                <a:sym typeface="+mn-ea"/>
              </a:rPr>
              <a:t>主力状态</a:t>
            </a:r>
            <a:r>
              <a:rPr kumimoji="0" lang="zh-CN" altLang="en-US" sz="3800" b="1" i="0" u="none" strike="noStrike" kern="1200" cap="none" spc="0" normalizeH="0" baseline="0" noProof="0" dirty="0">
                <a:ln>
                  <a:noFill/>
                </a:ln>
                <a:gradFill>
                  <a:gsLst>
                    <a:gs pos="0">
                      <a:srgbClr val="FFFEEB"/>
                    </a:gs>
                    <a:gs pos="100000">
                      <a:srgbClr val="FFF4A3"/>
                    </a:gs>
                  </a:gsLst>
                  <a:lin ang="5400000" scaled="0"/>
                </a:gradFill>
                <a:effectLst/>
                <a:uLnTx/>
                <a:uFillTx/>
                <a:latin typeface="思源黑体 CN Medium" panose="020B0600000000000000" pitchFamily="34" charset="-122"/>
                <a:ea typeface="思源黑体 CN Bold" panose="020B0800000000000000" charset="-122"/>
                <a:cs typeface="思源黑体 CN Normal" panose="020B0400000000000000" charset="-122"/>
                <a:sym typeface="+mn-ea"/>
              </a:rPr>
              <a:t>的应用</a:t>
            </a:r>
            <a:endParaRPr kumimoji="0" lang="zh-CN" altLang="en-US" sz="3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a:extLst>
              <a:ext uri="{FF2B5EF4-FFF2-40B4-BE49-F238E27FC236}">
                <a16:creationId xmlns:a16="http://schemas.microsoft.com/office/drawing/2014/main" id="{5F865F9A-6079-7A67-D4C9-631B34F62EFE}"/>
              </a:ext>
            </a:extLst>
          </p:cNvPr>
          <p:cNvSpPr txBox="1"/>
          <p:nvPr/>
        </p:nvSpPr>
        <p:spPr>
          <a:xfrm>
            <a:off x="338176" y="905435"/>
            <a:ext cx="6905232" cy="369332"/>
          </a:xfrm>
          <a:prstGeom prst="rect">
            <a:avLst/>
          </a:prstGeom>
          <a:noFill/>
        </p:spPr>
        <p:txBody>
          <a:bodyPr wrap="square">
            <a:spAutoFit/>
          </a:bodyPr>
          <a:lstStyle/>
          <a:p>
            <a:r>
              <a:rPr lang="zh-CN" altLang="en-US" b="1" i="0" dirty="0">
                <a:solidFill>
                  <a:srgbClr val="FF0000"/>
                </a:solidFill>
                <a:effectLst/>
                <a:latin typeface="Microsoft YaHei" panose="020B0503020204020204" pitchFamily="34" charset="-122"/>
                <a:ea typeface="Microsoft YaHei" panose="020B0503020204020204" pitchFamily="34" charset="-122"/>
              </a:rPr>
              <a:t>作用</a:t>
            </a:r>
            <a:r>
              <a:rPr lang="en-US" altLang="zh-CN" b="1" i="0" dirty="0">
                <a:solidFill>
                  <a:srgbClr val="FF0000"/>
                </a:solidFill>
                <a:effectLst/>
                <a:latin typeface="Microsoft YaHei" panose="020B0503020204020204" pitchFamily="34" charset="-122"/>
                <a:ea typeface="Microsoft YaHei" panose="020B0503020204020204" pitchFamily="34" charset="-122"/>
              </a:rPr>
              <a:t>4</a:t>
            </a:r>
            <a:r>
              <a:rPr lang="zh-CN" altLang="en-US" b="1" dirty="0">
                <a:solidFill>
                  <a:srgbClr val="FF0000"/>
                </a:solidFill>
                <a:latin typeface="Microsoft YaHei" panose="020B0503020204020204" pitchFamily="34" charset="-122"/>
                <a:ea typeface="Microsoft YaHei" panose="020B0503020204020204" pitchFamily="34" charset="-122"/>
              </a:rPr>
              <a:t>：趋势双紫</a:t>
            </a:r>
            <a:endParaRPr lang="zh-CN" altLang="en-US" dirty="0"/>
          </a:p>
        </p:txBody>
      </p:sp>
      <p:sp>
        <p:nvSpPr>
          <p:cNvPr id="6" name="文本框 5">
            <a:extLst>
              <a:ext uri="{FF2B5EF4-FFF2-40B4-BE49-F238E27FC236}">
                <a16:creationId xmlns:a16="http://schemas.microsoft.com/office/drawing/2014/main" id="{979C865D-F24A-C609-76B6-3FB6E77045DB}"/>
              </a:ext>
            </a:extLst>
          </p:cNvPr>
          <p:cNvSpPr txBox="1"/>
          <p:nvPr/>
        </p:nvSpPr>
        <p:spPr>
          <a:xfrm>
            <a:off x="576580" y="1274767"/>
            <a:ext cx="10858500" cy="369332"/>
          </a:xfrm>
          <a:prstGeom prst="rect">
            <a:avLst/>
          </a:prstGeom>
          <a:noFill/>
        </p:spPr>
        <p:txBody>
          <a:bodyPr wrap="square">
            <a:spAutoFit/>
          </a:bodyPr>
          <a:lstStyle/>
          <a:p>
            <a:r>
              <a:rPr lang="zh-CN" altLang="en-US" dirty="0"/>
              <a:t>利用主力状态紫色，和水手突破紫色做趋势双紫形态</a:t>
            </a:r>
          </a:p>
        </p:txBody>
      </p:sp>
      <p:pic>
        <p:nvPicPr>
          <p:cNvPr id="5" name="图片 4">
            <a:extLst>
              <a:ext uri="{FF2B5EF4-FFF2-40B4-BE49-F238E27FC236}">
                <a16:creationId xmlns:a16="http://schemas.microsoft.com/office/drawing/2014/main" id="{04FC0FE2-52D3-D4C0-9000-26592DFBF511}"/>
              </a:ext>
            </a:extLst>
          </p:cNvPr>
          <p:cNvPicPr>
            <a:picLocks noChangeAspect="1"/>
          </p:cNvPicPr>
          <p:nvPr/>
        </p:nvPicPr>
        <p:blipFill>
          <a:blip r:embed="rId4"/>
          <a:stretch>
            <a:fillRect/>
          </a:stretch>
        </p:blipFill>
        <p:spPr>
          <a:xfrm>
            <a:off x="465608" y="1858654"/>
            <a:ext cx="6271804" cy="4594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文本框 6">
            <a:extLst>
              <a:ext uri="{FF2B5EF4-FFF2-40B4-BE49-F238E27FC236}">
                <a16:creationId xmlns:a16="http://schemas.microsoft.com/office/drawing/2014/main" id="{D6AC6AE9-DB24-B4B9-A93C-B1F94189D6EA}"/>
              </a:ext>
            </a:extLst>
          </p:cNvPr>
          <p:cNvSpPr txBox="1"/>
          <p:nvPr/>
        </p:nvSpPr>
        <p:spPr>
          <a:xfrm>
            <a:off x="7598589" y="2995228"/>
            <a:ext cx="2939683" cy="2031325"/>
          </a:xfrm>
          <a:prstGeom prst="rect">
            <a:avLst/>
          </a:prstGeom>
          <a:noFill/>
        </p:spPr>
        <p:txBody>
          <a:bodyPr wrap="square">
            <a:spAutoFit/>
          </a:bodyPr>
          <a:lstStyle/>
          <a:p>
            <a:r>
              <a:rPr lang="zh-CN" altLang="en-US" dirty="0"/>
              <a:t>趋势双紫第一式：</a:t>
            </a:r>
            <a:endParaRPr lang="en-US" altLang="zh-CN" dirty="0"/>
          </a:p>
          <a:p>
            <a:r>
              <a:rPr lang="zh-CN" altLang="en-US" dirty="0"/>
              <a:t>利用个股出现了趋势双紫形成的出击信号发现个股开始走强，然后再利用牛熊线和个股调整的过程中不出现蓝色柱体，来确定回档金叉的操作机会</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635" y="15240"/>
            <a:ext cx="12191365" cy="675640"/>
          </a:xfrm>
          <a:prstGeom prst="rect">
            <a:avLst/>
          </a:prstGeom>
          <a:noFill/>
        </p:spPr>
        <p:txBody>
          <a:bodyPr wrap="square" rtlCol="0">
            <a:spAutoFit/>
          </a:bodyPr>
          <a:lstStyle/>
          <a:p>
            <a:pPr lvl="0" algn="ctr">
              <a:spcBef>
                <a:spcPts val="0"/>
              </a:spcBef>
              <a:spcAft>
                <a:spcPts val="0"/>
              </a:spcAft>
              <a:buClrTx/>
              <a:buSzTx/>
              <a:buFontTx/>
              <a:defRPr/>
            </a:pPr>
            <a:r>
              <a:rPr lang="zh-CN" altLang="en-US" sz="3800" b="1" dirty="0">
                <a:gradFill>
                  <a:gsLst>
                    <a:gs pos="0">
                      <a:srgbClr val="FFFEEB"/>
                    </a:gs>
                    <a:gs pos="100000">
                      <a:srgbClr val="FFF4A3"/>
                    </a:gs>
                  </a:gsLst>
                  <a:lin ang="5400000" scaled="0"/>
                </a:gradFill>
                <a:latin typeface="思源黑体 CN Medium" panose="020B0600000000000000" pitchFamily="34" charset="-122"/>
                <a:ea typeface="思源黑体 CN Bold" panose="020B0800000000000000" charset="-122"/>
                <a:cs typeface="思源黑体 CN Normal" panose="020B0400000000000000" charset="-122"/>
                <a:sym typeface="+mn-ea"/>
              </a:rPr>
              <a:t>主力状态</a:t>
            </a:r>
            <a:r>
              <a:rPr kumimoji="0" lang="zh-CN" altLang="en-US" sz="3800" b="1" i="0" u="none" strike="noStrike" kern="1200" cap="none" spc="0" normalizeH="0" baseline="0" noProof="0" dirty="0">
                <a:ln>
                  <a:noFill/>
                </a:ln>
                <a:gradFill>
                  <a:gsLst>
                    <a:gs pos="0">
                      <a:srgbClr val="FFFEEB"/>
                    </a:gs>
                    <a:gs pos="100000">
                      <a:srgbClr val="FFF4A3"/>
                    </a:gs>
                  </a:gsLst>
                  <a:lin ang="5400000" scaled="0"/>
                </a:gradFill>
                <a:effectLst/>
                <a:uLnTx/>
                <a:uFillTx/>
                <a:latin typeface="思源黑体 CN Medium" panose="020B0600000000000000" pitchFamily="34" charset="-122"/>
                <a:ea typeface="思源黑体 CN Bold" panose="020B0800000000000000" charset="-122"/>
                <a:cs typeface="思源黑体 CN Normal" panose="020B0400000000000000" charset="-122"/>
                <a:sym typeface="+mn-ea"/>
              </a:rPr>
              <a:t>的应用</a:t>
            </a:r>
            <a:endParaRPr kumimoji="0" lang="zh-CN" altLang="en-US" sz="3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a:extLst>
              <a:ext uri="{FF2B5EF4-FFF2-40B4-BE49-F238E27FC236}">
                <a16:creationId xmlns:a16="http://schemas.microsoft.com/office/drawing/2014/main" id="{5F865F9A-6079-7A67-D4C9-631B34F62EFE}"/>
              </a:ext>
            </a:extLst>
          </p:cNvPr>
          <p:cNvSpPr txBox="1"/>
          <p:nvPr/>
        </p:nvSpPr>
        <p:spPr>
          <a:xfrm>
            <a:off x="338176" y="905435"/>
            <a:ext cx="6905232" cy="369332"/>
          </a:xfrm>
          <a:prstGeom prst="rect">
            <a:avLst/>
          </a:prstGeom>
          <a:noFill/>
        </p:spPr>
        <p:txBody>
          <a:bodyPr wrap="square">
            <a:spAutoFit/>
          </a:bodyPr>
          <a:lstStyle/>
          <a:p>
            <a:r>
              <a:rPr lang="zh-CN" altLang="en-US" b="1" i="0" dirty="0">
                <a:solidFill>
                  <a:srgbClr val="FF0000"/>
                </a:solidFill>
                <a:effectLst/>
                <a:latin typeface="Microsoft YaHei" panose="020B0503020204020204" pitchFamily="34" charset="-122"/>
                <a:ea typeface="Microsoft YaHei" panose="020B0503020204020204" pitchFamily="34" charset="-122"/>
              </a:rPr>
              <a:t>作用</a:t>
            </a:r>
            <a:r>
              <a:rPr lang="en-US" altLang="zh-CN" b="1" i="0" dirty="0">
                <a:solidFill>
                  <a:srgbClr val="FF0000"/>
                </a:solidFill>
                <a:effectLst/>
                <a:latin typeface="Microsoft YaHei" panose="020B0503020204020204" pitchFamily="34" charset="-122"/>
                <a:ea typeface="Microsoft YaHei" panose="020B0503020204020204" pitchFamily="34" charset="-122"/>
              </a:rPr>
              <a:t>4</a:t>
            </a:r>
            <a:r>
              <a:rPr lang="zh-CN" altLang="en-US" b="1" dirty="0">
                <a:solidFill>
                  <a:srgbClr val="FF0000"/>
                </a:solidFill>
                <a:latin typeface="Microsoft YaHei" panose="020B0503020204020204" pitchFamily="34" charset="-122"/>
                <a:ea typeface="Microsoft YaHei" panose="020B0503020204020204" pitchFamily="34" charset="-122"/>
              </a:rPr>
              <a:t>：趋势双紫</a:t>
            </a:r>
            <a:endParaRPr lang="zh-CN" altLang="en-US" dirty="0"/>
          </a:p>
        </p:txBody>
      </p:sp>
      <p:sp>
        <p:nvSpPr>
          <p:cNvPr id="6" name="文本框 5">
            <a:extLst>
              <a:ext uri="{FF2B5EF4-FFF2-40B4-BE49-F238E27FC236}">
                <a16:creationId xmlns:a16="http://schemas.microsoft.com/office/drawing/2014/main" id="{979C865D-F24A-C609-76B6-3FB6E77045DB}"/>
              </a:ext>
            </a:extLst>
          </p:cNvPr>
          <p:cNvSpPr txBox="1"/>
          <p:nvPr/>
        </p:nvSpPr>
        <p:spPr>
          <a:xfrm>
            <a:off x="576580" y="1274767"/>
            <a:ext cx="10858500" cy="369332"/>
          </a:xfrm>
          <a:prstGeom prst="rect">
            <a:avLst/>
          </a:prstGeom>
          <a:noFill/>
        </p:spPr>
        <p:txBody>
          <a:bodyPr wrap="square">
            <a:spAutoFit/>
          </a:bodyPr>
          <a:lstStyle/>
          <a:p>
            <a:r>
              <a:rPr lang="zh-CN" altLang="en-US" dirty="0"/>
              <a:t>利用主力状态紫色，和水手突破紫色做趋势双紫形态</a:t>
            </a:r>
          </a:p>
        </p:txBody>
      </p:sp>
      <p:pic>
        <p:nvPicPr>
          <p:cNvPr id="7" name="图片 6">
            <a:extLst>
              <a:ext uri="{FF2B5EF4-FFF2-40B4-BE49-F238E27FC236}">
                <a16:creationId xmlns:a16="http://schemas.microsoft.com/office/drawing/2014/main" id="{E777F179-8C53-DB21-23E2-201D2CBD156B}"/>
              </a:ext>
            </a:extLst>
          </p:cNvPr>
          <p:cNvPicPr>
            <a:picLocks noChangeAspect="1"/>
          </p:cNvPicPr>
          <p:nvPr/>
        </p:nvPicPr>
        <p:blipFill>
          <a:blip r:embed="rId4"/>
          <a:stretch>
            <a:fillRect/>
          </a:stretch>
        </p:blipFill>
        <p:spPr>
          <a:xfrm>
            <a:off x="483649" y="1858654"/>
            <a:ext cx="6842543" cy="4439951"/>
          </a:xfrm>
          <a:prstGeom prst="rect">
            <a:avLst/>
          </a:prstGeom>
          <a:ln>
            <a:noFill/>
          </a:ln>
          <a:effectLst>
            <a:outerShdw blurRad="190500" algn="tl" rotWithShape="0">
              <a:srgbClr val="000000">
                <a:alpha val="70000"/>
              </a:srgbClr>
            </a:outerShdw>
          </a:effectLst>
        </p:spPr>
      </p:pic>
      <p:sp>
        <p:nvSpPr>
          <p:cNvPr id="8" name="文本框 7">
            <a:extLst>
              <a:ext uri="{FF2B5EF4-FFF2-40B4-BE49-F238E27FC236}">
                <a16:creationId xmlns:a16="http://schemas.microsoft.com/office/drawing/2014/main" id="{2292CF8B-E432-AD8E-3777-3D5782499CE1}"/>
              </a:ext>
            </a:extLst>
          </p:cNvPr>
          <p:cNvSpPr txBox="1"/>
          <p:nvPr/>
        </p:nvSpPr>
        <p:spPr>
          <a:xfrm>
            <a:off x="7723279" y="3021678"/>
            <a:ext cx="2939683" cy="1754326"/>
          </a:xfrm>
          <a:prstGeom prst="rect">
            <a:avLst/>
          </a:prstGeom>
          <a:noFill/>
        </p:spPr>
        <p:txBody>
          <a:bodyPr wrap="square">
            <a:spAutoFit/>
          </a:bodyPr>
          <a:lstStyle/>
          <a:p>
            <a:r>
              <a:rPr lang="zh-CN" altLang="en-US" dirty="0"/>
              <a:t>趋势双紫第二式：</a:t>
            </a:r>
            <a:endParaRPr lang="en-US" altLang="zh-CN" dirty="0"/>
          </a:p>
          <a:p>
            <a:r>
              <a:rPr lang="zh-CN" altLang="en-US" dirty="0"/>
              <a:t>利用个股出现了趋势双紫形成的出击信号发现个股趋势开始走强，结合熊线上移趋势双紫的形态上我们可以直接买进去</a:t>
            </a:r>
          </a:p>
        </p:txBody>
      </p:sp>
    </p:spTree>
    <p:custDataLst>
      <p:tags r:id="rId1"/>
    </p:custDataLst>
    <p:extLst>
      <p:ext uri="{BB962C8B-B14F-4D97-AF65-F5344CB8AC3E}">
        <p14:creationId xmlns:p14="http://schemas.microsoft.com/office/powerpoint/2010/main" val="2475475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目录"/>
          <p:cNvPicPr>
            <a:picLocks noChangeAspect="1"/>
          </p:cNvPicPr>
          <p:nvPr/>
        </p:nvPicPr>
        <p:blipFill>
          <a:blip r:embed="rId14"/>
          <a:stretch>
            <a:fillRect/>
          </a:stretch>
        </p:blipFill>
        <p:spPr>
          <a:xfrm>
            <a:off x="1036320" y="2794318"/>
            <a:ext cx="2500630" cy="1269365"/>
          </a:xfrm>
          <a:prstGeom prst="rect">
            <a:avLst/>
          </a:prstGeom>
        </p:spPr>
      </p:pic>
      <p:grpSp>
        <p:nvGrpSpPr>
          <p:cNvPr id="28" name="组合 27"/>
          <p:cNvGrpSpPr/>
          <p:nvPr/>
        </p:nvGrpSpPr>
        <p:grpSpPr>
          <a:xfrm>
            <a:off x="4609465" y="1639888"/>
            <a:ext cx="6600190" cy="3578860"/>
            <a:chOff x="7259" y="1870"/>
            <a:chExt cx="10394" cy="5636"/>
          </a:xfrm>
        </p:grpSpPr>
        <p:grpSp>
          <p:nvGrpSpPr>
            <p:cNvPr id="6" name="组合 5"/>
            <p:cNvGrpSpPr/>
            <p:nvPr/>
          </p:nvGrpSpPr>
          <p:grpSpPr>
            <a:xfrm>
              <a:off x="7259" y="1870"/>
              <a:ext cx="10394" cy="1043"/>
              <a:chOff x="6176" y="522"/>
              <a:chExt cx="10394" cy="1043"/>
            </a:xfrm>
          </p:grpSpPr>
          <p:pic>
            <p:nvPicPr>
              <p:cNvPr id="2" name="图片 1" descr="组 11"/>
              <p:cNvPicPr>
                <a:picLocks noChangeAspect="1"/>
              </p:cNvPicPr>
              <p:nvPr/>
            </p:nvPicPr>
            <p:blipFill>
              <a:blip r:embed="rId15"/>
              <a:stretch>
                <a:fillRect/>
              </a:stretch>
            </p:blipFill>
            <p:spPr>
              <a:xfrm>
                <a:off x="6176" y="522"/>
                <a:ext cx="10394" cy="1043"/>
              </a:xfrm>
              <a:prstGeom prst="rect">
                <a:avLst/>
              </a:prstGeom>
            </p:spPr>
          </p:pic>
          <p:sp>
            <p:nvSpPr>
              <p:cNvPr id="4" name="文本框 3"/>
              <p:cNvSpPr txBox="1"/>
              <p:nvPr>
                <p:custDataLst>
                  <p:tags r:id="rId11"/>
                </p:custDataLst>
              </p:nvPr>
            </p:nvSpPr>
            <p:spPr>
              <a:xfrm>
                <a:off x="6423" y="621"/>
                <a:ext cx="2123" cy="871"/>
              </a:xfrm>
              <a:prstGeom prst="rect">
                <a:avLst/>
              </a:prstGeom>
              <a:noFill/>
            </p:spPr>
            <p:txBody>
              <a:bodyPr wrap="square" rtlCol="0">
                <a:spAutoFit/>
              </a:bodyPr>
              <a:lstStyle/>
              <a:p>
                <a:r>
                  <a:rPr lang="zh-CN" altLang="en-US" sz="3000">
                    <a:solidFill>
                      <a:srgbClr val="C00000"/>
                    </a:solidFill>
                    <a:latin typeface="思源黑体 CN Medium" panose="020B0600000000000000" pitchFamily="34" charset="-122"/>
                    <a:ea typeface="思源黑体 CN Medium" panose="020B0600000000000000" pitchFamily="34" charset="-122"/>
                  </a:rPr>
                  <a:t>第一章</a:t>
                </a:r>
              </a:p>
            </p:txBody>
          </p:sp>
          <p:sp>
            <p:nvSpPr>
              <p:cNvPr id="5" name="文本框 4"/>
              <p:cNvSpPr txBox="1"/>
              <p:nvPr>
                <p:custDataLst>
                  <p:tags r:id="rId12"/>
                </p:custDataLst>
              </p:nvPr>
            </p:nvSpPr>
            <p:spPr>
              <a:xfrm>
                <a:off x="9454" y="588"/>
                <a:ext cx="6400" cy="871"/>
              </a:xfrm>
              <a:prstGeom prst="rect">
                <a:avLst/>
              </a:prstGeom>
              <a:noFill/>
            </p:spPr>
            <p:txBody>
              <a:bodyPr wrap="square" rtlCol="0">
                <a:spAutoFit/>
              </a:bodyPr>
              <a:lstStyle/>
              <a:p>
                <a:r>
                  <a:rPr lang="zh-CN" altLang="en-US" sz="3000" dirty="0">
                    <a:solidFill>
                      <a:schemeClr val="bg1"/>
                    </a:solidFill>
                    <a:latin typeface="思源黑体 CN Medium" panose="020B0600000000000000" pitchFamily="34" charset="-122"/>
                    <a:ea typeface="思源黑体 CN Medium" panose="020B0600000000000000" pitchFamily="34" charset="-122"/>
                  </a:rPr>
                  <a:t>三年振兴牛如何把握</a:t>
                </a:r>
              </a:p>
            </p:txBody>
          </p:sp>
        </p:grpSp>
        <p:grpSp>
          <p:nvGrpSpPr>
            <p:cNvPr id="7" name="组合 6"/>
            <p:cNvGrpSpPr/>
            <p:nvPr/>
          </p:nvGrpSpPr>
          <p:grpSpPr>
            <a:xfrm>
              <a:off x="7259" y="3401"/>
              <a:ext cx="10394" cy="1043"/>
              <a:chOff x="6176" y="522"/>
              <a:chExt cx="10394" cy="1043"/>
            </a:xfrm>
          </p:grpSpPr>
          <p:pic>
            <p:nvPicPr>
              <p:cNvPr id="8" name="图片 7" descr="组 11"/>
              <p:cNvPicPr>
                <a:picLocks noChangeAspect="1"/>
              </p:cNvPicPr>
              <p:nvPr>
                <p:custDataLst>
                  <p:tags r:id="rId8"/>
                </p:custDataLst>
              </p:nvPr>
            </p:nvPicPr>
            <p:blipFill>
              <a:blip r:embed="rId15"/>
              <a:stretch>
                <a:fillRect/>
              </a:stretch>
            </p:blipFill>
            <p:spPr>
              <a:xfrm>
                <a:off x="6176" y="522"/>
                <a:ext cx="10394" cy="1043"/>
              </a:xfrm>
              <a:prstGeom prst="rect">
                <a:avLst/>
              </a:prstGeom>
            </p:spPr>
          </p:pic>
          <p:sp>
            <p:nvSpPr>
              <p:cNvPr id="11" name="文本框 10"/>
              <p:cNvSpPr txBox="1"/>
              <p:nvPr>
                <p:custDataLst>
                  <p:tags r:id="rId9"/>
                </p:custDataLst>
              </p:nvPr>
            </p:nvSpPr>
            <p:spPr>
              <a:xfrm>
                <a:off x="6423" y="621"/>
                <a:ext cx="2123" cy="871"/>
              </a:xfrm>
              <a:prstGeom prst="rect">
                <a:avLst/>
              </a:prstGeom>
              <a:noFill/>
            </p:spPr>
            <p:txBody>
              <a:bodyPr wrap="square" rtlCol="0">
                <a:spAutoFit/>
              </a:bodyPr>
              <a:lstStyle/>
              <a:p>
                <a:r>
                  <a:rPr lang="zh-CN" altLang="en-US" sz="3000">
                    <a:solidFill>
                      <a:srgbClr val="C00000"/>
                    </a:solidFill>
                    <a:latin typeface="思源黑体 CN Medium" panose="020B0600000000000000" pitchFamily="34" charset="-122"/>
                    <a:ea typeface="思源黑体 CN Medium" panose="020B0600000000000000" pitchFamily="34" charset="-122"/>
                  </a:rPr>
                  <a:t>第二章</a:t>
                </a:r>
              </a:p>
            </p:txBody>
          </p:sp>
          <p:sp>
            <p:nvSpPr>
              <p:cNvPr id="12" name="文本框 11"/>
              <p:cNvSpPr txBox="1"/>
              <p:nvPr>
                <p:custDataLst>
                  <p:tags r:id="rId10"/>
                </p:custDataLst>
              </p:nvPr>
            </p:nvSpPr>
            <p:spPr>
              <a:xfrm>
                <a:off x="9454" y="588"/>
                <a:ext cx="6400" cy="871"/>
              </a:xfrm>
              <a:prstGeom prst="rect">
                <a:avLst/>
              </a:prstGeom>
              <a:noFill/>
            </p:spPr>
            <p:txBody>
              <a:bodyPr wrap="square" rtlCol="0">
                <a:spAutoFit/>
              </a:bodyPr>
              <a:lstStyle/>
              <a:p>
                <a:r>
                  <a:rPr lang="zh-CN" altLang="en-US" sz="3000" dirty="0">
                    <a:solidFill>
                      <a:schemeClr val="bg1"/>
                    </a:solidFill>
                    <a:latin typeface="思源黑体 CN Medium" panose="020B0600000000000000" pitchFamily="34" charset="-122"/>
                    <a:ea typeface="思源黑体 CN Medium" panose="020B0600000000000000" pitchFamily="34" charset="-122"/>
                  </a:rPr>
                  <a:t>当前市场表现</a:t>
                </a:r>
              </a:p>
            </p:txBody>
          </p:sp>
        </p:grpSp>
        <p:grpSp>
          <p:nvGrpSpPr>
            <p:cNvPr id="15" name="组合 14"/>
            <p:cNvGrpSpPr/>
            <p:nvPr/>
          </p:nvGrpSpPr>
          <p:grpSpPr>
            <a:xfrm>
              <a:off x="7259" y="4932"/>
              <a:ext cx="10394" cy="1043"/>
              <a:chOff x="6176" y="522"/>
              <a:chExt cx="10394" cy="1043"/>
            </a:xfrm>
          </p:grpSpPr>
          <p:pic>
            <p:nvPicPr>
              <p:cNvPr id="16" name="图片 15" descr="组 11"/>
              <p:cNvPicPr>
                <a:picLocks noChangeAspect="1"/>
              </p:cNvPicPr>
              <p:nvPr>
                <p:custDataLst>
                  <p:tags r:id="rId5"/>
                </p:custDataLst>
              </p:nvPr>
            </p:nvPicPr>
            <p:blipFill>
              <a:blip r:embed="rId15"/>
              <a:stretch>
                <a:fillRect/>
              </a:stretch>
            </p:blipFill>
            <p:spPr>
              <a:xfrm>
                <a:off x="6176" y="522"/>
                <a:ext cx="10394" cy="1043"/>
              </a:xfrm>
              <a:prstGeom prst="rect">
                <a:avLst/>
              </a:prstGeom>
            </p:spPr>
          </p:pic>
          <p:sp>
            <p:nvSpPr>
              <p:cNvPr id="17" name="文本框 16"/>
              <p:cNvSpPr txBox="1"/>
              <p:nvPr>
                <p:custDataLst>
                  <p:tags r:id="rId6"/>
                </p:custDataLst>
              </p:nvPr>
            </p:nvSpPr>
            <p:spPr>
              <a:xfrm>
                <a:off x="6423" y="621"/>
                <a:ext cx="2123" cy="871"/>
              </a:xfrm>
              <a:prstGeom prst="rect">
                <a:avLst/>
              </a:prstGeom>
              <a:noFill/>
            </p:spPr>
            <p:txBody>
              <a:bodyPr wrap="square" rtlCol="0">
                <a:spAutoFit/>
              </a:bodyPr>
              <a:lstStyle/>
              <a:p>
                <a:r>
                  <a:rPr lang="zh-CN" altLang="en-US" sz="3000">
                    <a:solidFill>
                      <a:srgbClr val="C00000"/>
                    </a:solidFill>
                    <a:latin typeface="思源黑体 CN Medium" panose="020B0600000000000000" pitchFamily="34" charset="-122"/>
                    <a:ea typeface="思源黑体 CN Medium" panose="020B0600000000000000" pitchFamily="34" charset="-122"/>
                  </a:rPr>
                  <a:t>第三章</a:t>
                </a:r>
              </a:p>
            </p:txBody>
          </p:sp>
          <p:sp>
            <p:nvSpPr>
              <p:cNvPr id="22" name="文本框 21"/>
              <p:cNvSpPr txBox="1"/>
              <p:nvPr>
                <p:custDataLst>
                  <p:tags r:id="rId7"/>
                </p:custDataLst>
              </p:nvPr>
            </p:nvSpPr>
            <p:spPr>
              <a:xfrm>
                <a:off x="9454" y="588"/>
                <a:ext cx="6400" cy="872"/>
              </a:xfrm>
              <a:prstGeom prst="rect">
                <a:avLst/>
              </a:prstGeom>
              <a:noFill/>
            </p:spPr>
            <p:txBody>
              <a:bodyPr wrap="square" rtlCol="0">
                <a:spAutoFit/>
              </a:bodyPr>
              <a:lstStyle/>
              <a:p>
                <a:r>
                  <a:rPr lang="zh-CN" altLang="en-US" sz="3000" dirty="0">
                    <a:solidFill>
                      <a:schemeClr val="bg1"/>
                    </a:solidFill>
                    <a:latin typeface="思源黑体 CN Medium" panose="020B0600000000000000" pitchFamily="34" charset="-122"/>
                    <a:ea typeface="思源黑体 CN Medium" panose="020B0600000000000000" pitchFamily="34" charset="-122"/>
                  </a:rPr>
                  <a:t>主力状态的定义</a:t>
                </a:r>
              </a:p>
            </p:txBody>
          </p:sp>
        </p:grpSp>
        <p:grpSp>
          <p:nvGrpSpPr>
            <p:cNvPr id="24" name="组合 23"/>
            <p:cNvGrpSpPr/>
            <p:nvPr/>
          </p:nvGrpSpPr>
          <p:grpSpPr>
            <a:xfrm>
              <a:off x="7259" y="6463"/>
              <a:ext cx="10394" cy="1043"/>
              <a:chOff x="6176" y="522"/>
              <a:chExt cx="10394" cy="1043"/>
            </a:xfrm>
          </p:grpSpPr>
          <p:pic>
            <p:nvPicPr>
              <p:cNvPr id="25" name="图片 24" descr="组 11"/>
              <p:cNvPicPr>
                <a:picLocks noChangeAspect="1"/>
              </p:cNvPicPr>
              <p:nvPr>
                <p:custDataLst>
                  <p:tags r:id="rId2"/>
                </p:custDataLst>
              </p:nvPr>
            </p:nvPicPr>
            <p:blipFill>
              <a:blip r:embed="rId15"/>
              <a:stretch>
                <a:fillRect/>
              </a:stretch>
            </p:blipFill>
            <p:spPr>
              <a:xfrm>
                <a:off x="6176" y="522"/>
                <a:ext cx="10394" cy="1043"/>
              </a:xfrm>
              <a:prstGeom prst="rect">
                <a:avLst/>
              </a:prstGeom>
            </p:spPr>
          </p:pic>
          <p:sp>
            <p:nvSpPr>
              <p:cNvPr id="26" name="文本框 25"/>
              <p:cNvSpPr txBox="1"/>
              <p:nvPr>
                <p:custDataLst>
                  <p:tags r:id="rId3"/>
                </p:custDataLst>
              </p:nvPr>
            </p:nvSpPr>
            <p:spPr>
              <a:xfrm>
                <a:off x="6423" y="621"/>
                <a:ext cx="2123" cy="871"/>
              </a:xfrm>
              <a:prstGeom prst="rect">
                <a:avLst/>
              </a:prstGeom>
              <a:noFill/>
            </p:spPr>
            <p:txBody>
              <a:bodyPr wrap="square" rtlCol="0">
                <a:spAutoFit/>
              </a:bodyPr>
              <a:lstStyle/>
              <a:p>
                <a:r>
                  <a:rPr lang="zh-CN" altLang="en-US" sz="3000">
                    <a:solidFill>
                      <a:srgbClr val="C00000"/>
                    </a:solidFill>
                    <a:latin typeface="思源黑体 CN Medium" panose="020B0600000000000000" pitchFamily="34" charset="-122"/>
                    <a:ea typeface="思源黑体 CN Medium" panose="020B0600000000000000" pitchFamily="34" charset="-122"/>
                  </a:rPr>
                  <a:t>第四章</a:t>
                </a:r>
              </a:p>
            </p:txBody>
          </p:sp>
          <p:sp>
            <p:nvSpPr>
              <p:cNvPr id="27" name="文本框 26"/>
              <p:cNvSpPr txBox="1"/>
              <p:nvPr>
                <p:custDataLst>
                  <p:tags r:id="rId4"/>
                </p:custDataLst>
              </p:nvPr>
            </p:nvSpPr>
            <p:spPr>
              <a:xfrm>
                <a:off x="9454" y="588"/>
                <a:ext cx="6400" cy="871"/>
              </a:xfrm>
              <a:prstGeom prst="rect">
                <a:avLst/>
              </a:prstGeom>
              <a:noFill/>
            </p:spPr>
            <p:txBody>
              <a:bodyPr wrap="square" rtlCol="0">
                <a:spAutoFit/>
              </a:bodyPr>
              <a:lstStyle/>
              <a:p>
                <a:r>
                  <a:rPr lang="zh-CN" altLang="en-US" sz="3000" dirty="0">
                    <a:solidFill>
                      <a:schemeClr val="bg1"/>
                    </a:solidFill>
                    <a:latin typeface="思源黑体 CN Medium" panose="020B0600000000000000" pitchFamily="34" charset="-122"/>
                    <a:ea typeface="思源黑体 CN Medium" panose="020B0600000000000000" pitchFamily="34" charset="-122"/>
                  </a:rPr>
                  <a:t>主力状态的应用</a:t>
                </a:r>
              </a:p>
            </p:txBody>
          </p:sp>
        </p:grpSp>
      </p:gr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229235" y="40640"/>
            <a:ext cx="12191365" cy="675640"/>
          </a:xfrm>
          <a:prstGeom prst="rect">
            <a:avLst/>
          </a:prstGeom>
          <a:noFill/>
        </p:spPr>
        <p:txBody>
          <a:bodyPr wrap="square" rtlCol="0">
            <a:spAutoFit/>
          </a:bodyPr>
          <a:lstStyle/>
          <a:p>
            <a:pPr lvl="0" algn="ctr">
              <a:spcBef>
                <a:spcPts val="0"/>
              </a:spcBef>
              <a:spcAft>
                <a:spcPts val="0"/>
              </a:spcAft>
              <a:buClrTx/>
              <a:buSzTx/>
              <a:buFontTx/>
              <a:defRPr/>
            </a:pPr>
            <a:r>
              <a:rPr lang="zh-CN" altLang="en-US" sz="3800" b="1"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经传八大振兴群服务</a:t>
            </a:r>
            <a:endParaRPr kumimoji="0" lang="zh-CN" altLang="en-US" sz="3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4" name="标题">
            <a:extLst>
              <a:ext uri="{FF2B5EF4-FFF2-40B4-BE49-F238E27FC236}">
                <a16:creationId xmlns:a16="http://schemas.microsoft.com/office/drawing/2014/main" id="{5260C6F3-F320-1EFF-21C4-F5807A703234}"/>
              </a:ext>
            </a:extLst>
          </p:cNvPr>
          <p:cNvSpPr txBox="1"/>
          <p:nvPr>
            <p:custDataLst>
              <p:tags r:id="rId3"/>
            </p:custDataLst>
          </p:nvPr>
        </p:nvSpPr>
        <p:spPr>
          <a:xfrm>
            <a:off x="404746" y="971009"/>
            <a:ext cx="2312005" cy="736878"/>
          </a:xfrm>
          <a:prstGeom prst="rect">
            <a:avLst/>
          </a:prstGeom>
          <a:noFill/>
        </p:spPr>
        <p:txBody>
          <a:bodyPr wrap="square" lIns="90170" tIns="46990" rIns="90170" bIns="0" rtlCol="0" anchor="ctr" anchorCtr="0">
            <a:normAutofit/>
          </a:bodyPr>
          <a:lstStyle/>
          <a:p>
            <a:pPr algn="ctr">
              <a:lnSpc>
                <a:spcPct val="90000"/>
              </a:lnSpc>
            </a:pPr>
            <a:endParaRPr lang="zh-CN" altLang="en-US" sz="2400" b="1" spc="300" dirty="0">
              <a:solidFill>
                <a:srgbClr val="376FFF"/>
              </a:solidFill>
              <a:latin typeface="思源黑体 CN Heavy" panose="020B0A00000000000000" charset="-122"/>
              <a:ea typeface="思源黑体 CN Heavy" panose="020B0A00000000000000" charset="-122"/>
            </a:endParaRPr>
          </a:p>
        </p:txBody>
      </p:sp>
      <p:pic>
        <p:nvPicPr>
          <p:cNvPr id="6" name="图片 5">
            <a:extLst>
              <a:ext uri="{FF2B5EF4-FFF2-40B4-BE49-F238E27FC236}">
                <a16:creationId xmlns:a16="http://schemas.microsoft.com/office/drawing/2014/main" id="{7BB05624-C0E0-0D27-09F2-0E09E24C5A2C}"/>
              </a:ext>
            </a:extLst>
          </p:cNvPr>
          <p:cNvPicPr>
            <a:picLocks noChangeAspect="1"/>
          </p:cNvPicPr>
          <p:nvPr/>
        </p:nvPicPr>
        <p:blipFill>
          <a:blip r:embed="rId5"/>
          <a:stretch>
            <a:fillRect/>
          </a:stretch>
        </p:blipFill>
        <p:spPr>
          <a:xfrm>
            <a:off x="945395" y="971009"/>
            <a:ext cx="9774265" cy="5498024"/>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2935"/>
          <p:cNvPicPr>
            <a:picLocks noChangeAspect="1"/>
          </p:cNvPicPr>
          <p:nvPr/>
        </p:nvPicPr>
        <p:blipFill>
          <a:blip r:embed="rId3"/>
          <a:stretch>
            <a:fillRect/>
          </a:stretch>
        </p:blipFill>
        <p:spPr>
          <a:xfrm>
            <a:off x="2004060" y="1740535"/>
            <a:ext cx="8183880" cy="3376930"/>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287203" y="169576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思源黑体 CN Normal" panose="020B0400000000000000" charset="-122"/>
              </a:rPr>
              <a:t>PART 01</a:t>
            </a:r>
          </a:p>
        </p:txBody>
      </p:sp>
      <p:sp>
        <p:nvSpPr>
          <p:cNvPr id="6" name="文本框 5"/>
          <p:cNvSpPr txBox="1"/>
          <p:nvPr>
            <p:custDataLst>
              <p:tags r:id="rId3"/>
            </p:custDataLst>
          </p:nvPr>
        </p:nvSpPr>
        <p:spPr>
          <a:xfrm>
            <a:off x="2118043" y="2843530"/>
            <a:ext cx="7955915" cy="1198880"/>
          </a:xfrm>
          <a:prstGeom prst="rect">
            <a:avLst/>
          </a:prstGeom>
          <a:noFill/>
        </p:spPr>
        <p:txBody>
          <a:bodyPr wrap="square" rtlCol="0">
            <a:spAutoFit/>
          </a:bodyPr>
          <a:lstStyle/>
          <a:p>
            <a:pPr algn="ctr" fontAlgn="auto"/>
            <a:r>
              <a:rPr lang="zh-CN" altLang="en-US" sz="72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三年振兴牛</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635" y="15240"/>
            <a:ext cx="12191365" cy="675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800" b="1" i="0" u="none" strike="noStrike" kern="1200" cap="none" spc="0" normalizeH="0" baseline="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前言</a:t>
            </a:r>
            <a:endParaRPr kumimoji="0" lang="zh-CN" altLang="en-US" sz="3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a:extLst>
              <a:ext uri="{FF2B5EF4-FFF2-40B4-BE49-F238E27FC236}">
                <a16:creationId xmlns:a16="http://schemas.microsoft.com/office/drawing/2014/main" id="{A257C27E-8A5D-6350-EC14-633E7577FC4C}"/>
              </a:ext>
            </a:extLst>
          </p:cNvPr>
          <p:cNvPicPr>
            <a:picLocks noChangeAspect="1"/>
          </p:cNvPicPr>
          <p:nvPr/>
        </p:nvPicPr>
        <p:blipFill>
          <a:blip r:embed="rId4"/>
          <a:stretch>
            <a:fillRect/>
          </a:stretch>
        </p:blipFill>
        <p:spPr>
          <a:xfrm>
            <a:off x="706903" y="1012641"/>
            <a:ext cx="6836170" cy="5339038"/>
          </a:xfrm>
          <a:prstGeom prst="rect">
            <a:avLst/>
          </a:prstGeom>
        </p:spPr>
      </p:pic>
    </p:spTree>
    <p:custDataLst>
      <p:tags r:id="rId1"/>
    </p:custDataLst>
    <p:extLst>
      <p:ext uri="{BB962C8B-B14F-4D97-AF65-F5344CB8AC3E}">
        <p14:creationId xmlns:p14="http://schemas.microsoft.com/office/powerpoint/2010/main" val="3479369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635" y="15240"/>
            <a:ext cx="12191365" cy="675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800" b="1" i="0" u="none" strike="noStrike" kern="1200" cap="none" spc="0" normalizeH="0" baseline="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配置科创板，共赢振兴牛</a:t>
            </a:r>
            <a:endParaRPr kumimoji="0" lang="zh-CN" altLang="en-US" sz="3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a:extLst>
              <a:ext uri="{FF2B5EF4-FFF2-40B4-BE49-F238E27FC236}">
                <a16:creationId xmlns:a16="http://schemas.microsoft.com/office/drawing/2014/main" id="{6B93EF74-01C8-DE30-0722-6726A9CE8E1C}"/>
              </a:ext>
            </a:extLst>
          </p:cNvPr>
          <p:cNvPicPr>
            <a:picLocks noChangeAspect="1"/>
          </p:cNvPicPr>
          <p:nvPr/>
        </p:nvPicPr>
        <p:blipFill>
          <a:blip r:embed="rId4"/>
          <a:stretch>
            <a:fillRect/>
          </a:stretch>
        </p:blipFill>
        <p:spPr>
          <a:xfrm>
            <a:off x="189612" y="1006874"/>
            <a:ext cx="3809819" cy="458982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6" name="图片 5">
            <a:extLst>
              <a:ext uri="{FF2B5EF4-FFF2-40B4-BE49-F238E27FC236}">
                <a16:creationId xmlns:a16="http://schemas.microsoft.com/office/drawing/2014/main" id="{5A46BFAF-4D28-441E-2DC5-CE92A0AC6313}"/>
              </a:ext>
            </a:extLst>
          </p:cNvPr>
          <p:cNvPicPr>
            <a:picLocks noChangeAspect="1"/>
          </p:cNvPicPr>
          <p:nvPr/>
        </p:nvPicPr>
        <p:blipFill>
          <a:blip r:embed="rId5"/>
          <a:stretch>
            <a:fillRect/>
          </a:stretch>
        </p:blipFill>
        <p:spPr>
          <a:xfrm>
            <a:off x="4298728" y="875782"/>
            <a:ext cx="4035015" cy="4720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图片 6">
            <a:extLst>
              <a:ext uri="{FF2B5EF4-FFF2-40B4-BE49-F238E27FC236}">
                <a16:creationId xmlns:a16="http://schemas.microsoft.com/office/drawing/2014/main" id="{545287DE-EF96-91AE-E3BE-627689176AA0}"/>
              </a:ext>
            </a:extLst>
          </p:cNvPr>
          <p:cNvPicPr>
            <a:picLocks noChangeAspect="1"/>
          </p:cNvPicPr>
          <p:nvPr/>
        </p:nvPicPr>
        <p:blipFill>
          <a:blip r:embed="rId6"/>
          <a:stretch>
            <a:fillRect/>
          </a:stretch>
        </p:blipFill>
        <p:spPr>
          <a:xfrm>
            <a:off x="8567417" y="875782"/>
            <a:ext cx="3090146" cy="4720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文本框 7">
            <a:extLst>
              <a:ext uri="{FF2B5EF4-FFF2-40B4-BE49-F238E27FC236}">
                <a16:creationId xmlns:a16="http://schemas.microsoft.com/office/drawing/2014/main" id="{B69AD5A9-6A66-A7E1-2A23-869451C13A33}"/>
              </a:ext>
            </a:extLst>
          </p:cNvPr>
          <p:cNvSpPr txBox="1"/>
          <p:nvPr/>
        </p:nvSpPr>
        <p:spPr>
          <a:xfrm>
            <a:off x="119640" y="5735287"/>
            <a:ext cx="11737649" cy="830997"/>
          </a:xfrm>
          <a:prstGeom prst="rect">
            <a:avLst/>
          </a:prstGeom>
          <a:noFill/>
        </p:spPr>
        <p:txBody>
          <a:bodyPr wrap="square">
            <a:spAutoFit/>
          </a:bodyPr>
          <a:lstStyle/>
          <a:p>
            <a:r>
              <a:rPr lang="zh-CN" altLang="en-US" sz="2400" b="1" dirty="0">
                <a:solidFill>
                  <a:srgbClr val="1A0AB6"/>
                </a:solidFill>
              </a:rPr>
              <a:t>若参与指数基金，则定投方式，定投区间为</a:t>
            </a:r>
            <a:r>
              <a:rPr lang="en-US" altLang="zh-CN" sz="2400" b="1" dirty="0">
                <a:solidFill>
                  <a:srgbClr val="1A0AB6"/>
                </a:solidFill>
              </a:rPr>
              <a:t>5%</a:t>
            </a:r>
            <a:r>
              <a:rPr lang="zh-CN" altLang="en-US" sz="2400" b="1" dirty="0">
                <a:solidFill>
                  <a:srgbClr val="1A0AB6"/>
                </a:solidFill>
              </a:rPr>
              <a:t>一档，依次类推，可以采用网格交易放方式买卖</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635" y="15240"/>
            <a:ext cx="12191365" cy="675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800" b="1" i="0" u="none" strike="noStrike" kern="1200" cap="none" spc="0" normalizeH="0" baseline="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三年振兴牛主线</a:t>
            </a:r>
            <a:endParaRPr kumimoji="0" lang="zh-CN" altLang="en-US" sz="3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a:extLst>
              <a:ext uri="{FF2B5EF4-FFF2-40B4-BE49-F238E27FC236}">
                <a16:creationId xmlns:a16="http://schemas.microsoft.com/office/drawing/2014/main" id="{85AF93B2-8B09-669A-88AE-0CECF8427F2F}"/>
              </a:ext>
            </a:extLst>
          </p:cNvPr>
          <p:cNvPicPr>
            <a:picLocks noChangeAspect="1"/>
          </p:cNvPicPr>
          <p:nvPr>
            <p:custDataLst>
              <p:tags r:id="rId3"/>
            </p:custDataLst>
          </p:nvPr>
        </p:nvPicPr>
        <p:blipFill>
          <a:blip r:embed="rId7"/>
          <a:stretch>
            <a:fillRect/>
          </a:stretch>
        </p:blipFill>
        <p:spPr>
          <a:xfrm>
            <a:off x="6079490" y="1947545"/>
            <a:ext cx="5892800" cy="4573270"/>
          </a:xfrm>
          <a:prstGeom prst="rect">
            <a:avLst/>
          </a:prstGeom>
        </p:spPr>
      </p:pic>
      <p:pic>
        <p:nvPicPr>
          <p:cNvPr id="5" name="图片 4">
            <a:extLst>
              <a:ext uri="{FF2B5EF4-FFF2-40B4-BE49-F238E27FC236}">
                <a16:creationId xmlns:a16="http://schemas.microsoft.com/office/drawing/2014/main" id="{2D7E105C-84B9-673D-BA1E-2397A1A229C5}"/>
              </a:ext>
            </a:extLst>
          </p:cNvPr>
          <p:cNvPicPr>
            <a:picLocks noChangeAspect="1"/>
          </p:cNvPicPr>
          <p:nvPr>
            <p:custDataLst>
              <p:tags r:id="rId4"/>
            </p:custDataLst>
          </p:nvPr>
        </p:nvPicPr>
        <p:blipFill>
          <a:blip r:embed="rId8"/>
          <a:stretch>
            <a:fillRect/>
          </a:stretch>
        </p:blipFill>
        <p:spPr>
          <a:xfrm>
            <a:off x="173990" y="1947545"/>
            <a:ext cx="5749925" cy="4558665"/>
          </a:xfrm>
          <a:prstGeom prst="rect">
            <a:avLst/>
          </a:prstGeom>
        </p:spPr>
      </p:pic>
      <p:pic>
        <p:nvPicPr>
          <p:cNvPr id="8" name="图片 7">
            <a:extLst>
              <a:ext uri="{FF2B5EF4-FFF2-40B4-BE49-F238E27FC236}">
                <a16:creationId xmlns:a16="http://schemas.microsoft.com/office/drawing/2014/main" id="{6C4686AD-8935-2611-7E9C-D5D7E8D274C9}"/>
              </a:ext>
            </a:extLst>
          </p:cNvPr>
          <p:cNvPicPr>
            <a:picLocks noChangeAspect="1"/>
          </p:cNvPicPr>
          <p:nvPr>
            <p:custDataLst>
              <p:tags r:id="rId5"/>
            </p:custDataLst>
          </p:nvPr>
        </p:nvPicPr>
        <p:blipFill>
          <a:blip r:embed="rId9"/>
          <a:srcRect b="56615"/>
          <a:stretch>
            <a:fillRect/>
          </a:stretch>
        </p:blipFill>
        <p:spPr>
          <a:xfrm>
            <a:off x="4283421" y="814240"/>
            <a:ext cx="3197860" cy="1647825"/>
          </a:xfrm>
          <a:prstGeom prst="hexagon">
            <a:avLst/>
          </a:prstGeom>
          <a:solidFill>
            <a:schemeClr val="accent6">
              <a:lumMod val="75000"/>
            </a:schemeClr>
          </a:solidFill>
          <a:ln w="28575" cmpd="sng">
            <a:solidFill>
              <a:srgbClr val="FF0000"/>
            </a:solidFill>
            <a:prstDash val="solid"/>
          </a:ln>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287203" y="169576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CN Regular" panose="020B0500000000000000" charset="-122"/>
                <a:ea typeface="思源黑体 CN Regular" panose="020B0500000000000000" charset="-122"/>
                <a:cs typeface="思源黑体 CN Normal" panose="020B0400000000000000" charset="-122"/>
              </a:rPr>
              <a:t>2</a:t>
            </a:r>
          </a:p>
        </p:txBody>
      </p:sp>
      <p:sp>
        <p:nvSpPr>
          <p:cNvPr id="6" name="文本框 5"/>
          <p:cNvSpPr txBox="1"/>
          <p:nvPr>
            <p:custDataLst>
              <p:tags r:id="rId3"/>
            </p:custDataLst>
          </p:nvPr>
        </p:nvSpPr>
        <p:spPr>
          <a:xfrm>
            <a:off x="2118043" y="2843530"/>
            <a:ext cx="7955915" cy="1198880"/>
          </a:xfrm>
          <a:prstGeom prst="rect">
            <a:avLst/>
          </a:prstGeom>
          <a:noFill/>
        </p:spPr>
        <p:txBody>
          <a:bodyPr wrap="square" rtlCol="0">
            <a:spAutoFit/>
          </a:bodyPr>
          <a:lstStyle/>
          <a:p>
            <a:pPr algn="ctr" fontAlgn="auto"/>
            <a:r>
              <a:rPr lang="zh-CN" altLang="en-US" sz="72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市场目前的状态</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635" y="91440"/>
            <a:ext cx="12191365"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cs typeface="思源黑体 CN Normal" panose="020B0400000000000000" charset="-122"/>
              </a:rPr>
              <a:t>市场当前的状态</a:t>
            </a:r>
            <a:endParaRPr kumimoji="0" lang="en-US" altLang="zh-CN" sz="2800" b="1" i="0" u="none" strike="noStrike" kern="1200" cap="none" spc="0" normalizeH="0" baseline="0" noProof="0" dirty="0">
              <a:ln>
                <a:noFill/>
              </a:ln>
              <a:gradFill>
                <a:gsLst>
                  <a:gs pos="0">
                    <a:srgbClr val="FFFEEB"/>
                  </a:gs>
                  <a:gs pos="100000">
                    <a:srgbClr val="FFF4A3"/>
                  </a:gs>
                </a:gsLst>
                <a:lin ang="5400000" scaled="0"/>
              </a:gra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7" name="文本框 6">
            <a:extLst>
              <a:ext uri="{FF2B5EF4-FFF2-40B4-BE49-F238E27FC236}">
                <a16:creationId xmlns:a16="http://schemas.microsoft.com/office/drawing/2014/main" id="{34A91D87-E3AD-3DCD-AD99-2AAB6C23233F}"/>
              </a:ext>
            </a:extLst>
          </p:cNvPr>
          <p:cNvSpPr txBox="1"/>
          <p:nvPr/>
        </p:nvSpPr>
        <p:spPr>
          <a:xfrm>
            <a:off x="2537720" y="4929626"/>
            <a:ext cx="7569632" cy="461665"/>
          </a:xfrm>
          <a:prstGeom prst="rect">
            <a:avLst/>
          </a:prstGeom>
          <a:noFill/>
        </p:spPr>
        <p:txBody>
          <a:bodyPr wrap="square">
            <a:spAutoFit/>
          </a:bodyPr>
          <a:lstStyle/>
          <a:p>
            <a:r>
              <a:rPr lang="zh-CN" altLang="en-US" sz="2400" b="1" dirty="0">
                <a:solidFill>
                  <a:srgbClr val="1A0AB6"/>
                </a:solidFill>
              </a:rPr>
              <a:t>当前市场的指数区间</a:t>
            </a:r>
            <a:r>
              <a:rPr lang="en-US" altLang="zh-CN" sz="2400" b="1" dirty="0">
                <a:solidFill>
                  <a:srgbClr val="1A0AB6"/>
                </a:solidFill>
              </a:rPr>
              <a:t>3400---3170---3050----2920</a:t>
            </a:r>
            <a:r>
              <a:rPr lang="zh-CN" altLang="en-US" sz="2400" b="1" dirty="0">
                <a:solidFill>
                  <a:srgbClr val="1A0AB6"/>
                </a:solidFill>
              </a:rPr>
              <a:t>；</a:t>
            </a:r>
          </a:p>
        </p:txBody>
      </p:sp>
      <p:pic>
        <p:nvPicPr>
          <p:cNvPr id="5" name="图片 4">
            <a:extLst>
              <a:ext uri="{FF2B5EF4-FFF2-40B4-BE49-F238E27FC236}">
                <a16:creationId xmlns:a16="http://schemas.microsoft.com/office/drawing/2014/main" id="{B4FA4244-BAC4-9B23-B571-B8ED4314927C}"/>
              </a:ext>
            </a:extLst>
          </p:cNvPr>
          <p:cNvPicPr>
            <a:picLocks noChangeAspect="1"/>
          </p:cNvPicPr>
          <p:nvPr/>
        </p:nvPicPr>
        <p:blipFill>
          <a:blip r:embed="rId4"/>
          <a:stretch>
            <a:fillRect/>
          </a:stretch>
        </p:blipFill>
        <p:spPr>
          <a:xfrm>
            <a:off x="929512" y="1739851"/>
            <a:ext cx="10442549" cy="2578475"/>
          </a:xfrm>
          <a:prstGeom prst="rect">
            <a:avLst/>
          </a:prstGeom>
        </p:spPr>
      </p:pic>
      <p:sp>
        <p:nvSpPr>
          <p:cNvPr id="6" name="文本框 5">
            <a:extLst>
              <a:ext uri="{FF2B5EF4-FFF2-40B4-BE49-F238E27FC236}">
                <a16:creationId xmlns:a16="http://schemas.microsoft.com/office/drawing/2014/main" id="{D5F63452-94D6-1AD7-4BE3-8672E739881D}"/>
              </a:ext>
            </a:extLst>
          </p:cNvPr>
          <p:cNvSpPr txBox="1"/>
          <p:nvPr/>
        </p:nvSpPr>
        <p:spPr>
          <a:xfrm>
            <a:off x="1764566" y="5743267"/>
            <a:ext cx="8914601" cy="461665"/>
          </a:xfrm>
          <a:prstGeom prst="rect">
            <a:avLst/>
          </a:prstGeom>
          <a:noFill/>
        </p:spPr>
        <p:txBody>
          <a:bodyPr wrap="square">
            <a:spAutoFit/>
          </a:bodyPr>
          <a:lstStyle/>
          <a:p>
            <a:r>
              <a:rPr lang="zh-CN" altLang="en-US" sz="2400" b="1" dirty="0">
                <a:solidFill>
                  <a:srgbClr val="1A0AB6"/>
                </a:solidFill>
              </a:rPr>
              <a:t>平均股价和上证指数目前还是</a:t>
            </a:r>
            <a:r>
              <a:rPr lang="en-US" altLang="zh-CN" sz="2400" b="1" dirty="0">
                <a:solidFill>
                  <a:srgbClr val="1A0AB6"/>
                </a:solidFill>
              </a:rPr>
              <a:t>S</a:t>
            </a:r>
            <a:r>
              <a:rPr lang="zh-CN" altLang="en-US" sz="2400" b="1" dirty="0">
                <a:solidFill>
                  <a:srgbClr val="1A0AB6"/>
                </a:solidFill>
              </a:rPr>
              <a:t>点区域，市场处于低胜率环境</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635" y="15240"/>
            <a:ext cx="12191365" cy="675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800" b="1" i="0" u="none" strike="noStrike" kern="1200" cap="none" spc="0" normalizeH="0" baseline="0" noProof="0" dirty="0">
                <a:ln>
                  <a:noFill/>
                </a:ln>
                <a:gradFill>
                  <a:gsLst>
                    <a:gs pos="0">
                      <a:srgbClr val="FFFEEB"/>
                    </a:gs>
                    <a:gs pos="100000">
                      <a:srgbClr val="FFF4A3"/>
                    </a:gs>
                  </a:gsLst>
                  <a:lin ang="5400000" scaled="0"/>
                </a:gradFill>
                <a:effectLst/>
                <a:uLnTx/>
                <a:uFillTx/>
                <a:latin typeface="思源黑体 CN Medium" panose="020B0600000000000000" pitchFamily="34" charset="-122"/>
                <a:ea typeface="思源黑体 CN Bold" panose="020B0800000000000000" charset="-122"/>
                <a:cs typeface="思源黑体 CN Normal" panose="020B0400000000000000" charset="-122"/>
                <a:sym typeface="+mn-ea"/>
              </a:rPr>
              <a:t>涨停棱镜展示</a:t>
            </a:r>
            <a:endParaRPr kumimoji="0" lang="zh-CN" altLang="en-US" sz="3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框 4">
            <a:extLst>
              <a:ext uri="{FF2B5EF4-FFF2-40B4-BE49-F238E27FC236}">
                <a16:creationId xmlns:a16="http://schemas.microsoft.com/office/drawing/2014/main" id="{FA463BDE-591A-A42F-42D9-ED817978D3D1}"/>
              </a:ext>
            </a:extLst>
          </p:cNvPr>
          <p:cNvSpPr txBox="1"/>
          <p:nvPr/>
        </p:nvSpPr>
        <p:spPr>
          <a:xfrm>
            <a:off x="3653140" y="4237060"/>
            <a:ext cx="4236100" cy="369332"/>
          </a:xfrm>
          <a:prstGeom prst="rect">
            <a:avLst/>
          </a:prstGeom>
          <a:noFill/>
        </p:spPr>
        <p:txBody>
          <a:bodyPr wrap="square">
            <a:spAutoFit/>
          </a:bodyPr>
          <a:lstStyle/>
          <a:p>
            <a:r>
              <a:rPr lang="zh-CN" altLang="en-US" sz="1800" b="1" dirty="0">
                <a:solidFill>
                  <a:srgbClr val="FF0000"/>
                </a:solidFill>
              </a:rPr>
              <a:t>持续性主题：</a:t>
            </a:r>
            <a:r>
              <a:rPr lang="zh-CN" altLang="en-US" sz="1800" b="1" dirty="0">
                <a:solidFill>
                  <a:schemeClr val="accent1"/>
                </a:solidFill>
              </a:rPr>
              <a:t>新能源车</a:t>
            </a:r>
            <a:endParaRPr lang="en-US" altLang="zh-CN" sz="1800" b="1" dirty="0">
              <a:solidFill>
                <a:schemeClr val="accent1"/>
              </a:solidFill>
            </a:endParaRPr>
          </a:p>
        </p:txBody>
      </p:sp>
      <p:sp>
        <p:nvSpPr>
          <p:cNvPr id="7" name="文本框 6">
            <a:extLst>
              <a:ext uri="{FF2B5EF4-FFF2-40B4-BE49-F238E27FC236}">
                <a16:creationId xmlns:a16="http://schemas.microsoft.com/office/drawing/2014/main" id="{1002C8C4-909D-B48C-8C3D-D4D8994C4247}"/>
              </a:ext>
            </a:extLst>
          </p:cNvPr>
          <p:cNvSpPr txBox="1"/>
          <p:nvPr/>
        </p:nvSpPr>
        <p:spPr>
          <a:xfrm>
            <a:off x="2723682" y="5349544"/>
            <a:ext cx="7161195" cy="369332"/>
          </a:xfrm>
          <a:prstGeom prst="rect">
            <a:avLst/>
          </a:prstGeom>
          <a:noFill/>
        </p:spPr>
        <p:txBody>
          <a:bodyPr wrap="square">
            <a:spAutoFit/>
          </a:bodyPr>
          <a:lstStyle/>
          <a:p>
            <a:r>
              <a:rPr lang="zh-CN" altLang="en-US" sz="1800" b="1" dirty="0">
                <a:solidFill>
                  <a:srgbClr val="FF0000"/>
                </a:solidFill>
              </a:rPr>
              <a:t>待选主题：</a:t>
            </a:r>
            <a:r>
              <a:rPr lang="zh-CN" altLang="en-US" sz="1800" b="1" dirty="0">
                <a:solidFill>
                  <a:schemeClr val="accent1"/>
                </a:solidFill>
              </a:rPr>
              <a:t>大消费、机器人概念、</a:t>
            </a:r>
            <a:r>
              <a:rPr lang="en-US" altLang="zh-CN" sz="1800" b="1" dirty="0">
                <a:solidFill>
                  <a:schemeClr val="accent1"/>
                </a:solidFill>
              </a:rPr>
              <a:t>MR</a:t>
            </a:r>
            <a:r>
              <a:rPr lang="zh-CN" altLang="en-US" sz="1800" b="1" dirty="0">
                <a:solidFill>
                  <a:schemeClr val="accent1"/>
                </a:solidFill>
              </a:rPr>
              <a:t>头显</a:t>
            </a:r>
            <a:endParaRPr lang="en-US" altLang="zh-CN" sz="1800" b="1" dirty="0">
              <a:solidFill>
                <a:schemeClr val="accent1"/>
              </a:solidFill>
            </a:endParaRPr>
          </a:p>
        </p:txBody>
      </p:sp>
      <p:pic>
        <p:nvPicPr>
          <p:cNvPr id="3" name="图片 2">
            <a:extLst>
              <a:ext uri="{FF2B5EF4-FFF2-40B4-BE49-F238E27FC236}">
                <a16:creationId xmlns:a16="http://schemas.microsoft.com/office/drawing/2014/main" id="{297E5113-2B22-F697-E444-443DA364BD4E}"/>
              </a:ext>
            </a:extLst>
          </p:cNvPr>
          <p:cNvPicPr>
            <a:picLocks noChangeAspect="1"/>
          </p:cNvPicPr>
          <p:nvPr/>
        </p:nvPicPr>
        <p:blipFill>
          <a:blip r:embed="rId4"/>
          <a:stretch>
            <a:fillRect/>
          </a:stretch>
        </p:blipFill>
        <p:spPr>
          <a:xfrm>
            <a:off x="880393" y="1139124"/>
            <a:ext cx="10718380" cy="2329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5d6e9262-ca8a-4070-8ad5-698f89e303ea"/>
  <p:tag name="COMMONDATA" val="eyJoZGlkIjoiNmMwZWZiYmY4MDMwMmJhNTMyNTQ2Mzg2YzlkZTMyYjA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42_1*q_a*1_1"/>
  <p:tag name="KSO_WM_TEMPLATE_CATEGORY" val="diagram"/>
  <p:tag name="KSO_WM_TEMPLATE_INDEX" val="20230142"/>
  <p:tag name="KSO_WM_UNIT_LAYERLEVEL" val="1_1"/>
  <p:tag name="KSO_WM_TAG_VERSION" val="1.0"/>
  <p:tag name="KSO_WM_BEAUTIFY_FLAG" val="#wm#"/>
  <p:tag name="KSO_WM_UNIT_ISCONTENTSTITLE" val="0"/>
  <p:tag name="KSO_WM_UNIT_ISNUMDGMTITLE" val="0"/>
  <p:tag name="KSO_WM_UNIT_PRESET_TEXT" val="添加大标题"/>
  <p:tag name="KSO_WM_UNIT_NOCLEAR" val="0"/>
  <p:tag name="KSO_WM_UNIT_VALUE" val="7"/>
  <p:tag name="KSO_WM_DIAGRAM_GROUP_CODE" val="q1-1"/>
  <p:tag name="KSO_WM_UNIT_TYPE" val="q_a"/>
  <p:tag name="KSO_WM_UNIT_INDEX" val="1_1"/>
  <p:tag name="KSO_WM_UNIT_TEXT_FILL_FORE_SCHEMECOLOR_INDEX" val="5"/>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jQ2ODI4NTA5NTIxIiwKCSJHcm91cElkIiA6ICIxNjY5NTI4NDIiLAoJIkltYWdlIiA6ICJpVkJPUncwS0dnb0FBQUFOU1VoRVVnQUFDYWdBQUFNcUNBWUFBQUJ0bGpSL0FBQUFDWEJJV1hNQUFBc1RBQUFMRXdFQW1wd1lBQUFnQUVsRVFWUjRuT3pkZDZETjlSL0g4ZGM1ZDI5M2NJMTdjZTJWakt5UVRmYkl5b3BrVkNoSnlXZ29sU2hDTy9FVElZVlNKSHRUZHZhOFhOZTR1TXZkN3ZqOWNkMXZqcnZPeFNIMWZQelRQWi8xL1p4Ny8rZ2MzOWYzL1RHVkxWYytUUUFBQUFBQUFBQUFBQUFBQUFBQTNHWG0rNzBCQUFBQUFBQUFBQUFBQUFBQUFNQy9Fd0UxQUFBQUFBQUFBQUFBQUFBQUFJQk5FRkFEQUFBQUFBQUFBQUFBQUFBQUFOZ0VBVFVBQUFBQUFBQUFBQUFBQUFBQWdFMFFVQU1BQUFBQUFBQUFBQUFBQUFBQTJBUUJOUUFBQUFBQUFBQUFBQUFBQUFDQVRSQlFBd0FBQUFBQUFBQUFBQUFBQUFEWUJBRTFBQUFBQUFBQUFBQUFBQUFBQUlCTkVGQURBQUFBQUFBQUFBQUFBQUFBQU5nRUFUVUFBQUFBQUFBQUFBQUFBQUFBZ0UwUVVBTUFBQUFBQUFBQUFBQUFBQUFBMkFRQk5RQUFBQUFBQUFBQUFBQUFBQUNBVFJCUUF3QUFBQUFBQUFBQUFBQUFBQURZQkFFMUFBQUFBQUFBQUFBQUFBQUFBSUJORUZBREFBQUFBQUFBQUFBQUFBQUFBTmdFQVRVQUFBQUFBQUFBQUFBQUFBQUFnRTBRVUFNQUFBQUFBQUFBQUFBQUFBQUEyQVFCTlFBQUFBQUFBQUFBQUFBQUFBQ0FUUkJRQXdBQUFBQUFBQUFBQUFBQUFBRFlCQUUxQUFBQUFBQUFBQUFBQUFBQUFJQk5FRkFEQUFBQUFBQUFBQUFBQUFBQUFOZ0VBVFVBQUFBQUFBQUFBQUFBQUFBQWdFMFFVQU1BQUFBQUFBQUFBQUFBQUFBQTJBUUJOUUFBQUFBQUFBQUFBQUFBQUFDQVRSQlFBd0FBQUFBQUFBQUFBQUFBQUFEWUJBRTFBQUFBQUFBQUFBQUFBQUFBQUlCTkVGQURBQUFBQUFBQUFBQUFBQUFBQU5nRUFUVUFBQUFBQUFBQUFBQUFBQUFBZ0UwUVVBTUFBQUFBQUFBQUFBQUFBQUFBMkFRQk5RQUFBQUFBQUFBQUFBQUFBQUNBVFJCUUF3QUFBQUFBQUFBQUFBQUFBQURZQkFFMUFBQUFBQUFBQUFBQUFBQUFBSUJORUZBREFBQUFBQUFBQUFBQUFBQUFBTmdFQVRVQUFBQUFBQUFBQUFBQUFBQUFnRTBRVUFNQUFBQUFBQUFBQUFBQUFBQUEyQVFCTlFBQUFBQUFBQUFBQUFBQUFBQ0FUUkJRQXdBQUFBQUFBQUFBQUFBQUFBRFlCQUUxQUFBQUFBQUFBQUFBQUFBQUFJQk5FRkFEQUFBQUFBQUFBQUFBQUFBQUFOZ0VBVFVBQUFBQUFBQUFBQUFBQUFBQWdFMFFVQU1BQUFBQUFBQUFBQUFBQUFBQTJBUUJOUUFBQUFBQUFBQUFBQUFBQUFDQVRSQlFBd0FBQUFBQUFBQUFBQUFBQUFEWUJBRTFBQUFBQUFBQUFBQUFBQUFBQUlCTkVGQURBQUFBQUFBQUFBQUFBQUFBQU5nRUFUVUFBQUFBQUFBQUFBQUFBQUFBZ0UwUVVBTUFBQUFBQUFBQUFBQUFBQUFBMkFRQk5RQUFBQUFBQUFBQUFBQUFBQUNBVFJCUUF3QUFBQUFBQUFBQUFBQUFBQURZQkFFMUFBQUFBQUFBQUFBQUFBQUFBSUJORUZBREFBQUFBQUFBQUFBQUFBQUFBTmdFQVRVQUFBQUFBQUFBQUFBQUFBQUFnRTBRVUFNQUFBQUFBQUFBQUFBQUFBQUEyQVFCTlFBQUFBQUFBQUFBQUFBQUFBQ0FUUkJRQXdBQUFBQUFBQUFBQUFBQUFBRFlCQUUxQUFBQUFBQUFBQUFBQUFBQUFJQk5FRkFEQUFBQUFBQUFBQUFBQUFBQUFOZ0VBVFVBQUFBQUFBQUFBQUFBQUFBQWdFMFFVQU1BQUFBQUFBQUFBQUFBQUFBQTJJVDkvZDRBQUFDd1hqNVBkOW5icGVmTHIwUkUzK2ZkQUFBQUFBQUFBQUFBQUFDUU13SnFBQUE4UUdhL04xekZpeFNRSkZYcE1QUys3T0hscHp2SjJjbFJrdlRPWnd2dXl4NXNwVm5kcWpvVEdxWmp3YUYzWmIyWkUxNVFZRUUvU1ZMei91TXMrdkw3ZUduSmpER1NwTU1uejJuQXVHbHEzYUNHdHUwOW92Q29hM2ZsK2dBQUFIaHd1VG83NmVuT3piWDMwRWx0M24zb3JxOWZyM3BGVlNrWHBFL25MMWRxYXVwZFgxK1NUQ2FUMHRMU2JMTDJnNlQrSXhYMVpPc0dlbjNhWEI0MEFnQUFBQUFBLzBrRTFBQUErSmNvV2ppL3BvMFpmRWRyZEhqKzdkekhOSzB0ZDFjWFNkWUYxTm8zcWEwS0pRT3o3ZS9XNmpHcjlwWVJ5Q3RUdklpZWFQNW90dU9TVTFKMDV2eGxsUXdzbU91YWs3OVpyT3ZKS1pJa0x3ODNqUi9hU3k3T2p0cDE4SVNlZmZNVEpWMVB0bXB2MmZITjU2a0N2dm15N0V1Nm5tejhIcjA4WEZXcmNsbTkvVUl2bmIxd1JRUEdUZFBsOEtnN3VqWUFBQUFlYkNtcHFYcThmalcxckY5ZEhZZThjOGVmVFcvMWFOWHk2dEdtZ1Q1ZnNFSjVpYWM1T1RySTNkVlpIbTR1OG5SM1V6NFBOM2w3dWNzM240Zjh2TDFVd05kTEJmMjhWY1RmVndlT25kSFFkejYvcS91MkZWZG5KMjFkTVBtdXJIWHJ3MFNOYWxWV3VSSUJDby84KzBFVU96dXo2bGF0a090YUczY2V1Q3Q3QWdBQUFBQUF1SjhJcUFFQWNJOTFlYnlleGd6dWx1T1krajFmMGJYWStEeXQ2Mmh2YjFSWHV4dld6SDVYa25UMlFwajZ2VGIxdHVjOFdyVzhXdFNybHVYNGhjczM1bmxmUmZ4OWN3eTF4Y1lsYU4vUjAzcTBhdmxjMTVyNDFRL0d6NzNhTnBLTGMzcGx1Q09uUXBSMFBWbCszcDVhUFd1Q1ZmdTZHbmxOVGZxT3RtcXNKQ1VrSmhrL085amJxMnFGRWpLYnpTcGVwSUErZi9ONVBUM21ZMFZkaTdWNlBRQUFBRHlZS3BVdXBoTFpQRnl4OS9BcHRXbFlVNk1HZE5IZUk2ZXlISFBpekhrZE9oa2lTVnI2eWJnY3Z4UGNISnd5bWRML20xdjF0Q0U5MjZoRDB6cHlkbktRaTVPVDdPek1PWTVQU0V6UzFjaHJDcmx3V2RlVGsxVW92NDh1WEE3UGNjN3QycnQwK2wxWlo4bnFiUnIveVh4MUhQSk9wcjcyVFdxcmI4ZW1GbjFadGVXa2JyVUsyclR6b0ZKdnFpYm42dXlrYVdNSDVUcjNmbFhPQmdBQUFBQUF1SnNJcUFFQWdDejU1dk9RcER3RjVXNW5Ub1o1eTlabmFxdnhVR21WS1Y0a1Qrc2tKRjIzYWx4TVhMeHhnOGpMdzAwOTJqU1FKRjI2R3FsUHYvczFUOWUwUmxDQXYvRnpiSHlpd3E1R0tqVXRUV2FUU1E0T2R2cDh3UXFaeldZTjdQcTRTZ1FXVk0zS1piUnF5NTY3dmc4QUFBRDhzN1I4N0JIMWJOc3d4ekdkbWorcVR0bFVFWjYxZUpVUlVKdTFlSlh5ZWJoWmRWMDdzMWxwYVdrV29hbXM1UE4wbDUrM3AzNWFzMTN4Q1VtS1MwaFViSHlDcnNYRUt6bzJUdEV4Y1lxOEZxdUlxQmhGWG90UmZFSlNqdXZkVFY4dldwbnpBSk5KdmRzMWtwT2pnNWF0KzBPWHJrUmtPZXpnaWJOS1MwdlQ2WE9YTXZWRlJNVklra1ZmVm0yM3V2WEJwUFpOYXF0OWs5cVNwTWhyc1dyVTV6WFY3L2xLbG5Ncmx3M1M5SEdEdFhvcjN3Y0FBQUFBQU1DL0F3RTFBQUR1c1dQQm9WbUdzUnJWcXF6Q0JYd2tTWDNhTjlHQXJpMXlYR2Z2MHVrNmRESkVQVVo4SUVrNmNmWkN0ay9YLzdGb2lod2QwdiszZjYrZndIOTE4aXk5T25tV1dqZW9vUW5EKzBpU3VnMmZxS09ueittMWdWMk1jWk5tL3FpQ2Z0N3l1bkZEN1Zod3FFWU42Sndwb0xadXgzNVY2VEJVNVVvRTZNaXBjMGI3ejUrK3JxS0Y4K3RhYkx5ZWUrdlRiUGV6YWQ0SDhuQnowYVVya1ViYndLNlB5ODNWV1pMMDd1Y0wwNnUrMWErdXBhdTJhZG5hSFJiejJ6YXVKU205VXR2YTdmdU05bXR4Q1RuK0hwYk1HR3Y4dkg3SGZyMzQzbGRLU0V5U3E3T1RITzNUL3phZmZ2ZXJYSjJkZE83U0ZhM2Fza2NtazBscHVkd3dCQUFBd0wvRDdYeE92N1dDMkU5cnR1YzR2bGJsc3FwY3JyZ2txV0twb3BLVTVmZU9KYXUyNlVwRXRFWGJHOVBuNVhsL3RqWmozaTg1OW5kdVVWZE9qZzQ2ZkRKRWIweWJtMnNZejkzVlJmbDlQQzNhdkwzY0pWaytjSkpWVzRhTTBOcHZtM1pwNTRIajZ0bTJrVm8zcUtHZUl5Y1puKzJUVTFLVmxwYVc1WU05QmYyODljYnpUeXJzU3FUZS9uUkJqdnNGQUFBQUFBQjRVQkJRQXdEZ0h0dDM1TFFPSGorcmRrMXFhZW1xYmNaTmt0b1BsNVVrWGJ3U29makV4UHU1eGZ2bTJTZGJHVlVGcW5VY2x1VVlOeGNudmZoVUIzVnVVVmR2VEorbm45ZnVrTmxzVm1ILzlIRGZoY3ZoS3BUZlI5MWExVmVsMHNVMForbGFiZHg1UUZKNmhUY1BOeGRKVW5Cb21DU3BiRkNBdXQ4NE12VFg5WDlxKzc2aldqSmpyQW9YOEZIVE9sVTBlc3IvdEh6RFR1UDZHUUcxeXhIUkdqZHQ3aDI5MzdqNFJMazZPOG5OeFZrOTJ6WlU0UUsrQ2lqb3A5cFZ5dW1GM3UwMTZJMFoybi8wOUIxZEF3QUFBTWhRdDNvRjlXbmYyS0x0K1I1dE1vM2I4TWVCVEFHMUIwMUJQMis5MEtlOVV0UFM5TzRYMytjYVRwT2t4clVyYS95d1hsbjIzZnpBU1U1dEdVSERhN0h4dWhZYnIxSkZDMm5Yd2VNNkZYSXgxK3NYOE0ybkw4WVBrYk9UbzU0ZVBmVzJLbE1EQUFBQUFBRDhFeEZRQXdEZ0hnc3NsRjhmdnRwZlpZb1hrYWVicTJZdldTMTdPenNWSzFKQWtuVGtaSWdPblF6Und1VWJNODF0MWFDR0ViQmF1SHlqemw4T3Y2ZDd0elU3TzdNa0tTVWxOZHNiU0k0T0RtcFJyNXBNSnBOZWZycVR0dXcrSkE4M0Y5bmIyVW1Tem9kZGxadUxrL3AyYkNwSk9ucjZuQkZRcTF3MnlGam5XSENvekdhekpyL3l0SEhkZko1dSt1cnRZVVlsdTBNblEvVGJwdDEzNWIxbDNLanljbmZWMURFRHRXYjJ1OGFScUc2dXpoclovNGxNYzI2dDNnQUFBQURjaVk5bUxkRkhzNVpJa3Q0YTJsTk42MVJSM1I0ampmNk9UZXZvalNFOWREMDVPZFBjVzZ1MTVjVzBiMy9XTnordXV1MzVlV1UybVRSK1dDOTV1TGxvL3E4YjlOZXg0RHpOcjkvekZTTWM5bFNISmhyZXQ0TkZoYnVzMm5xMmJhU1IvVHRack9QcTdLU0h5aFRYUjdPWHFsM2pXaG8vckZlMmxmSXFsQXpVbE5FRDVlK2JUMjlNbjZjVFp5L2thYzhBQUFBQUFBRC9aQVRVQUFDNHh5S2lZb3hqTEovcjBWb2JkeDZRcDd1ckViRGFkZWlrdHU4OW9rdFhJblFtTk13aXFGWHI0WEpHUU8yOUx4ZmRrLzBXTDFJZzI1dFIxdHlrS2xvNHYzcTJhYWhpaFFzWWJVOC8wVXlSMFRHWnhqbzVPa3FTWXVPelB5NHpJanBHMCtjdTA1akIzZVRwN3FwUkE3dHE2KzVEUnYrUlUrZDA2dHdseFNja3ljWFpVZldxVjlTa21Zc2xTWFdxbERQRzdUbDhVcW1wcVlxSWpsRmdvZnlTcExyVktoajlpVW5YTldiS0hLV21wdWI2SHZQaVdteThLcFFzS2lkSEI0djIzemJ0VW5Cb21FSXZYZEdWaUdpZE9IdmhnYTlhQVFBQUFPdmRTUUJNa3NxVkNGRDFpcVZ6SFRkdjJUcEprb085ZmFZZ21vTkQrajhWWHIrZWttbmV0RzkvdnUyOTdUeHcvTGJuM283bmVyUld6Y3BsRkplUXFLMTdEdC9UYTkrc1p1VXlzck16YSt1ZVEzcW9UUEVzeDVqTlp2VnEyMUJEZTdmVGxZZ29oVjJOMU92UFBhbUtwWXJxcy9uTEZaSEY5eVlBQUFBQUFJQUhEUUUxQUFEdXNaaTRlTDA1Zlo0K2UvTjVPVHJZNjUwWGV1dVB2NDRaL2JzT250Q0xUN1ZYNzNhTk5lK1g5VWFGZzV3cy9XUmNqdjBPOW5aV2orM3cvTnU1WGk4dkN2amtVN2NiUjJobWFGR3ZtaVJscWhMbmVTTjhGeDBibCtPYVA2N2NvZzVOYXF0aTZXSnE5bWdWbFFzcVl2VHRPM0phcWFtcCt1T3ZZMnBRbzVLS0ZTNmdjaVVDZFB6TWVUV3JXMVdTRkJ1ZnFMMkhUMG1TZmxxVGZrVG9sWWhvUFZhamtzd21reVJwMHN3ZmRmcGM3c2Z3NUZYR0VVTlJNWEY2c3RWanFuWGphTmRQNS8rcXMrY3ZxMFc5YW5ydnBhZjAwZXlsK25udGpydCtmUUFBQVB5em1Fd21wYVdsNlkzcDgvSTg5K2JqS0t0WExKMnBnbGRXTWdKcTdtN09pa3RJc3VoenNFLy9wOEtrVzRKcnFXbHA5N1FDMnAxb1diKzYrbmR1cnZDb2F6S1pUSm8rZHJDcWRCaXFra1VMS2JCUWZxM2ZzVC9YTllvV0xxQzRHdy9OZUh1NVM1S0NBdnlOL3F6YWZHNjAzZXl4R3BVVWV1bXFUcCs3bEdWQXJkYkRaZlZTM3c0cUd4U2dkVHYyNjgzcDg1U1VuS3orblZ1b2Q3dEdhdDJnaHI1WXVFTGYvYkpCeVNtWlE0TUFBQUFBQUFBUENnSnFBQURjQjl2Mkh0RVBLN2VvYzR1NnFsQ3FxTW9HQlVpU3pwd1AwNUZUNXpTaVgwZloyWm5WcDMxakhUOXpYc3R5Q1NvVkwxSWd4LzdiR1p2VkVhT1MxS2w1WFNQd2x0MllLNUczVi9uTDU4YVJsMkZYbzNJY2w1cVdwZ21mTDlUY3lTTmxOcG1NQ21pUjBUSEdVVGdiL3ZoTERXcFVraVIxYmxGUHV3NmVrTGVudTlHWGREMzlwdHVQdjIvUmo3OXYwYUJ1TGRXdzVrT1NwT1ViZHVxSGxWdHU2ejFJMHNTWCswbVM4dnQ0R1cwM1Y4VDRmTUVLL2JSbXUycFVLbVVFMUFyNStjakR6VlhqaC9XU2s2T0R4Z3p1cG4xSFR1dk0rYkRiM2djQUFBRCsrZXp0elVwT1NiMnRoeE5XYnQ1dEJKZm1MVnRuaE05ZTZOTk92ZHMzMXVQUHZKNXRWVjRmTHc5RngxZytHSkx4T1QvanM3SWsyZG1abFp6OFlJU2o2bFFwcC9FdjlGYlM5V1M5K082WEdqK3N0L0VkWVBTZ3JxcGVzWlRXN2RpdmlWLzlvSXRYSXJKZFo5Nmtsek8xTFpreDFxcTJtOVd2WGxGN0Q1OVNVSUMvOGQwZ0tNQmZ5U21wR3Z0c045V3FYRllYcjBUbzFjbXp0SEx6Ym1QZWpMbkx0SFRWTm8wZTNGVXY5ZXVvanMzcTZLbFJVekw5dlFBQUFBQUFBQjRVQk5RQUFMaFBQcHExUkxXcmxGV0F2NS9zN015U3BHWHIvbEJxYXFwR2ZUaGIzMDhkSlc5UGQ0MGQzRTNIZzBOMTVOUzVlN3EvN0k0UWJkMndoaHpzclQ5bWRPZUI0NnJTWWFoYU42aWhDY1A3U0pLNkRaK29vNmZQNmJXQlhTekdGaTdnSzBrNkgzWTExM1VQblF6UkQ3OXRWdGVXOVkyMk5kdjNHVWR5L3I1bGoxNTU1Z2s1T3ptcVhlTmFSaEJNU2crbDNheFc1YklhMU8xeFNkTGhreUY2NjVQdmNyMStUaklxeE9VbTlOTGY3N05ocllmMGVQM3FjbkowVUZwYW1sNmZOcGR3R2dBQXdIK0FpNk9qRXBPU2NoK1loY1NrNjVuYVRDYVRXdFNycnRWYjkrWjRaSHl4d2dXMFkvOVJpellIaHhzQnRadldkYkMzMC9XYkFtc1ZTaFcxZW4vaGtkZHlESUxkVFhXcWxOUFUwUU5sTnBrMGFzci90UDlvc0VYL3l4Tm42cFZubmxETHh4NVJyWWZMNnBONXYycitMK3VWbXBabWpEbDk3cElXTHQrb2oyWXZOWDYzanoxU1NjLzFhSzIzUDF1Z2c4ZlBaSHY5UnlxVlZyTkhxMWkwNWZmeFVyTzZWWTFLemxKNnFPM1F5UkI5dVhDRk51ODZwTzlYYk1yeTczanUwaFU5OTlhbmF2bllJMW1HQ1FFQUFBQUFBQjRrQk5RQUFMaFA0aElTOWViMDcvVDFPOE9NdHQrM3BEODFmems4U205TW02ZHBZd2ZKeWRGQmsxL3RyeWRmK2lEYnRhcDBHSnJqdGY1WU5FV09EdlpXalpYU2p3SE5xTFJtemZpYlpWUUtDdzROeTlOeG9RSCtmbkp6Y1pJa3hTY2txVUtwb2pMZE9HNHpPOVBuTGxQN0pyWGw1T2dnU1RwdzdPOGJSakZ4OGZwdDAyNTFhRnBiamc3MkNpem9sejdtK0JudE9uakNHRmUzV2dWOThISS9tYzNwSWNGVElSYzE3cm51S2x6QVYwdFhiN3VqWXpZWEx0K29CVGRWbWJ1MXdzS1o4NWVObjU5czNjRDQrZU01UDF0VVVBQUFBTUMvbDRlN3F5S3Z4VXFTaHZSc28yZTZ0TWpUL09IdmZhVjFOeDFiV2ExQ1NSVXU0S1BYUHBvdFJ3ZDdQZCtqalk2Y0N0R0tUYnVNTVlHRjhzdkR6VVVuemx5d1dNdkowVkdTbEhqOTc4Q1V1NHV6WW04Y2R5bEozMDBlYWZYZTVpMWJyMGt6Zjh6VCs3a2RMUjk3Uk9PSDlaTFpaTktyazJkcHpiWjltY1pFUk1mb3RZLytwNVZiOW1qY3M5MDFzbjhudGFoWFRXOU1uNmZUNXk0cUtNQmZNWEh4V3JCOG93b1g4SkVrMlpuTkdqMm9xK3h2aFBSdVB0THpWbGNqbzdWZytVWUZCZmpyY25pMFl1TGlMYjVMdFd0Y1MrT0g5VExhZ2dMOE5YWDBRSTNvMXpISDk5Ym4xUSsxWXVQTzIvbTFBQUFBQUFBQS9HTVFVQU1BNEQ3S09Ob3p3NkN1TFRWbTZoeEowc2FkQjdSczdRNjFhbEJEYTdmdk40N3UrYmVxWGVYdkNtZGRIcStuTG8vWDA1TFYyM0tjVTdOeUdTT2NKa25QZEdtaDN6YnZVbnhDZWdXS21UK3NWTnRHTlkwS2RaSTA3ZHVmTTYzaDV1cHN2Rzdkc0lieDg1eWYxdDdlbTdraElqcFdwODlkeXJiLzZPbk1WZkcrWHJSUzgzL2RjRWZYQlFBQXdJT2pvSjkzcGlQdXgweVprK3U4d0VKK0d0eTlWYWIyemkzcTZzRHhNOXAzNUxRa3FVN1ZjbXBjNTJHdDNMTEhxRFpjcTNJWlNkS2VReWN0NXJxNU9Da2xKVlVwS2FsR202KzNwNkp1cWQ2MWN2TnU0empSN015Wk9DTFg5M0NuekNhVGh2WnVxMzZkbWlrMlBsR2pQcHlsVFRzUDVqaG4vWTc5Mm5mNGxONTQva2sxckZWWkM2ZThxaThXcnREUVhtMXpuUGY5MUZGVzcydjhKL08xZU5YV0hNZGNEby9XNjlQbUdxL3orM2hwYUsrMit2YW50VHArNXJ6UkhuTGhpdFhYQlFBQUFBQUErS2Npb0FZQXdIMVNzWFF4RGV0dGVST2tkY01hMnJ6N2tQR0UvQWN6ZjlUL2xxN1JpYk1Yc2xyaWdWVW92N2NhMW54STMvKzJXVnQySDViWmJOSnpQVnBuR3ZmNS9PV2ErL002SmQxMHBGQUdkMWNYalh6NkNZdTJJdjYrR3RLenJWR2xJU0hwdXFKaVl1WGo1U0VwdlRMYnVZdVdOM2grV0xsRmZkbzNsc2xrVW1wcXFzTENvM1E1UEVwWEk2SjFPdVRpM1hyTFdXcGM2MkdMMTU4dldLSFBGeXpYeDJNR0tUenFtdWIvc2tISGdrTnR1Z2NBQUFEY1B5YVRTWUdGOG12VmxqMFc3Yjl1K0RQWHVaWExGczhVVVBQejlsVFRSNnZxdFE5bkcyM2YvclJXYjcvUVc2MGJQS0psNi82UWxGNXhMQ29tVHJzUG5iQ1k3K2JpcklSRXkrTkdBd3Y2NmE5amxrZGJYb21Jem5TRTVyMVd1SUNQSmd6dm82cmxTK3JpNVFnTm0vQ0YxWitkSTZKajlPSjdYNmx6aTdvYTJmOEpGUzJVUDFQbDZNNHQ2bXJzczkzMTZ1UlpXVlkzcmxTNm1HYTlOMXo3anB6U2dISFRsWGJUVWFHUzVPaGdMOTk4bnZMejlsUitIeS9WcUZSYWt2VEJ5SDRxV3FpQW5udnJVNHRxelVFQi9ocmFxNjIyN3p1cUxic1A1ZlhYQVFBQUFBQUE4STlHUUEwQWdQdWdXT0VDK25qMFFLUDYxK0xmdDZwVDgwY2xTV01HZDlXK0k2ZDBQaXhjMTJMamRTMDIvbzZ2WnpibmZGVG12VFoxOUVCRlhvdlZGd3RYNk9UWkMrcmZ1Ym5LRkM4aUtmMW1rYmVudXlRcDhscXNTaFl0cEJlZmFxKzVQNi9UeXMyN2xaaVVmdHpRNjg5M1Y4SDgzcEtrazJjdktDaXdvTXdtazU1czAwQ0xmdHVrdUlRa2ZmN204MFk0VFpKY25CMDFZOXl6ZW1ic05JVkhYWk1raFZ5NHJLSHZmS0hRUzFkMDlzSmxwYVNreXNmTFEwVUw1MWYwTFpVaTdoWW5SM3VOR2R4TlhSNnZaOUgrNTEvSEpFbjV2VDNWb0VZbEZmVHoxck52Zm1LVFBRQUFBT0QrSzFZNHY5eGNuSFRrZE1oZFdlK0YzdTBVY3VHeTFtNy8rNGpMMzdmczBjaitUNmhmcDJiNlpmMmZxbENxcUtwWExLV0Z5emZxZXJKbGxXWVhaeWZGM3hSUUN5eVVYL2s4M2UvWlF4TkJBUVhsNHVTZ1F5ZHovMzNrODNCVHhWTEZ0SHJiWHIzOXlmeE1WZDZzOGNQS0xkcDE4SVF1WG9td2FDOVR2SWhHOW45Q1Z5S2lsWFE5V1M3T2prYVZaa2txWHpKUTA4Y05WdFMxV0kyWk1pZFRPRTJTQm5SNVhBTzZaajZ1TmIrUGw0NEhoeW9pT2liUCt3VUFBQUFBQUhoUUVWQURBT0FlcTFBeVVOUEdEcGFmdDZja2FlMzJmUnIvNlh3NU9OaXJiYU9hY25kMTBZdFB0ZGNyazJaWnpQTjBkNVdmdDBkV1MrYm80WEpCc3Jlems2VGJPaWEwY3RuaUZxL05abk8yZlZtcDhWQnBOYXRiTlZPMU1DOTNWems2Mkt0RGt6b2Ewck9OSkNuMDBsVXRXYlZWUTI0NlhzZmIwMTFsaWhmUitHRzlkT1RVT1IwTER0V1FubTNVdkc0MVNWSkNZcEplZk84cjlldllWSTNyUEt3Sm55MlFxNHV6UG45cmlBcjZwUWZZNGhJUzVlem9JTFBackJLQkJUVnp3Z3NhK3Zibk9uZnBpam8ycmFQaUFmN3EwTFMyQXZ6OUZGalF6emp5czk5clUrL294cEczcDV1Q0F2d3p0VC9Wb1luRjd6RkRpM3JWdE92Z0NmbjcvUjI4QXdBQXdMOVhuU3JsSlVrNy96cCt4MnUxZk93UnRXMWNTOGVDUXpWbDlFRDVlTG5MTjUrbmZQTjV5TW5SUVo3dXJtcFE4eUgxYWQ5WUtTbXBXUjVuNytiaXBOajRCT04xMHpwVkpPbWVWUFF5bTB6NjlvT1hkTzdpVlhWL2FXS3U0dytkREZHMzRSTjErdHlkVlQwK2ZlNVNwcmFya2RINmFQWlNOYTFUUlIrKzJsL0pLYW5hZGZDRU51ODZLSHM3T3ozWG83V3V4Y1pyMEJzemRPbHFaSmJyYnZqekw0V0ZSeXIwMGxWZHVCeXVSeXFWMXBqQjNkVHZ0YWwzdEY4QUFBQUFBSUFIRVFFMUFBRHVzUnFWeXhqaHRPRFFNSTJiTmxlUzlPR3NKYXBYdllMV2J0K25qMll2bForM3B4Wk9HYVg0eEVTbHBLUXF2NCtYWEoyZEpDbkxJeTh6dEc5U1d5UDZkVlJNWElKU1VsTlZPTCtQMFhkclpRQnJ6Sms0NHJiNk12UnMyMGdOYXo1a3ZFNUpTZFdhN1h1MVpOVTJqUnJReGFnY0Z4dVhvT0h2ZmFVYUQ1VXh4aGIwODFhVjhpVWtwWWZyZ2tNdnFXUFRPbnFteTkrVkNONytkSUZDTGx6V3gzTiswcGVMZmxQTCtvOW93dkNuNU9pUS9qRW5JVEZKUTkvK1hDVURDMm4wNEs2UzBvL1BtVHY1WmIwNTR6dDFiLzJZeWdZRlpMbjNXZSs5bU8zN0tsNmtnUFl1blc3UjF1UGxTVHAwNHF6eHVsdXJ4OVN0MVdPWjVpWmRUNWF6azZOT2hWelVtek8rMDR4eGcrWHA3cW8yaldycWwvVi95RGRmZWhEeHlLbHoyVjRmQUFBQUQ3N1dEV3ZvN1BuTE9uRVhIa3c0ZlBLc0lxSmpsSktTS2luOXMrVGw4Q2hkaVlpV0pIVnRXVi85bjJpbWg4b1UxLytXckZIb3Bhc1c4ODBtazRvWDhkZVZpQ2hKa29POW5icTJyS2V6NXk5cnorRlRGbU05M0Z3VVdDai9IZS81WmlXTEZwSzdxNHZXN2RodjladzdEYWRsNTJya05TMWN2bEVMbDIrVWo1ZUgyamFxcVdlZmJLVTZWY29aWTFadjNTc3ZkMWVaeldhbHBxWm1XdVBBOFRNNmNQenZvMUVmS2xQY0puc0ZBQUFBQUFCNEVCQlFBd0RnSGx2dzYwYjFhTk5Ra3ZUc201OG9OaTY5UWtGa2RJdzZQUCtPb3E3RlNrb1BiQ1VrSmluQTN5L1RHdnVPbk01Mi9mMUhUOHZUM1ZXZTdxNlorbFp1Mm4wWDNrSGVMUDU5cXhyV2ZFaXg4WW42OGZjdG12ZnpPbDJPaU5iM1UwZXBWTkZDa3FTb21EZ05mL2RMSFFzT1ZZVlNnY2Jjbno0ZFoveTgvMml3a3E0bmEvZWhrMHBPU1pHOW5aMitYclJTdjI3NDAxZ2pKVFZOblpyVk1jSnBFZEV4R3ZiT0YvcnJXTEIySFR3aFZ4Y252ZmhVZTBucFJ3SlZMVmRDSjg1Y01BSnFsOE9qZFBiQ1pZVmN1S0p6Rnk5YlZISzdtMzVZdVVWaFZ5TTEvOWNOdXA2Y29rVy9iVmIvenMzbDZ1eGtFZnJiYy9pa1RhNFBBQUNBKysvUnF1VlZxWFF4VGY1bWNhYStXeCtFc0Vad2FKZ2E5WGt0Mi83RXBPdDYrOFhlT25IMmdqNWJzRnhTZW1pdGN0bmlpbzFMVU9uaVJWUzRnSTlXYk53cEtmMUJrMEw1ZlRUK2svbVpqckJzMTdpVzJqV3VsZWM5NWlUandaU2JqeWU5WHh3ZDdGVWlzS0FxbHdsU3pZZkxxRzdWQ25KMmN0U0I0MmUwYXVzZTFYNjRuQjZ2WDEydEc5WlFkRXljdHU0NXJBMS9IdENXM1ljVWJjVlJvMzdlbnFwVnVheGxtMC82UTB3MUh5cWpmQjV1bWVaa2ZPOEJBQUFBQUFCNEVCRlFBd0RnSGt0TXVxNUpYLytvdzZkQ2RPRnl1RVZmUmpndHc5SFQ1MVRFMzlkNG5acVdwcitPQm12OEo5OWx1LzZaMERERkp5VEp4ZG5SYUl1Smk5Zkt6YnYxeGNJVlZ1MXh5dXdsY25kMXNXcnNyU1lNNzJQeGV2UHVRL3B3MWhJdFhiMU4xMkxqamZaUHYvdFZINDE2UmtkUG45TXJrMmJwelBrd1NkSzY3ZnYxVkljbUNnb29hSXhOU0V6U3pCOStUMzkvNThPMCtQZXRTa3k2cmhuemZyRzRWa3hjdkY1Ni8ydk5tenhTUjA2RjZKVkpzeXlxeHMxZXNsclJzWEVhUGFpclZtemNwYWx6ZmxMSndJSmFzSHlqVHAyN2FJUUZNeFFwbURrY21KT0lLTXZqUUQ5ZnNFS2YzMkZ0ejBrQUFDQUFTVVJCVkxqNUovMTlvekVtTHNIaVNLVnZGcS9TNC9XclcveXRENThNeVZUVkFnQUFBUDhlajlldnJ2Tmg0VnIwMitaTWZhTStuSjNyL01CQ2ZucStSeHVycnVYcTdLVGhmVHNvSWlwR3c5LzlVZ21KU1VaZjZ3WTFaREtabEpxV3BzMjdEdXFieGFza1NZOVVLcVhqWjg1cjZacnRtZFpidlcydkZ2eTZNY2RyZnYzT01LdjJscUZLdVJJS3VYaEZ4OCtjejlPOHU4WEowVUVmang2b2dFSitLdVRuSXpzN3M2VDA3eCtMVm03V2J4dDM2dERKRUVuUy81YXNrWmVIbTVyVWZsak42bFpWczBlcjZ2SDYxWldZZEYydEI3MXBWSzNMVHNtaWhUSjliOHJ3Vk1jbVdiWVRVQU1BQUFBQUFBOHlVOWx5NWROeUh3WUFBTzRIRjJkSE9UbzRLQzB0VGNuSktVcElURkpxV3U3LzYzYXd0MHUveVpTYXB0UzB0Q3lQbkxHVnV0VXFTSkxpNGhOenJRRFd0RTRWcmZ0anYzRU1VUWF6eWFSQ0JYems2R0N2dExRMGhWMk5VbHhDb3RIdjVPaWd4S1RyMmE1YnNYUXhIVDRaa3UzN0xoc1VvQk5uejJlNjd0MVNvVlJSU2VrVjJTNkhSMWsxcDRpL3IxNS8va2xWcTFCS3dhR1hOR2JLSEIwTERyWEovZ0FBQUhELzJkdlpxWWkvci9HZ2hwUWVYQ29SNEs5VlcvZm1PdC9MM1ZVMUs1ZlIzaU9ucmZyTVdiNWtvQktUcnV0VVNPWmpNZTN0N0RKOWIvRDJkRmZCL040NmZDT1VsV0hzczkyMVkvOVJyZHF5SjhmcldUc3V3NjlmdktrMTIvZnBvMWxMckJwdmphV2ZqRlB4SWdWVXBjTlFxOGFQR3RCRkJYeTlkT3JjSlIwOUZhSjlSNE1WZGpVeTEzbjVQTjNWdE03RGNuU3cxM2UvYk1oeVRNdkhIdEdZd1YxVnI4Y3JlWG9QQUFBQUFBQUEvd1lFMUFBQUFBQUFBQUFBQUFBQUFBQUFObUcrM3hzQUFBQUFBQUFBQUFBQUFBQUFBUHc3RVZBREFBQUFBQUFBQUFBQUFBQUFBTmdFQVRVQUFBQUFBQUFBQUFBQUFBQUFnRTBRVUFNQUFBQUFBQUFBQUFBQUFBQUEyQVFCTlFBQUFBQUFBQUFBQUFBQUFBQ0FUUkJRQXdBQUFBQUFBQUFBQUFBQUFBRFlCQUUxQUFBQUFBQUFBQUFBQUFBQUFJQk5FRkFEQUFBQUFBQUFBQUFBQUFBQUFOZ0VBVFVBQUFBQUFBQUFBQUFBQUFBQWdFMFFVQU1BQUFBQUFBQUFBQUFBQUFBQTJBUUJOUUFBQUFBQUFBQjVaaktaN3ZjV0FBQUFBQUFBOEFBZ29BWUF3SDNpNCtVaGY5OThPWTZaTTNHRTFuLzd2dFovKy80ZFhTc293Rit2RHVnc1QzZlhPMXJubjY1QmpVcDZxa01UUGRXaGllcFVLWGRYMXZUeDhsRHRLdVhVc1drZDFhcGMxdXA1cnM1T2NuVjJrcjJkWGJaakhCM3NWVFlvUUdXREFvelhKWXNXdXVNOUF3QUE0TC9KYkRiTHdUNzd6NStTVksxQ1NiVnZVbHQyZHJmL3o0SW1rMG52aitpcnI5OFpkdHRyM0UxbWswbWZ2Zm04cHI0MklOc3hQZG8wMFBkVFJ5bWZwN3RWYTNadi9aaWU3OUZHNW14Q2VML1BmRnVEdTdlNnJmMW1hTmU0bGhyWGZ2aU8xZ0FBQUFBQUFIZ1EyTi92RFFBQThGOWtOcHMxOGVWK0tsNmtnSVpOK0VLSFQ0WmtPYzdUM1ZYNVBOenU2Rm92OWV1bzN1MGF5V1F5eWRYWlNXOU1uNWZqZURjWEo4MmIvRXEyL1V0WGI1Tzl2WjJhMTYyYTY3Vzd2bmhud1Rwcm1Vd21EZXIydUhHREtEWStVUys5LzVXQ0F2eXpIQjhUbDZETDRWRldyVjJwZERGTkd6dElrblRveEZuMWVIbFNybk9jSEIyMGRjRmtTZEtrbVlzMWI5bTZMTWNWOGZmVndpbXZTcEtxZFJ5bTJlOE5WK25pUlRUeWc1bGEvOGRmVnUwUEFBQUFENzY5UzZmZjFyeFppMWZwNHprL1M1THM3ZXoweGZnaENndVAwbXNmenM1MlRvKzJEVlVpb0tCK1dyUDl0cTRwU1dscGFRb09EZFBqOWF1cmFaMHFXcjF0NzIydmRUZTBibFJUZGFxVTA4Z1BabWJaNytUb29LZWZhSzZ0ZXc0ck1qb20xL1VLNWZmUnNON3R0SDN2RWFXbXBXVTVwb0J2UG5tNHVkelJ2c2NQNjZYZzBEQ3QzYjd2anRZQkFBQUFBQUQ0cHlPZ0JnREFmZEM3WFNQVmVLaTBKT21iQ1M5cStQdGZhZnZlSXphNTF0cnQrOVM3WFNOSjZVL28vN0J5aS80NkZwenRlTFBack9KRkNtVGI3NVBQUTY3T1RpcFR2TWpkM3VwdHllL2pwZkhEZWxsVVRITnpjZElYYnczSmRzN0t6YnYxNnVSWnh1djJUV3BuR3dSMGNuUXdmaTVmTWxEOU96ZFhjbkpLbG1NanI4Vm1lNk12dDV1T3U1ZE1NMzZlT25xZ0pHblh3UlBxUCtiakhPY0JBQURnMzJIOWp2MWF0ZFg2b05lRTRYMHNYaWVucEdqWHdSTWEyUFZ4blE2NXFDKy8vMDFTK3VmWndnVjhKRWwyWnJQcVZxMmd4YXUyWlBrd1I5alZTTVhHSjBxeVBqUTMrZFgrdVk3cDgrcUgybjgwMktyMThzcmIwMTBqK25hUUpFMTZKZk5lOWg0K3BVMjdEc3JQMjFQdEd0ZFN1OGExTW8wNWRESkVQVVo4SUNrOTZEZng1WDZLalV2UVc1L010OG1lQVFBQUFBQUEvbXNJcUFFQWNCOHMrbTJ6S3BZdXF1WjFxOG5GMlZIVHh3N1dNMk0vVm5STW5NVzRtNC9ueWVvR1VzaUZLMHBPeVRvc2xXSHY0Vk5hdFhXUEd0ZCtXQ3MyN0ZSVVRLelYrMnphYjR5dVJFUkxrbVpPZUVIVks1YVNKSDAyLzFlakt0aVRiUnFvNitQMUZYa3RWdjFlbTJMMTJuZkt5ZEZCUGRzMlZQOG5tc3ZOMVRsUGMyOE5tUFhyMUN6SFVGNEdrOG1rb2IzYVp0c2ZIQnFXYlVBdDhscm0zN3VkMld4VVhjaXEvMXBzZks1N0FnQUF3TC9EaWJNWDlPdUdQNjBlZjJ0QVRaSStuNzljbGNzVTE3TlB0dEtoRTJlMWVmY2hsUTBxb2prVFIxaU02OW0ya1hxMmJaUnAvcWdQWit1M1Ric2tTUjJIdkpQSGQ1Qzk4MkhoZDIydG05blptZlhCeUtjVkVSMnJaOFpPVTZVeXhSUVhuNlRqWjBLTk1VVUsrT3JEVWM5b3prOXJ0WHpEbjJyNmFGWDl1djRQaTNVU0VxOGJQNDk5dG52Nmd5bGpQbGJVamMvbzJZWDFlclp0cUo1dEcxcTB6VnUyWHBObS9uaVgzaUVBQUFBQUFNQy9Bd0UxQUFEdWc3aUVSTDB5YVpaT2hWelU0TzZ0OU52R25YSjBzTmVTR1dPem5aTlZYOXRueHl2a3dtVkoxbFU0YU51NGx0cG1VVEZBa3VJVGtsU251K1dOcTlXekptUTU5bXJrTlYyTnZDWkpjckJQL3pnUmZPNlNUcCs3bE9zZTdwU3prNlA2UDlGY1Q3UjRWRDVlSGtaN2NrcUtPZzk3VjhHaFlSYmpBL3o5OVByelQ2cG01VEtTcEdQQm9acnl2NlUyMytldEd2WWVsYWt0S01EZitMdG0xUThBQUlEL2ptZTZ0TkF6WFZyYzBScXBhV2thKy9HMyttSGFhRDNYczQyMjdEbHM5QTE2WTRaMjdEdWE1VHgvMzN4YU9mTnRpN2FiUDl0N2Viakp4OHM5VDN1eDlYY0RPenV6M25teGo4cVZDRkN2a1pOMTVueVlYaHZVVlVVTDVWZVBseWZwY25pVUpLbHppM3FLdkJhcnorY3ZWODNLWmZSTTUrYTZIQjZsaGNzM1dxeG5NcG4wOHRNZDFhRnBiYjArYmE3Mkh6MXQ5STNLNHNqVTkwZjAxZWJkaC9UTE9zdXdXM0RvMysrN2VzVlNLaEZZTU1mMzRlSG1vaTZQMTh1MmY5RnZtM09jRHdBQUFBQUE4Q0Fnb0FZQXdIMzArWUlWMm5ma3RQNzQ2NWlxbGk5NXY3ZVR5ZXB0ZTVXVWxDeEpxbDJsckJFSXV6bFlsYUZLK1JJV0libU9ROTZ4eVUycGhNUWtGZkgzTmZaeThVcUVmTHc4NU9oZ3J5L0dEOVV6WTZjcDVNSmxlYmk1NkttT1RkVzdYU1BqbU03ZnQreldXek8rTTQ0dHlrcVZEa09ObjJ0Vkxxc2QreTF2NGdVRkZKU2Z0NGYrL091NDBYYnorL2J6OXJRSXp2bDR1U3V3b0o4cWxpNm05MGYwemZhNnR3WU1iNjVlQVFBQWdIKy9PejNpTThPVmlHZzk5OWFuQ2o1M1NXbHBhWGRsYjExYjF0UHpQZHJrYVU3MUoxNVFTa3JxWGJsK1ZzcVhDRlQ5NmhYMDdKdWY2c3o1OUlkVXhreWRvKytuak5KVEhacG84amVMMWF0ZEl6MVdvNUw2anBxaXVJUkVyZi9qTC8yOGRvY0dkR21ocGF1M0tUSHA3OHBwSS9wMVZNKzJqVFJsOWxMOXZIYUhLcFFxcXZ6ZW50cnc1NEVzUDVlL1A2S3Z6b1NHNWZpWnZVMmptdXJZdEU2Tzc4TTNuNGZHRE82V2JUOEJOUUFBQUFBQThHOUFRQTBBZ1B1Z1dvV1NlcUZQZTMwNGE3RzI3VDBpU2RwNTRMaEZPRXFTbG40eXpqaDY4dGErVzkxYUFlQm0zVm85SmltOXl0aVBLN2RrT1NicGVuS210dmUvWEdSeHhPZk53YXNNOFFsSkZxOWRuQjF6M09mZE1QN1QrU29lNEsrTmZ4N1E3Q1dyVmF0eUdYMDBhb0Q4ZmZQcHE3ZUhhczIyZmVyUXBMWng5R2QwVEp5bXpGNnFKYXUzWmJsZWRFeWN4UkdiWHU2dUdqMjRtMXJVcTZZNVA2M1ZSN09XU0VvL1ZuVFNLMCtyVk5GQzJuODBXRjkrLzVzMjd6cG96STJPaWROTGZUdXFWWU5IakxYNmQyNnVWZzBlMGNkemZqYmFNcXE4T2RqYnFZaS9yMFdiTlVlTkFnQUE0Ti9uYmh6eG1lSFFpYk9aMmdyNmVTc293RC9MOFZsOXpzOUtidDlKSk9ucEo1cHBXTzkyVnExM0p3NGNQNlBPTDd3bkZ5ZEhpL2MxNGZPRk9uSDJnb0lDL0ZXc2NBRUZGdlNUczVPRE1lYjdGWnYwKytiZEtsekFSNUlVRVIycnlPZ1liZDk3UkJjdWgydmVzdlV5bTB3YTkyeDN1VGc3YWRPdVEwcE52Yk9nWGEydUwyWFp2dVA3ajNUbWZKaTZ2dmgrcHI1WEIzUldwMmFQM3RGMUFRQUFBQUFBL2lrSXFBRUFjSThWek8rdFQxNS9UaTdPanByOS9rdWFzM1NOWnN6OVJja3BLWGUwN250ZkxzcTJMeU9nZHYxNlNvN2picFhkRVo4M2U2elhLM3I1NlU2U3BJOW1MOVdPN3oreWV2M2JsWkNZcEI0alBqQmVIemgrUmh0M0hsQ2pXcFZWME05YlBkczJsQ1NscHFicXA3VTdOR1B1TXVOSTBxejBlZlZEU1pMWlpGTGJ4clgwVXQ4Tzh2Wk1QOEtvWTlNNld2ejdGZ1dIaHFuMncyVlZ0RkIrU1ZMbHNzVTFZOXhnSFRweFZtT216TkdXM1lja1NlOE9meXJYL1dlTTlYUjNOUUpxR1cwRTFBQUFBUDZiN3ZTSXo1a1RYbEQxaXFXTTE3ZUd5ZDRhMnZPMjE4NlFYY0R0WmhtZm8rK0ZpNWNqTWxVaXpzcXQxWjl2OXZXaWxab3g3eGR0M24xSW0yOThKdS9Tc3I3S2x3elV5RW5mYVBmaWo3T2QyN050UStPN3g4MTZ2RHpKSWlSNGM2VzJXNldsWmQyZm1ucDNxdDhCQUFBQUFBRDhFeEJRQXdEZ0hydDRPVUxEMy85S0UxN3NJOTk4SHVyYnNhbU9CNS9QVTdVRVcwcE5UVFdxZVdVbC9KYWdsNE85dlJHQW16SHZGNXZ1VFpKTUpwTUNDdnFwZklsQVZTZ1ZxRnFWeTZwY2lRQ1pUQ1pqelBYa0ZKMjdlRVdSMTJJa1NYMDZOTkVuODM3SnNrcWNsQjVNYTF6N1lRM3EzbEtsaXhVMjJuY2VPSzZ4VTcvVnhTc1JrcVFOZng1UTYwRnY2dWtubXFsVHMwZmw1T2lnQ3FXSzZwUFhuOVh1UXljMTlYOC9hZlNVLyttdFQ3NHpnbnFUWmk3V3ZHWHI5SGo5NnNhNldkM0V5cW9OQUFBQS93MnZUNXNyS2YyNCtNU2taRjJMamN0MXp2aGh2U3hlVDVtOVZGNGVibXJUcUtaYTN2VFpNOE9nTjJab3g3NmptZG9seWM3T3JLS0Y4aXZzYW1TTzE4d3A2SFcvNUZUVmJValBObnFtU3d1cktyOWxDQ3pvcHhmN3ROZGZ4NEsxYXNzZWpiR2ZrK2M5aFY2OGt1YzVBQUFBQUFBQS8yWUUxQUFBdUErMjd6MmlIaU0rME5UUkE3VnE2eDd0UEhBODF5Zi9zK3ZQeTgwV2E4VEdKNnJEODIvbk9PYm15Z24yOW5iR3ozZDY5STAxR3RXcXJJOUdQWk5sWDNCb21INVovNGVjSFIzVXUzMWpCUVg0NjZFeXhmWEd0SGxHcGJLLzk1cW1NK2ZENU83cW92a2ZqbFRnamNwb2toUVZFNmRwYzM3VzRsVmJsWlptV2JuZ2NuaVVKbjcxZzJiKzhMc0dkR21oemkzcXljN09yR29WU21yYW1JRnE4Y3pydWI2SGpMOVpVSUMvY1pNdm84MmFDaEFBQUFENGQvbDU3UTQ1T3RocnpzUVJLdURycFpZRDNzaXg2cGFVL2pCRlRGeUM4ZnJBOFRPU3BLcmxTK1Q1K2lrcHFUcDk3bEsyL1hzUG45S3N4YXNzanEzUFRxM0taZlZZalVwS3MzRUZNQ2RIQi9ubXkvbG9VbmRYRjBreWp2UE15Zm13Y0RrNU9taml5S2ZsNHV5b2RUdjJTNUpWRHhLOU5yQ0wvdnpydUZadjIydkZ6Z0VBQUFBQUFQNTdDS2dCQUhDZlhMb2FxUkVUdjliNXNIRDUrK2E3NC9YeWVicHIvWnozY2h6ajR1eVliUURxMGU0dkt5NGhVWnUvKzhDNGtaT2Rqa1BlTVg3T09NSW5MUzFOOFFsSmVkeDEzcTNic1YvSHo1dzNLcDJkQ3Jtb3RUdjJhKzMyZlVwT1R0R3JBenBiSEcxa2IyZW5DY1A3WkZvblBpRkpkYnFQVUV4Y3ZIWWRQR2tFMUpLdUordTNqVHVWMzhkTGc3cTF6SEV2RWRHeFdyMXRyM3k4UEZUam9kTDY1c2RWU2t5NkxpZEhoeHpuWmZVM0lKZ0dBQUR3MzJVMm1mVFdzRjRxVnlKQTIvWWVVZE02VmF5ZWUrN1NGZTA3Y2pyWGNWKzhOY1NxOVc1K0FPYld6Nmo5T2pXemVsOFpGWUw3dlBxaDloOE50bnFldGFxVUwySDFlMXIrNVZ1NWpxbmFjWmpHUGRkZEZVb0c1bmt2M1ZvOXB1U1VWQUpxQUFBQUFBQUEyU0NnQmdEQWZmVCtpSDd5Y0hQV3Irdi90QWg5OVd6YlNKMWIxSlVrYmQxeldKTm0vbmpQOWhRWG55Zzc4OTlWMFZ5Y0hTV2xCN2RTVWpKWFNLdFV1cGdrNlVwRXRGTFRiRnNsUVVvUHdrMytackVLK09iVEgvdU82dExWU0pVckVhQituWnFwZWQycUZrZDk1dVI2OHQvSGZYNDYvMWVscHFWcTVlYmQrdUt0SWNhUnBkWnEyT2MxbFM1V3lPb2JiL09Xclpja2VicTdxbTJqbWhadEhQVUpBQUR3MzJJMm0vWDZjMDhheDNMV3FWSk9kYXFVczNyK0R5dTNXQlZRZTJQNlBPMC9tdjI0OWsxcXEyL0hwcG5hNXkxYnJ4OVdiclo2UHhrcWx3M1NXME43NW5tZXRmN2NmMHkxdXI2VXB6a1ZTeFZWbWFBaVdySnFXNmErRjU5cXJ6WU5hMnIya3RVV3Y0Yy9GazJSbzBQdS80VGFzMjFENDdQOG1DbHpMQ3F2NWZRd1N2RWlCWGhZQlFBQUFBQUEvT3NSVUFNQTREN3g4bkJUcFRMRlpEYVpWS2RxZVgzOXcrK1NKRDl2VDdWcThJaWs5Q3BmNzN5MlFPZkR3aFZZMEUvUDlXaXRyeGF0MUttUWk1bldTMGhNMHF6RnE3SzhWa2FsZytTVUZIMzcwOW9zeDJRRXRwcjNINmZXRFdwSVNnL0hyYnRSbGUydEdkOFpOMWx1UHVLelc2djZ4dlg5dkQzejlrdTRUVHYySFpXUGw0ZWExSGxZYlJ2VlV1V3l4WTIrcUpnNFRmNW1zWmF0M1dFeHAxYmxzcHIweXRQeWRIZFZhbXFxM3BnK3orZ0x1eHFwOFovTXQrcm9uK3o4K2RkeHE4ZG1CQTZEQXZ5TmdOcWttVDlxU004Mmt0S1BXRXE1QjhlbEFnQUE0UDd5Y25mVmV5UDY2dEdxNWJYb3Q4MTY3NHZ2bFpxV3BwNXRHMnBrL3ljMFlOdzA0M1BtMU5FRFZhcFlJYlVaOUhjMXNKMC9UbFZzZkVKMnkxdTRlQ1VpeDJNOEk2SmlzbXlQdkJaanpNdW9PcHlUMEV0WGxacWFxZ0ozb1VwMFRsTFQwbkk5QnZWVzlSK3BxSDZkbW1uQnJ4c3o5VGs3T21qTnRuMmFOdWRuaTREYUc5UG15bXcyNTdqdWhPRjl0SFhQWWYyNlB2MzcwdDRqcHl6Nko4MWNuT1c4a2YwN0tUenFtbWIra1BsN1hQTzZWZlZ3dWFCYzN4TUFBQUFBQU1DRGdJQWFBQUQzU2YzcUZXVytVZTFyOWRhL2o0SVpOYkNMWEoyZEpFbWZmUGVMem9lRnExcUZrdnBpL0ZBNTJOdXBYSWxBOVh4NWt1SVNFaTNXUzBoTTBzZHpmczd5V2hrQnRldlhVN0lkazhISjBjRTRFck5KMzlGRys0VGhmVFJoZUI5dDJubFFJeVorclNkSGZLQ1IvWjlRdFFvbEphWGZyUHI1czllMVp0cytmZnZ6V3AwUEM4L0xyeU5QWG42NmszcTBiV2o4L202Mi84aHByZGl3MDNqdDZHQ3ZnZDFhNnVrbm1zbHNNaWtsSlZWdnpwaW5kVHYyWjVwN1BpemM0a2lqREJrVkRZSkR3OVRoK2JmenZOOGFENVhXNkVGZGxYb2pkTFptOXJ0RzM5WElhMGFiYno0UFNlbC95MUVEdW1qVWdDNFdmd01BQUFEOGUxUW9WVlRUeGd5U2o1ZTdac3hkWmp5d1VxWjRFUTNwMlZZNzloODF3bWtGZlBPcGJyVUttck4walRIZndkNU85bloyaW9tTHYyZDdYdmJaNjdtT2FkRi9uQzVkamJ3SHU1SFdmL3UrOG5tNDVYbmVyUlhMcW5RWXFway9ybEprZEV5bXF0QXJOdTJTYno0UHZmTmlIMDJadlZUSGdrTXpyVGRoZUIrZFBuZkpvbXFhSkczNDR5OWR1aEtwZWN2V1pibVBrZjA3S1RvbVBzditrQXVYVmFGVTBieStOUUFBQUFBQWdIOGtBbW9BQU53bkRXcFVrcFIrWk9XYTdmc2tTUzBmZTBSTjYxU1JsRjY5TE9QWXg3MkhUMm52NFZPcThWQnBCUVg0YTlUQUxucDkybHliN012RHpjWFlsNHVUazlFZWw1Q29wT3ZKaW9tTFY3a1NnWHFwYndkVktWOUNrclQvNkdsNXVydXBlSkVDYWxMbllaVXFWa2p2ZkxiQXFxcGl2dms4VkxGVStqR2hKME11S1BUUzFWem5mUGZMZWozUnZLNWNuQjBWbjVDa245WnMxN1hZZUEzbzJrTDFINm1vOTEvdXExY216VktER3BVMC9La09LbG80dmRKRGJIeWlSbjR3VTF2M0hNN3o3K1ZPT0RvNHlOUGQxWGlkRVVUTGpwdXJzOXhjblcyOUxRQUFBTnhIcDg5ZDFKRlRJZnBxMFVyamlNN3FGVXZwdzFmN0t5NGhVYTkvL1Bmbi9lRjlPeWdsSlVVTGx2OWQrU3ZqOCtXMVdPc0NhZ1g5dkMwcUlkL0syOHZkcW5YZS9lSjcvZmo3bGt6dDlhdFgxTlRSQTYxYUl6dEJBUVhsNHVTZ1F5ZERyQnJmKzVVUFpXLzNkM1d6OGlVRDVlM3BvYTE3RG1VOXZsMWpkV3IrcURvT2VTZFRYMWdPb2JxVTFEUUZGZkhYdExHRDFHdmtaRjJKaUxacWYrdi8rRXZyLy9qTHFyRzMycmp6Z0RidVBIQmJjd0VBQUFBQUFQNXBDS2dCQUhBZk9EazZxRzcxQ3BLa0E4ZlBLT3hxcE1vVUw2TFhuM3RTa25RNVBFcGpwc3hSV2xxYVRDYVRIQjBkOVBHY256VHJ2ZUZ5c0xkVHU4YTF0R25uQWEyNnFmTGEzVks4U1BwTks1UEpwRy9lZmNGb24vRFpRdjI2NFU4TjZkbEdjeWErWkxULytkZHhEWC92SzExUFR0Ymc3aTMxVk1lbUtsYTRnS2FQSGF3dUw3eW5rSXRYY3J4ZW00WTFOYnh2QjBsUy96RWZXeFZRT3g4V3JuZS8vRjVPRHZaYXNXbVhZdVBTanpWeWQzUFdrNjBicUdtZEtscjF6VHNXUWJCOVIwNXI3TlE1dWU3SEZyYnNQcVFxSFlhcVJHQkJ6Wnp3Z2h6dDdUVnQ3ako5djJLVDBtNnEwSkJSeWVIMWFYUDE4eTFIbEFJQUFPRGZKVDRoU1VQZS9seVM1Tzdxb2tIZEhsZlBkbzEwT1R4S3o3NzVpVkdGckhmN3htcFp2N28rbXJWRWw4T2pqUG0rK1R3bFNWSFJzVlpkNzYyaFBlL0t2bjI4M0ZVMGk2TSs4L3Q0M2RHNlpwTkozMzd3a3M1ZHZLcnVMMDIwYWs3SWhjc1dyOGMrMjEyVnl3WXBMRHhTcTdic3lUUStLaWI5ZDVYVFVhZFppWXlPMFV2dmY2WC9UUnloU2E4OHJRRmpweXM1SlNWUGF3QUFBQUFBQVB5WEVWQURBT0ErcUZ1dGduR001K1pkaCtSZ2I2ZFAzM2hPTHM2T2t0SnZVQzJaTVViT1RvNXljblNRS1l1akxFY1A3cWFkQjA1SWtvYjFhV2ZWZFIwZDdQWEdrQjQ1anJsNm94cEFja3FLQ3ZqbU05cHJQMXhXbDY1RzZxZTFPMVMxUWttVktWNUUzL3k0U2d1WGIxU2EwbVJuTnV2clJTdTEvMml3WGgzUVdlOS91VWlYcmFnc1VLbDBldlcwNkpnNDdUMXl5cXIzSVVuTGJnUzRUQ2FUZ2dMOFZhMUNLUlh4OXpYNk04SnBFZEV4K21MaENuMi9Zck54eE9hdGJqM2lKenZGaXhUSWNXeE1YTHpxOVhnbDIzNVBkMWNsWFUrV3Q2ZTdYaHZZUmY2KytUUmo3aktscHFVcDhLYWJmS21wYWRtdUFRQUFnSDhQUDI5UGRXNVJUMCsyYVNBdmQxZHQrUE9BM3B3K1R4SFJNVEtielhxMmV5c042TnBDdjIvWnJXOS90andHTXVQQmtpdVJmMy9tYmxtL3VycTBySytya2RjMHFGdExmZjNEU2wwT2o5YThaZXYxL1lwTk9uTStMTnU5bEEwS1VOVUtKWExkOCtEdXJUUzRlNnRjeDJWOGgwbXo4cU50eWFLRjVPN3FvblU3OWxzM0lRc3Z2Zisxdm5wN3FDYU82Q3NIZXpzdDM3QXp5ejNkamtNblEvVHhuSjlVcW1oaG1jMG02VVkrelh3SGF3SUFBQUFBQVB4WEVGQURBT0ErYUZtL3V2SHpwbDBIZFQwNVJVZE9uMU05Ny9TcWFpN09qa1pZTFR2ZW51NTYrZWxPK256aENuVnNXc2VxNjlyWm1YTWRHeDUxVFpLMGRQVjJIVGdlck9GOU84ckwzVlZ0RzlkUzI4YTFMTWErMEtlZFhzZ21IRGQxOUVEMUhEbFpCNCtmeWZGNmxjcWtCOVMyN0Rtc2xKU3NBMlEzQ3l6b3AxWU5hc2pmTDU5S0JCUlV5YUtGakdOSmIzYnBhcVFXcmRpaytjczNHaFhXN3JlOWgwK3A2d3Z2YWNKTFR5a3g4YnBtL3ZpN3RzeWZMTFBaSkFlSHZ6K1dXVk5GRGdBQUFBODJGMmRIL2UvOWwxVEUzMWZIZ2tQMStzZmZhc09mNlVjNlZpeGRUSzgrMDFtVnl4YlhpbzA3OWVHc0pmTHljRk5jZklLU2sxTlVyRWdCUGRPbGVmcjNpRlBuSkVtdkRleWlicTBlMDFzenZ0UEJFMmYxNWZnaDZ0QzB0bFp2M2F0andhRUtDdkJYWUtIOFNrNUpVVXBLaWxKU1VtVTJtK1ZnYnlkSEIzczUyTnNyS2pwV2JSdlgwdFdJYUczZGN6alRucmZ1T2F6dmZ0bWd6YnNPWnZsK0F2ejlGQnVmS0RzN3MybytWRWFTRkdQbFovSC9zM2VmMFZHVWJ4L0h2N3ViM2hNU0lOVFFlK2k5U3E5U3BHTUhRVVhzb29BTlVTem9Id3NxaUlpaUtFVUJwVWh2MG52dlBZRWtKQ0c5WjNlZkZ5RXJTeXBOeE9mM09ZZHpkdTgyOTB6ZXpETFhYRmVkYWxuQmNXdTM3YitwNndrUWw1REVpRGVuTU8yZFowaE1Tc1hQMjVOTXM1bWtsRlRjWFYyb1Y3M0NMZjAyK09tUGRiaTZPT0h1NmdKay9TMWFOYW9GUUdwYStrMnZLeUlpSWlJaUlpTHlYNmNBTlJFUmtidmcxSVV3cWxZb2padUxNMGRQaHdEdy9ZTFZPRHFZaUlsTEpENHBtWVRFRkpKVDAwaE9TU001TlkyVTFIUlMwOUp4Y25UZy9aY2V4V3cyYytueWxWdktBcENibVF0Vzg5Smp2ZG0rL3hpcnR1eGo5WmI5OUdyZmhMWk5hbE8xZkNsYjVyZUNuTHQ0dWNEZ3RDSStuZ1FHK0FHdzhlckR1SUpFeHlZd29HdEwvTHc5Yy9RbEphZXljZGNoVm03ZXk4WmRod29WOEFZd2RjNmZoUnBYa1BTTWpBTEh4Q1VtTTJyQ1ZBd0dBeGFMaFFQSHo5SzRkaFVBTEZZclM5YnR1S0ZNY2lJaUlpSnliMHBKVGVlRjk2Zmo2K1hCOWdQSEFUQWFqWHc4K25IYU5xbE5TbW82SDA3L2xWK1dibUJZdjA0OE02UjdqaldtekY1Q1FsSUtBS2xwR2N4ZXZKNkZxN2NDME8vNUQzaWlYeWU2dEdxQXY2L1hEZTF0NHRSNXViWS9QZjZyUE9lWWpDYm1memJHcnUzaytVdWN2MWk0Y3BwMXFwWW5KRHlLaytjdkZYNmp1WWlKVDJUZ2l4OWhzVmdZT2JnN1QvVHZaTmVmZlgxdVZ1V2drdnp3d1l0MmJSYUxoWTI3Q3ZkN1JrUkVSRVJFUkVUay95TUZxSW1JaU53RjArYit5YlM1ZjFLeVdCR3NWMnZlN0RwMGtsMkhUaFpxZnVhazd6aDA0aHhSVjB0bzF1azE2cmJ1ejJ3MnMzRlhWbGFFeE9RVWZ2cGpIVDlkTFNuazdPU0lpN01UVG80T21JeEdEQVlEUnFNQkF3WU1CdUJxd0Z4S2FscUJ4OGt1NzJteFdOaTg1MGloOXBhY21zYWNwUnQ1Y21BWExrWkVjL3BDR0FkT25HUHZrVE1jT25tT2pFenpEWi92MURuTGJuak9yYkJhcmJhLys3aFBaK0h1NmtKYWVnWXg4WW1rcFJjYzVDWWlJaUlpL3cwbnpsMjArMjZ4V0ZpeGFRK0p5YWw4OWN0U3dpTmpBTml3NHlDT0RpWU1CZ05XcTVYVXRBeDJIejdGZ2VObmJYTy8vWFVGeWRmY2cwZGVpV1BpdEhsTW5EWVBWeGNuM0Z5Y2NYSjB4TW5SQVNkSEJ4d2NURmdzMXF4c2FoWUxtWmxtTXMwV3pCWUwwVmZMaHM1ZXZKNkRKL0ovNlNSYlluSUtiMCtaamF1ek0wYWpnZmlrRk5adE80Q2xrRFUrNjFRcno1cGJ5SjUyTFlzbDYwV1ZOZHYyWWNXS0FRTldyRnk0Rk1ueXYzWVhPUC8waFRCaTRoSno3VHR4N2lMVDV2NkowV0RFWU1qS25MWmw3MUdPWEgzeFNFUkVSRVJFUkVSRWNqSlVxVnF0Y1A5TEpDSWlJdkl2NGVUb2dOVnF2YWxnTkJFUkVSRVJFUkVSRVJFUkU4ejhDZ0FBSUFCSlJFRlVFUkVSK2Vjb2c1cUlpSWpjYzlJek11LzJGa1JFUkVSRVJFUkVSRVJFUkVSRXBCQ01kM3NESWlJaUlpSWlJaUlpSWlJaUlpSWlJaUlpOHQra0FEVVJFUkVSRVJFUkVSRVJFUkVSRVJFUkVSRzVJeFNnSmlJaUlpSWlJaUlpSWlJaUlpSWlJaUlpSW5lRUF0UkVSRVJFUkVSRVJFUkVSRVJFUkVSRVJFVGtqbENBbW9pSWlJaUlpSWlJaUlpSWlJaUlpSWlJaU53UkNsQVRFUkVSRVJFUkVSRVJFUkVSRVJFUkVSR1JPMElCYWlJaUlpSWlJaUlpSWlJaUlpSWlJaUlpSW5KSEtFQk5SRVJFUkVSRVJFUkVSRVJFUkVSRVJFUkU3Z2dGcUltSWlJaUlpSWlJaUlpSWlJaUlpSWlJaU1nZG9RQTFFUkVSRVJFUkVSRVJFUkVSRVJFUkVSRVJ1U05NL3Y0QmI5L3RUWWlJaU1qZituUm94cUR1cmVuYnFUbVJWK0s0ZFBuS0xhOVpySWdQTGVwWEorcEtIR25wR1lXZTE2RjVYUnhNSnFKakUyNTVEM2VEczVNalFTV0xFUk9YZUZ2V1d6amxkWWIzNzB6SDVuVlpzR3BMdm1OclZpcExYR0l5WnJQRnJyMTMrNmJVcmxxZUFEOXZ6bDJNdUMzN0VoRVJFWkY3VzRDZk42T0g5dVg4cGN2RXhpZlo5VlV0WDRvWEgrM054Y3ZSUk1YRTB5aTRNZ0FKU1NrM2RJeGlSWHg0N0lFT0hEcHhub3hNODIzYisrM2k1dUxNaUlGZGNYSnc0RUpZNUcxZnYwWDlHdHpmdGpHN0RwL0NhclhlOXZVQkRBWkRubjNEK25YQ2JMRVFFUldibzY5NGdDOER1cllpNmtvYzhZbkpkMlJ2SWlJaUlpSWlJaUozazhQZDNvQ0lpSWprZEgvYnhnQkVYb2xuNThHVHQ3VFdyQTlmSkxoS09RQysvSGtKMCtldEtOUThiMDkzM2huMUlLNHVUdXcrZklxbjN2NlM5SXpNVzlyTDdWSzlZaGxlSGRhWDhWLyt6Sm1ROEJ6OUJvT0I3OTkvZ1ZxVnkySXdHT2d6NmozT2h0NTZNRmlBbnhjZWJxNGtKYWZtTzY1cStWTE1lTzg1TGtmSE12N0xYOWgxS090dkdGU3lLRytPSElUQllHRGw1ajJjTHlCQUxUWStpWmo0MnhOY0p5SWlJaUwvWG9PNnRlYitkbzM1OFkrMU9mcDh2RHpvMnJvQnE3ZnU0OWlaVUliMTdVVE55bVdaOU8xdkxGeTl0ZERIYU5lME5zUDZkc1RYeTUwSlg4MHAxSnduQjNibHlZRmRjdTJyLzhCekxQcnlqUUxYT0JNU3puUHZUU3R3bk5saW9YUExlblJwV1ovZXo3eDcyMzk3Tkt0YmpjSGRXek4xenA5WUNoNXU0K3praUllYkM1N3Vybmg1dU9QajZZNnZ0d2RGZkR6eDkvV21hQkZ2aXZ2N1VySllFUTZkT00rb2Q2Zm1XS042eFRJOE02UTdQLzJ4anYzSHp1Ym83OWlzTHFNZTdNR2hFK2NKQ1krNmhiTVVFUkVSRVJFUkVmbDNVb0NhaUlqSVhiQnYwUmVGR3RlcmZSTjZ0VytTWi84ckg4MWcxWlo5bEN0VkxNOHhweTZFMlFMVUJuWnR6WnF0Ky9QTUdCQ2ZtR3pMbHZaZ2ovdHdkWEVDNE5pWkVOSXpNdkgzOVdMMXpQY0t0ZmZvMkFUYVBUcTJVR052UkJFZlQ3NTY4eWw4dkR6NCtlTlhlT3VMMld6YWZaaWlSWHpzeG9XR1IxRzdhdFo1UDlLclBUOHNXcDFqcmV5Z3RmeitIbFBuL01uVU9jc0FNQml5cXFPYkxmay8waHIxWUErY25Sd3BIUmpBOUFtaitQekh4Y3hjc0lybkh1NXB5NnJRc1hrOU9qYXZsKzg2czM1ZnkvOW1Mc3gzaklpSWlJamMyenpjWE9uZnBRWExOKzdtOUlXd0hQMnBhZWtBT0RxWUFIaDYvRmU4TXJRUGJ6MHpHQzhQTjM1WXRLWlF4NW16N0M5NnRtdkNBeDJiczJ6RExuWWZQbFdvZWFjdmhQSHF4ek50MzR2Nyt6TGx6YWNBbUhYTnNVc0hCdkJ3ejdaOE1uT2hiYzhBc2RlOWNGR3pVbG5LbHk2ZTY3SDJIVDFEOXphTmVPMkpmdXc3ZGliWE1hZk9YK0xJNlJBQUZuMzVCa0VsaSthNTl6cTlSdGsrWnljM3N4UndMLy9Na083MGF0OFVGMmRIWEoyZE1abU0rWTVQVFVzbk9qYUJrTEJJTWpJekNRendJeXpTUGd0MnIzWk5zRml0ekZtNk1kYzEyamVyUytTVk9IWWVQSkh2c1VSRVJFUkVSRVJFN2xVS1VCTVJFZmtQV0RqbDlVS05LK0xqeVlJdnh1WFpQM2ZaUnQ3L1pqN2VudTRNN3Q0YWdJam9XTDc2ZWVsdDJlZnRFQjJid0JjL0xXSE1pSDY0T0R2eDRjdVBNV2ZwUmdaMmE1WG5uTHdDL2E1OVlKVVhvOUhBbU9IOUFIQjJ5cnAxOHZQeHRMVmxPeE1hd2R4bFdRK2NYdnpnVzE1K3ZBLzlPcmNnSlMyZHpYdU8wTGxsZmU1ckhGem84d1JJU3l0OE9WWVJFUkVSdVRjTjZkRUdaeWVuUE8rNWsxUFNBSEJ5Y2dRZzAyem0vVy9tYy9ERWVmN2FkY2cyem1ReTR1bnVsdSt4cHMxZFRwZFdEVWhNVHNYSHl5UFhNUWxKOW1YcTB6SXlPWFZONEZ6YU5abk41aS9mWlB2Y29YbGRVbExUK2ZIM25GbmdydFdsVlFPRzlHaVQ3NWcrSFp2UnAyT3pYUHRtTGxobEMxQ2J1V0FWUHA3dSthNlZ6V1EwWXJWYXNSUlEzdFBIeXdOL1h5OStYN09ObE5SMGtsUFRTRXBKSlNFeGhmaWtaT0lUazRsTlNDSW1McEhZaEVSU1V0UHpYS3RQaDZ4ejZOS3FBUmNqb21rVVhKbEdaSlZvUFhYaEVnZU9uNk5jcVdJRVZ3bmk4TW56UE5TemJZNDFMbDJPWnRXV2ZZVTZSeEVSRVJFUkVSR1JmeXNGcUltSWlOd0Z2Wjk1RjRDS1pRSkpTa2tqTFBJS1ZjcVY0b09YSGdWZ3dsZHoySE1rSzZOQmR2RFozR1VibWJOc0k5NmU3c1FsSkFGd09UcjJqdXh2ZVAvT3VMdTVBREJ4Nmx5YTFhMUdwNWIxV2JScUs0dlhicmNiMitOcU9kS2s1RlRXYnR0dmEwOG9vQXptcmZodDVXWkNJNkw0MzJ0UHNHVGRkbllmUHBsdmdGcEJwczc1TTgrK3ZVZFBNMjM4TTNadDNoNXVET2hxZjd4TnV3L2JBdFRTMGpONGIrcGNqcDRPSVNrbEZhUFJ3RnNqQndOdzRWSWsvWjUvbjdUMERPWjkraHFWZzBweThNUTVIaHI5Q2ZCM0dhWFV0SFIrWGJFSkVSRVJFZm52OHZYeTRPR2ViWm0vZkJPaEVWRUVWd2tpd00rYnRkc08yTEllcDZSbUJhaVZLUjVBMHpwVktlN3ZTekYvWDRyNSs5Q3RUVU9LK25uVC80VVBxRkd4RExNK2ZLbFF4KzNRckU2ZWZZTmZuc1NSVXhkczM2dFhLSjFueG1HandXRDczVkN1WkRFdVhZN0cwOTNWYmt4Q1VrcXVjd3Z6c3NqMXJ0L0g3MnUyNVR1K2NYQVZncXNHQVZDalloa0FudWpmS2NlNGhhdTJFaFVUYjlmMjFoZXpiM2gvMTN0ejVDRGJaMDkzVjd2dnN4ZXY1OER4Y3p6UXNYblcvaXFWcFVhbHNqblcyTFQ3c0FMVVJFUkVSRVJFUk9TZXB3QTFFUkdSdStCc2FBUiszcDY4K0ZodlBOMWRlZU96bjhqSS9Ec1R3Ykd6b2JieWs5bGk0cFB3OC9ia28xY2VaOG42SFV6K2ZwR3RML3ZoanNGZ1lGQzNWcXpjdkplK25Wcnc1TUF1ZHYzWndVL1piUzNxMTJEWG9aTjJKWGlxbEN2RndLdkJWMHZYNzJUYi91TXNuUEk2SllyNjBiNXBIY1pPL29GbEczYlp4bWNIcUVYR3hQUEc1ei9kdG10VWtPMzdqelBvcFE4SkRZdkNZclhhenJGL2w1YU1IZEVmZ05DSUtCNTY1Uk5pNGhOeGNYWmkxSU05Mkx6bkNGdjJIclZiSzd1RVoyNEtLdW1UTFRQVG5LTXRPVFdObHg3cnpmSk5lM2p4ZyttTUh2WUFiM3oyRTJucEdkemZ0akdWZzBvQ1VLdHlFTVA3ZDJiNi9CV2NEZ2xqMjc1ajdEMTZob2c3RklBb0lpSWlJdjhPb3g3c2dkbGlZZHJWKzlHWEgzK0FvSkpGQ2E1U2p2S2xpbFBNMzRkaS9yNUFkbUJWVm5CVmJId2k0Vkd4aEVkZVllZkJremc3T2hJYUhzMTdVK2ZtZTd4eFR3NGdPalloMy92ZnNNdjI1U2xQWFFqamhmZW4yNzRIQnZqeXpUdFo5OTVsU3hiTmtjMzVyOWtmMlgyL21VQzAyNlY1L2VvOGZGMVdzcEdEdStjWXQySEhvUndCYXJmTHJ5czJNMlgyRXJ1MjliUGVCOERMdzQwK0hadXhldXMrdXpLcTJiYjg4akVadWZ6T0VCRVJFUkVSRVJHNTF5aEFUVVJFNUM1d2NYYmlzM0hEQ1F6d0l5VTFuZkNvR1BwMWJnRmtsZXc1RXhLVzY3d24rbldpaUk4bmovUnFSM3hpTWpOK1hXbnI4L1owNTczbkg2SkYvUnIwNmRpY25RZFA1THVIMWcxcjh1blk0Vnk2ZklWM3Y1N0QxbjNITUJxTmZEejZjVnRRbG8rWE85TW5QRXVKb240QUhEa2R3dksvOXR5T1MzQkxXdFNyVHF0R05mbDR4Z0s3RWoyTmdpc3pldGdEQU1RbkpqTnF3alJpNGhOeE1KbVlQZWxsS3BRSnBIZUhwZ3diOTVtdExOQ1RBN3NXZUx4NnZaOEZZTS9DendIWWQvUU1qNDZaRE1EYUh5Ymk1KzFwOStDb2ZvMktQUDlJVDJwVkRnS2diNmZtZkR0L0JYMUdUY1RGMlpFbkIzWmwrTlhNRGFscDZiZzRPL0gwNEc0MHFWT1Y2Zk9XOC9UNHJ3b3NQU1FpSWlJaTk3YjZOU3JTdTBOVEprNmJSMEpTQ3AxYTFDTzRTaER2VFoxTE1YOWZIQnhNSERwNW5yWGJEdkRrd0M0c1hMMlY3eGVzSmp3cWhyVDBuS1hnazFQVDdFcHU1bWJja3dOSVNFb3BjTnkxMGpNeUNRbUx6SGRNKzhmRzVXZ3JYVHlBbWU4L1gramozQW4vbTdtUS84MWNDTUQ0VVVObzM3UU96UWUvWXV2djNiNHBiejB6Mk81bG9XeDVaWTByak05Ly9JUHZmbHNGWkdWWGpvMVB6SFhjdzczYTRlcnN4TGZ6VjlpVlZjMW1OQnB6M1p1SWlJaUlpSWlJeUwxR0FXb2lJaUwvTUdjblJ6NGQ4d1MxS2dlUmFUYnp5a2N6U0VwSnBYdWJSZ0JzMjMrY2xOVDBYT2UrOU5FTXZwM3dMTlVxbEdiVWd6MklqbzFuMGVwdGRHaFdoOWVHOTZlSWp5Y0FFVkV4R0REa3U0OWlSWHd4V3l5VUxGYUVyOThleWZ6bG0vaGs1a0ppNGhNcEhSZ0FRUE42MVczajA5SXpHRGQ1RmhaTHpnY24vNlFhbGNveWFmUlFYRjJjcUZrcGlPY25mc1BsNkZoYTFLdk9wTkZEY1RDWnlNZzA4K2JuUDVHV25rN0ZNb0c0dVRwejhNUjVLcFFKeE0zRm1TbHZQc1ZEb3ovaFlrUzBMYU5jZnFiUFg0N1I4UGYxVE0vNCt5R1IwWmdWekpkcHpncFFxMXErRkRQZWU4N1duNWFld1lhZGgralpyZ25WSzVTbVZZT2F0akpJOFluSkRIdjljeDd0M1o2dXJSdFFyM29Gdm41N0pIR0p5Unc4ZnBialp5OHlaZllTVzNrbkVSRVJFZm52YU51a05nYURnZEhEK2pMdXlRRUFIRHh4anQ5V2JNN3hzc0tqdmR1Um1KVEMrVXVYLy9GOTVsZmlNMXQyOXJGOWk3Nmc5elB2Y2pZMElrZXB6K3ZkU2dBWVpOMTMxNjlScWNCeHN4ZXZBOERSd1NGSHNKZWpZOVovaldaazVNeFM5dm1QZjl6MDNuWWRPbG5nR0NkSEIrNXJITXp5djNaejdFeG9ybU1jVEVhNzN4NGlJaUlpSWlJaUl2Y3FCYWlKaUlqOHc1eWRIUEgxOXNCaXNURG1mejl3NHZ3bHZubG5GRTVYSDQ1ODkrdEt2RDNjY0hkem9VVFJJclo1Rm91RnBPUlVScjA3bFo4bXZVeHhmMS9hTmFuRDBkT2hmUFRLNHhnTUJzeG1DMS9QV2NhTVgxY3lZa0QrZ1Zmemx2L0ZrZE1YK09pVnh5bFIxSTkrblZ0UXpOK0gzOWRzeDJnMEVoVVRUNnVHTlcyQldaTm0vTWJaMFBBN2QyRUtLZXBLSEh1UG5xWlozV3BVcjFDYW56NTZpWGUvbnN0bjQ0Wmp1THBYUndjVG40NGRudWNhZnQ2ZVRIbmpTUjUrOVgrRlBxNkxzNVB0YzJyNjN3R0VEbGV6eldWblVEdDJKcFFqcDBPb1hxRTBmKzA2ekFmVDUyTXlHZm50ODNFNE9waHM4M1llUE1rN1gvMUNTRmdrNHo2ZHhZRVRaM2x5UUJkOHZEenc5bkNqUmYwYVhBaUxVbkNhaUlpSXlIL1VqNyt2WmVQT1E4UW1KREdzYjBmdWF4TE1PMS8ra21zbTNTdHhpUVQ0ZVZPc2lBK2xpdnRUSmpDQTBvRUJsQzd1VCtuQUFKWnQyTW1zMzlmZTlqM3VPWEtLajc5YndPWTlSMnh0cmk3T3RHMGNqTlZ5Yy9lcEJvTUJxOVhLVzEvTXZ1RzU3eno3b08xei9ScVZlR1ZvbndMblpBZW9lYmk3a0h6ZGkwQ09EbG0vd2RLdkMxeXpXSzIyREdoM1NucEdKbjJmblVpcDR2NThPblk0Ly90K0lSY3UvWjJwem1Bd1lEQVlGS0FtSWlJaUlpSWlJdjhKQ2xBVEVSSDVoOFVuSnZQVTIxOFJYQ1VJVnhkbjVrNStGVjh2RHdDKysyMFZlNDZjcGtXOTZreDU4eW03ZWRuQllWRXg4VHo3N2pSNnRXL0tKek1YWURaYm1QWDdXbHJXcjhGYlg4em15T2tMR0kwRzloODd3OHdGV1E5VnNrdDJYdDkyOUV3SVExNmV4SVRuSDZKUzJSSk1uRGFQOE1nWWZsdTVtUkVEdXRDbVVTMEFsbTNZeGE4ck52OGoxNmNnRWRHeFBEMytLNGIwYU1PVEE3c3lhY1p2Yk5wOW1OQ0lhRW9YOTg4eDNteTJrSmFSUVZwNkJtbHBHVGc1T2VEbjdVbUFuemV0R3RTa1RxOVJBTHd5OUFHRzlHZ0R3SWczcDdEOXdIRzdkWHc4M1cyZmsxTFNiSjl0R2RTdUtmSDU5UzlMY1haMEpEbzJnYUorUGdCczJuMlk1dldxYytUVUJWWnYzY2Zoa3hmdzkvSEMzOGNMZ09Obkx2THFKOS9UcWtGTjZsWXJUNmJaekt4RmEyN0RGUk1SRVJHUmY2UHdxQmpDbzJJSXJoSkV1MloxK0didW41dzhmd21BeHJXclVMcTRQNldLKzFPeW1EOCtYdTUwYmxtZnppM3IyK1pIWG9ualFsZ2t4ODZFY2lZMHd0YWVuUTA1THc0T3hqekhXQzFXUWlPaUFDaFhxaGlSVitLSXZCSm5OeVlsTlkybEczWlN0bVJSdS9ic0Yxc3NCUVN1T1RnWXlUUmIrR1B0OW56SDVXYkZwajIyek1XekY2K3pCWjg5OS9EOVBOU3pMWjJIdlduTDVuWTlQMjlQNGhPVDdkcXlYeUM1TmdqTVpETGEzZHZmS2g5UGR5cVdDY3kxTHprMWpmaWtaT3BXcjhCblk0Zno0Q3NmMjM1clpPOHRRd0ZxSWlJaUlpSWlJdklmb0FBMUVSR1J1K0JLWEFMcmR4eWtZL042ZUh1NFliRmFtVEYvSlZQbkxnTmc3N0V6UUZaV3JyaUVKTlpzM2NlYXJmdHQ4MCtjdThoSDMvNXErLzdsN0NWOE9Yc0pPK1pQenZWNGovWHBrR2ZiN3NPbkdQYjY1eFR4OGJROXpHa2NYSVVSQXpvRGNQUjBDT08vL1BrMm5QWHR0V2oxVmhhczJtSXJoenJrNVVuODhNRUxtQzFXZmwrempmU01URG8wcTRQWlltSEVtMVA0K1pQUkFDeGR2NU9JcUJnMjd6MWltMnN3R0dqWHBEWUEwYkVKbUV4R3ByejVGR2F6aGVmZW13WkEwU0krdG1NblhQTmd5OEdVOWVBbyswRVp3Ris3RGdPNWx5MnFVNjA4ZGFxVnovZmN6bDI4VEsrUkUyN3Nnb2lJaUlqSVBjZk54WmwzbjN1WUUyY3Y4dTM4bGJiMjhhT0dVS3lJRDVGWDRnZ0pqK0p5ZEJ5QkFiNk1uZndESVdGUlhBaUxKQ016a3pwVnk3UDc4Q203TlJkLy9XYSt4eXhWekQvUE1la1ptVFRxOXdJQUM2ZThYdUQrK3o0NzhlOXpjYzBxWTUrV25wSHZIRmNuSjlMUzAvTWRrNWZjMWpZWURIUnFVWi9WVy9ibEdad0dVTFpFMFJ3dm9UZzZYZzFRdTJaZFJ3ZVRYVkJZOVlwbENyMi9LN0VKaEVmRjJMVjFhOU9RYm0wYTVqa25QREtHTnovN2tjL0dqZUNkWngvaXBRKy9CZjcrbmFFTWFpSWlJaUlpSWlMeVg2QUFOUkVSa2J0bzVlWTltRXhHaHZSb3d4UDlPekcwWDBmcTlYNldwT1JVNnZaKzFsYmVjZCtpTHhqUXRWV2VnVXUzK3REQ2FyWGFIdVkwcjFlZGoxNSt6SllaN0V4SU9HODhQWkFTUll1d2FQWFdtOHAwY0NjODJyc0RuVnZXWThHcXJjeGR0cEg0eEdUS2xTb09nTGVIR3dBTmFsYXlqYTllb1RRQVcvWWNzV1ZheUZhbmFubUtCL2dDV1g4VE54ZG5XdFNyanRWcXBYUnhmMExDb3loYjR1OE1FZGMrK0xKbE5zalVneU1SRVJFUktUeUR3Y0Rib3dZVFdOU1BGeitZVHBNNlZhbFFwamhlN200OE9tWXlNWEdKdG9Dc3dkMWJNM3BZWC9ZZk8ydTdGeDMzNUFENmRtck9ZMk0vWmQvUk03WjFYL3ZrK3p5UCtjRkxqeEo1Slk1UFppN010ZDlzc2RnKzErazFDbWNuUjN3ODNZbUlqcVZjcVdJc25QSzZMUU14WkdWWnkxWTYwQitMMWNxVnVJUjh6OXZUdzQzWWhDUUFuaG5TbldIOU91VTcvbm92dkQrZGRkc1AyTDdYcTE2QkVrWDlHUE8vNzNGeWRHRGs0TzRjT3hQQ24zL3R2bVp2QVhpNnUzTHFmSmpkV3M1T1RnQ2taZndkb09iaDZrSlNTcXJ0Kzg4ZnYxTG92YzFldko1Sk0zNnphMXUxZVM4L0w5bGcxemJ6L2VmdHZtL1llWWk1eXpZeW9Hc3JCblZyelM5TE4rRG9lTFg4cUFMVVJFUkVSRVJFUk9RL1FBRnFJaUlpL3pCbkowZmFONjFqMTJZMlp6MElzbGdzZEd1ZDk5djFIbTR1T2ZxWGJ0aHArOXpqcVhmbzFLSWV6d3pwRHNDQ1ZWdVl1V0MxM1hoSEJ4TXZQdGFiRnZXcUE3QnF5MTY3L2tiQmxYRjNjN0Y5di9adC8xbS9yeTN3L1A0cERXcFZwSFJnQUU4UDdzYWNaUnR3ZG5LMDlaa3RGa3hYQSt4eVl6SVpzVnF6cmpkQXIvWk5iSDJMMTI3bnhMbExYSWxMd00vYms3NmRXakQ1aDBYVXJGeldOdVpDV0NTUWxkWEFjTFdVVVdhbWhieUVoRWN4Yk54bnR1K05hbGZCeTkwTnE5VmlseGx2eFF4bFRSTVJFUkg1LzZKVzVTQTZOcThId0JldlB3bUF4V3BsemRiOWhFZmFaK0U2Y1B3Y0FQV3FWMlRWbHIyOCtHZ3YrblZ1d2V6RjYrMkMwd0NXWHhPWWRiMFBYbnFVcEpTMGZNZGNxME96dW93Zk5ZVDZEenhYNE5qR3dWV0lqVSswdmVpU2wrTCt2bHlPdGk4Yk9tN3lyQUxYTHgzb3o1TUR1K1pvNzl1cE9ZZE9ubWYvc2JNQU5LMWJsYlpOYTdOaTgxN2IvWDdqNE1vQTdEMXkybTZ1dTZzelpyUEY5bnNNb0lpdkYzSFhsUUpkc1dsUGpwZGNyamZydzVkeWJiOThKWTY5UjAvbjJuZXR6MmI5UWF1R05lblpyZ2x6Ly96TDl2dW1vSXgwSWlJaUlpSWlJaUwzQWdXb2lZaUkvTU04M1YxNTc0V0hjKzF6TUpueTdBUHc5L1hLMFg5dGdGcElXQ1F6ZmwxSmNKVWdXaldvU1o4T3pYQnhjdUw5YithUmtKUkNqVXBsZVd2a0lDb0hsUVJneWZvZHpGbTYwVzY5WDFkczV1R2ViVEVZREZnc0ZpNWZpU1B5U2h6Uk1mR2NEUW0vMmRPK3JkeGRuYWxWT1FpQWZVZlBrSkthYnBmaExDazVGYStyV2RSeVV5WXdnT2tUbm1YTzBnMHNYTDJWemkzckEzRHkvQ1dPbkE0QllObUdYVHg0LzMzMGJOZVlxWE9YMGJKK0RkdjhBOGV6SG40NU9mNTlLNVZmQmpXejJVSkVkQ3dBUnFPUlZ4N3ZnNWVIRytjdlhjNlJUVUZFUkVSRS9uODRIUkxHOHI5MmN6WTBnak9oNFp3TGplRDhwY3U1WnN3NmNqcUUrTVJrT2pTdlM5c213WFJ1V1ovWmk5Y3hhY1lDWEYyY2JLWHJiN2NpUHA1RXhkcVh6Y3d1WTMva2RBZ1B2dkl4N1I4Ymg1dUxNNE82dDhiZDFZVjVrMS9qOWM5bWNlamtCZG8vTnM1dXJzRmdvSFJnQUtzMjI3OGtjKzF2bXJ3RVZ3bktFYURtNyt0RisyWjFHWE5OMXJnZmYxL0xoT2Nlb2x2ckJpeGV0d09BTHEwYUVKZVl6SjRqOXVWUTNWMWRTRTJ6djNhbGkvdHo4TVI1dTdhb21IaGJrT0Nka3B5YXhzaDN2dVppUkRRV2l3VVhad1dvaVlpSWlJaUlpTWgvaHdMVVJFUkUvbUZtczRYbzJML0wzamc0bUd3bEtkUFNNMGhNVHMweHA0aVBKNUNWOFNzbVBpbmY5YTFXSzY5K1BKT3YzeHBKbldybDZkcTZBYzNxVnVYQWlYTzByRi9EbHZGcnhhWTl2UFhGN0J6elE4SWlHZlh1TkM1R1JIRWhMQkt6MllLZnR5ZGxTZ1FRZjEwbWdkdWhpSThuTlNwbVpTYzdIUkxHeFlqb0F1YzBxRmtKQjFOV2FjMHRlNDhDV2FWOXNvVkdSRk05bndBMWQxY1gvSDI5YUZxM0dtVkxGck5sSjNCeWRPQi9ydzNEeGRtSndLc2xQMzI4UFBqZ3BjY0k4UE1HNE1TNWkxeTZmQVVBRjJjbjI1b1ptZVpDbmUvOWJSdlpndWNPbmpoWHFEa2lJaUlpOHQrVGxKeWFhemxPbzhHQWc0UEpMbEROWXJHd2VjOFJ1clJxZ05sc1lkS01CYmFNWHQ5T2VKWURKODd4NGZSZmIvc2VLNVFKeE1mVG5hQ1NmNzhNMHZ1WmR3RklUY3ZBWXJHUW1wYkI1REZQWURJYTZUbHlBazhPNk1yMzc3L0FOL05XOE0yODVYYnJsUzBSZ0x1ck04Zk9odHlXL1QzMzBQMkVoRVd5ZHR2ZldZbFhidDdMSzBNZjRMRStIVml5ZmlmVks1YWhmbzJLekYyMk1jYzl1NnVMTXluWEJLaVZEZ3pBeDh1REUrY3UzcGI5M2FnejE3d1E1T3JzREVDcUF0UkVSRVJFUkVSRTVEOUFBV29pSWlML3NKajRSTm85T3RiMi9jMlJnK2pUb1JrQWsyYjh4cThyTnVlWWs1Mmw0RUpZRkwxR0Zsd0dNaVUxblRjKy80bVpFNS9IMzljTEh5OFBXaldvYWVzL2NQd2NIM3d6MzY2VVRiYmU3WnNTVktvWXZkbzNvVlF4ZjBvWDk3ZVYvSHhzektmRXhDZmUyQWtYb0h1YlJyendhQzhBaG83N3JGQUJhaTJ2T1pmc0FMVStIYk91b2NWcVpkL1JNMVN2VURyUCtkNmU3Z0JFeDhaVG9VeWdyYjFzaWFKMm1kaXl0Vzc0OS9FV3J0cHErMXl1VkRIYjUrc3pMd0I4K2ZNU0FHTGprekNaalBScTE1VFJ3eDZ3OVhkdjA0Z210YXV5YmY4eE51ODV5cXNmenlRMkllbU9aY0FRRVJFUmtYOGZaeWRIcWxjb1E5M3E1YWxYb3lKMXE1Ym4yZmVtc2Z0d1ZyWXZIeThQbmg3VWxVNVhzLzR1MjdqTHJ0eGsyWkpGT1hvbTlJN3NyV0d0U3BoTVJqNGJONEtKVStjQmNEWTBBZ0EzRjJmNmRtck84UDZkY1hWeDVxbTN2eVE4TW9hM3A4eG01OEVUdlBIMFFCcldxc1NySDg4a0tpWXJDMXZUT3RVQTJIWHc1QzN2clV1ckJ2Um8yNWdUNXk0eWVleHcvTHc5S09MalJSRWZUNXlkSFBIeWNLTjFvMW84M0xNdFpyT0ZXYit2emJHR3U2c3pTU2wvdnlEVXZta2RBRGJ2T1hMTCs3dFZudTZ1QUtTa3B0M2xuWWlJaUlpSWlJaUkzRG9GcUltSWlOd2x4ZjE5R1RPaXZ5MzQ2V3hvT0grczNYNVRheG1OUmtvV0swSzE4cVdwVmJrc0RXcFdvbXI1VXJac2FkY0xyaExFMmg4bUVob2V4WWx6bHdnTmp5SWlPb1pMa1RFTTdOYUtLdVZLNVRwdjV2dlA1N21Ib0pKRmJZRjAyUWEvUElranB5N2t1L2VhbGJLeXA4VW5KclB2MkpsOHgwSldXYUJXRGJMS2JVYkZ4SFBpM0VVR2RtdGxLL201WmM4UnJzUWw1RG5mMWNXSkNxV0xBeEFSRmN2c3hldjU0WU1YZ2F3c0ZsZmlFNG1KUytCS1hDSXg4WW5VckZTV1NtVkwySTUzSmpTY1A2ZVBKeVBEVFBHcldkWUFFcEpTYko4ZEhVejRlbnV5NitBcEtwUXBUdTJxNVJrNXVCcytYaDYyTVJhTEJhUFJpTCt2RjkzYk5LSjdtMFpZTEJZT0hEL0hocDJIU0VoSzRXem92Nk9rcW9pSWlJamNmajN1YTBUL0xpMnBXcjQwamxjenBoMCtkWjVmbG0za2RFZzQvcjVlRE96V21zSGRXK1BpNU1pY3BSc0o4UE9tVzV1R3JOeThoNzkySFNZd3dBOFBOMWVPbkxxQW00dHpvWTVyTUZEZzJPVFVOSnJVcVVwZ2dCL3ZmUGtMai9mdHdHZmpodHVOYWQyd0p1T2VITUNPQXlkNDU2dGY3RjQwV2JwaEp5ZlBYK0w5RngvQng5UGRGcURXclUxRExseUs1TlNGc0J1OFdqa2RQWDJCbVBoRTIwczN4ODZFRW5rbHpuYXMvbDFhTXZTQkR0U3FITVFQQzlma2VCSEdhREFRVkxJWVVURnhRTlk5ZlA4dUxiaHdLWks5UisxL2wzaTZ1MUk2TU9DbTlqbWtSeHVHOUdoencvT3lYN2lKUzhnL2c3YUlpSWlJaUlpSXlMMUFBV29pSWlKM3dTdERINkJ2cCthMjBwTGhVVEU4Kys0MHV6SStoVldoVENCei92Y3FqZzZtWFB2VDBqTll0bkVYcDg1Zm9tK25GcmFzWHdhRGdkS0JBWFlQV3I3K1pSbW56b2ZaQXRRaXI4UnhJU3lTa0xBb1FzTWplZWJCSGplOHY0TFVySndWb0xaNTc5RmNNN3BkcjFibHNoUXQ0Z1BBMW4zSGFGeTdDcU9IWm1VbHl6U2IrZUtuSmJuT3V4S1hnSiszSjBONjNHZHJPM29taFAzSHp2TDQyRTg1SFJLZTQrRlBwYklsK1BtVDBiYnZrNzlmeEo3RHAvRDE4ckFyNzJtMVdqbDA4anlRbGVGaTJUZHY1L25RejJxMTh0TWY2NWcyZHprdDZsZW5RN082dEtoZkhXY25SNHhHSTNXcWxhZE90Zkk4OS9EOXZQN3BqeXhadjZQQWF5SWlJaUlpOXlDREFhdlZ5ZzhMVjdQOXdIRU9IRDlIV25vRzlXdFU1TlZoRDlDK1dWMGNIVXhzMkhtSXozLzhnOU1Yd3ZEMmNLTnlVQWttajNtQ0gzOWZTMURKWWxpdFZyYnRQOGFXT1I4WDZyQmxTeFF0Y0d6YlI4Znk4dU45U0VwT1plbUduV3plYzRSSm80Y1NYQ1dJZVorK3h2Yjl4d2wzUHNyR0FBQWdBRWxFUVZTTHZNSzM4MWR5OHZ3bHFwUXJSWlZ5cFRBYURKaE1SaHdkSEhCeWRHREJxcTIwYWxpVHkxZmlxRm1wTERVcmxlWGo3eGJrT043MUw3b1V4cm1MbDdudjRURjU5cWVsWnpEaCtZYzRkU0dNcitjc0E3S0Mxb0tyQkpHVW5FcWxvSktVS09ySG54dDNBVENreDMyMmdEeXIxV3EzMXYxdEczTi8yOFkzdkVlQWZVZlBzSEhYSWJ1Mlp4KzYzKzc3STczYVVjemZsOUR3U09JVFV5am03OE5qZmRxVGtXbTIvYzRRRVJFUkVSRVJFYm1YS1VCTlJFVGtMamgvOGJJdE9HM0wzcU84K2ZsUHRqZjliOVRwQzJHczI3NmZqczNyMmRvU2sxUFllZkFrYTdidVovMk9neVFtWjJYMytubkpCb0tyQk5HdWFSMmExSzVDeGJJbE1GN05zaFlibjhoUGY2d2xNTUNQT2NzMmNpWTBuS1RrVkx0amxTenVmME43aTRuTHZ4eG9FUjlQQWdQOEFOaTQ4MUMrWTdObFpKcFp0WGt2TGVyWFlNdmVvK3pZZjV4ZmxtNWdVUGMydlBmMVhJNmZ6YjI4MGRRNWYvTHFzTDZZVEVZQXR1OC96dW90K3dEWWMrUjBybk5PbnIvRStDay9NMlpFZjladTI4L1NEVHNCMkgvOExBMXJWaUlsTFlQTDBURjh0MkExSjg1ZEJMS3U0eTlMTmpDMGIwZTd0V0lUa2xpMy9RQy9MTmxnRzd2OHI5MHMvMnMzYmk3T3RHNVVpODR0NjlPc2JqVWNIVXhjdW55RkZadDJGK3FhaUlpSWlNaTlaL0hhN1N6T0pZTnltY0FBMmphcHpZcE51NW0xYUszdDNoRWdMakdaWWE5L3pydlBQOFJqZlRvQU1HZnBSaTVkdnNKN1UrZmV0cjBsSnFXUWtaSEpiNnUya0phZVFVUjBMSSs4OWovdWF4eE1sNWIxdWE5Sk1QNCtYbll2YmVRbFBDcUdtUXRXMDdsbGZTNWR2c0w4NVp0eWpIbnRrKzhMWEtkMG9EOGpCM2N2MVA3ZFhKeDU0ZEZleE1RbDhzTEViMGhOUzdmMWRXdmRFSVBCZ01WcVpkUHV3M3kzWUJVQURXcFc1T1Q1U3l4YXN5M0hlcXUzN21QTzBvMzVIdlBiZDUvTnRmM3dxUXQ4OTlzcXU3YnJBOVNjblJ3WjNMMjFYVnRhZWdZZmZET2Y2Tmk4czBPTGlJaUlpSWlJaU53ckRGV3FWck1XUEV4RVJFUnV0eGNmNjgzZUk2ZFp0LzFBZ1dPenMzN0ZKeWF4ZUYzT2pGcmxTeGRuU0k4MkhEOXprVU1uejNIczdFVXNsb0t6a2JtN09sTXBxQ1NsQXdPSWpvbG55OTZqTjM0aXQ2QjF3NXA4Tm00RUZvdUZOZytQSVQ0eHVkQnpYWnlkc0ZxdHBLVm5BRkN4VEdDQnBZSTgzRnp4OS9Va09UV2R5OUd4aFQ1V3lXSkZ1QndkUzBhbXVWRGovYnc5R1Qzc0FjS2pZamgzTVlLanAwTTVlZjVTb2Y0bVhoNXVkR3hlbDhncmNXd29aTkNlaUlpSWlQeTNlTHE3MnBXUXowMWdnQjh1em82Y0RZMjRJM3VvWGJVYzV5NWV6cmZFcEpPakE2N09Uamc2T21BeUdqRVlzMTUrc1Zpc1dDd1dNakxOcEtWbmtKcVdqb1BKUk1saVJUaC82Ykp0Zm9VeWdaUXZWWXhWVjE4Y3lZKzNoeHVOZ2l1ejc5aFpJcS9FRlRpK1dvWFNwS1ZuY0NZa1BFZWZnOG1FeFdxMXV6LzM5ZktnZUlBdlIwK0gySTE5L2FtQmJEOXduRldiOStaN3ZOekdOYTlYblV1WG8zUDhqVW9IQnBDUWxFSnNmTllMUGU1dUxoVDM5OFhGMlFrSGs1Rk1zNFZ6b2VFa3BhUVZlSjRpSWlJaUlpSWlJdmNDQmFpSmlJaUlpSWlJaUlpSWlJaUlpSWlJaUlqSUhXRzgyeHNRRVJFUkVSRVJFUkVSRVJFUkVSRVJFUkdSL3lZRnFJbUlpSWlJaUlpSWlJaUlpSWlJaUlpSWlNZ2RvUUExRVJFUkVSRVJFUkVSRVJFUkVSRVJFUkVSdVNNVW9DWWlJaUlpSWlJaUlpSWlJaUlpSWlJaUlpSjNoQUxVUkVSRVJFUkVSRVJFUkVSRVJFUkVSRVJFNUk1UWdKcUlpSWlJaUlpSWlJaUlpSWlJaUlpSWlJamNFUXBRRXhFUkVSRVJFUkVSRVJFUkVSRVJFUkVSa1R0Q0FXb2lJaUlpSWlJaUlpSWlJaUlpSWlJaUlpSnlSeWhBVFVSRVJFUkVSRVJFUkVSRVJFUkVSRVJFUk80SUJhaUppSWlJaUlpSWlJaUlpSWlJaUlpSWlJaklIYUVBTlJFUkVSRVJFUkVSRVpGL0NZUEJjTGUzSUNJaUlpSWlJaUp5VzVuOC9RUGV2dHViRUJFUmtiK1ZLdVpQbThhMXFGS3VGRlhLbGNMSjBaSEwwYkdGbXV2czVJaTNoenNCUmJ3cFZUeUFTbVZMVUt0S0VNVURmTGx3S1RMSGVKUEppTkZvc1AyeldxMTIvUjJhMThYQlpDSTZOdUcybk52ZDlQTGpmV2picERhdEd0Wms0NjVEZDNzN0lpSWlJaUoyZ3F1VW8wSE5TcHdKRGM5eFgzNjNsUTRNWU9OUEg3TDM2Qmt1UmtUZmtXTzR1N2xRcjNvRkF2eThDWStLdVNQSHVGbVZnMHBTT2Fna29lRlJ1ZmFYSzFVTWs5RklTbXA2anI2QjNWcngwNlNYbVRybnp6elg5M0J6WmR2Y1Q0aUlqaVVrUElwdjMzMk90SXdNVHA2L2ROdk9RVVJFUkVSRVJFVGtibks0MnhzUUVSR1J2L243ZWpIMW5aR1VLdVlQZ01WcTVZRlJFL09kVTdGTUlMTStlZ2tYWnllTWVieHBINWVZakxlSG0xMWIzMmNuOHV2blkrM2E2dlFhWmZ2czdlbk9PNk1leE5YRmlkMkhUL0hVMjErU25wRjVNNmYxcjlDcmZSTTgzRndCZVBmck9RV083OW11Q2RVcmxNNnpmMERYVm9VNjdyWFhOTnUrUlY4VWFtNWgxeE1SRVJHUmU5OURQZHNTWENXSVB6ZnV3bWd3WURJWmNYQXc0ZUxraEllYkMrNXVMdmg0ZWVEbjdZR2Z0eWZGL1gwSkRQQWpNVG1GdDc2WW5lL2FiUm9INCtMa21PK1loS1FVTnU4NWNrTjdybHErRkVFbGkrWGFkKzVpQk1mT2hCWjZyWGVmZTRqN0dnZHpOalNDUVM5OVJHcGF6bUN2Tzgxb05MSjgrbmlXck4vSjV6LytBV1JsTS92Z3BVZng5ZmJnL3FmZUlTRXB4VzZPeVdSazRaVFhtYnRzSSs5L00vK21qbXN3WkIzYmFEQ1NtcGJPdVlzUlRIemhFWHk5UEptOWVOMHRuNWVJaUlpSWlJaUl5TjJtQURVUkVaRi9pVkxGL1BueXJhZHN3V2tBUm9PQno4Y041OG0zdjh3elU4SDVTNWV6SGpaWnJjUWtKT0hyNVFIQStoMEhTVXBPeGNYWmliaUVKUHAwYkhaRCszbXd4MzI0dWpnQmNPeE1DT2tabWZqN2VyRjY1bnVGbWg4ZG0wQzdSOGNXUFBBMlcvTjlWa0RmaGJETFBEYm0wNXVlMDZ4dU5UcTFxSmZyK0xuTE50NkduWXFJaUlpSVpQRjBkNlYxdzVyOHNIQU5GcXMxM3hjYTBqTXlpVTlNSmk0aGlaajRSTXdXTXk3T1RxU21wZWM2NzdFeG4vTEdVd01wNHVPWjd4NU9Yd2k3NFFDMUh2YzFaa2lQTnJuMnpWNjh2dEFCYWs4TjZzcDlqWU5adkc0SFhWclY1NE1YSCtHbGoyWmdObHR1YUQrM3ltQ0Fva1Y4OExybTVSNnIxY29uTXhmeTVadFA4ZFNnYm56MDdhOTNkQTltczRXM3ZwaE5ja29hUjA1ZHVLUEhFaEVSRVJFUkVSSDVweWhBVFVSRTVGK2dSYjNxdlB2OFEvaGNEUzVidC8wQWlVa3A5R2pibU5LQkFmejh5V2dtVHAzTGlrMTdjc3gxY0RCeDdFd29ZWkV4dlBUaHQreVlQeGtuUndlZW4vZ05YaDV1elB2ME5VNmV1OFJybjN3UHdMdlBQNFNEeVVSWVZBeXZmRFFEVDNjMzNodzV5RzVOYjA5M0JuZHZEVUJFZEN4Zi9iejB6bDZBMnlqN3dkdjFtUTF1OTV4c3N4ZXZ6OUhXc0ZZbEtnZVZMSER1eFlob25wbndkWUhqcHJ6eEZDV0xGYm5odlltSWlJakl2YUZQeDJZNG1Jd3NXclBWMXJaZzFSWVdydHBLU21vYUtXbnBkRzNkZ0pHRHU5UDJrYkVrSnVkOTN6cmoxNVVzV2IrRG9KTEZtRHptQ1FDNmpYaWI4cVdLOGZNbm94azcrUWZXYno5b0cxK21STmJ2amYzSHp0NzAvbnM4OVk3ZDk4VmZ2MW5vdVFPNnRtTEVnQzc4dG5JekU3NmF3OTRqcDNsejVDQStmUGt4eHY3dmgzOUZGdWZOZTQ2d2JkOHgrbmRwd2J3L04zTHU0dVdiWGl2NzkxcHUzaHc1eU82MzJjQnVXVm1ibFVWWlJFUkVSRVJFUk81MUNsQVRFUkc1aTd3ODNIais0WjUyMmMwV3JkN0doSzkvd1dxeGtwS2VUdi9PTGZIMmNPUERseCtqUzh2NmZQN1RZczZFaE52R3A2U21FNStZVEx1bXRlMUtVaG9NQnQ1NTlrR0srL3V5NHE4OXJOMjJId0NMNVVFd1FWSnlLb2RQWGNqMWdjL3cvcDF4ZDNNQllPTFV1Vm5aeEZyV1o5R3FyU3hldTkxdWJJKzJqWUdzOWJLUEFaQ1FuSG9icnREZDgrckhNM24xNDVsMGE5MlE5MTU0R0lBQkwzekk4Yk9oakJuZXp6WnUwb3pmS083dmk3ZW5Pd0Fuemwza3RTZjZGaXBBcldnUkh5YVBHVjZvY1NJaUlpTHkzK1JnTWpHa2V4dldiTjF2bHpVNUxQSUtCMCtjczMyUHVoSVBnTE9UQTRuSmVhOTNKUzZSczZFUk9EbitYZEl6TlMyZDFQU01xNTh6U0U1TnMvVTlkSDliekdZTDArZXZzRnVuU3JsU3pKMzhxbDNidFBIUDJENWZHelFWRWhaWmlEUE42Y0g3NytPbHgzcXpkdHQrM3BzNkQ4Z0t6UFAxOW1EVWd6M3dHKy9KNkVuZkVSVVRmMVByMzA2Zi8vZ0hzejkraGVjZjdzbno3MCszdFJzd0FHQzEybzlmUFBVdFNoZi9PenQyZG5hN2Q3NzhCWlBKYURmVzJjbVJseC92dzlMMU85bDM3TXdkT2dNUkVSRVJFUkVSa2J0SEFXb2lJaUozZ2JPVEkvMDZ0MkJZdjA3NFhBMXNNcHN0ZkRicmQyYjl2dFkyYnVMVWVad05pZUNseDN2allETFJwbkV3clJyVllzV21QZnk2ZkJON2pwekdhclh5emJ6bDFLaFVsbXVmaVJnTUJvNmRDYVZlOVFwOHYzQTFzejU4aVJtL3JiVDEvL0RCaXdSWENlTEIwWi9ZN2ExS3VWSU03SnIxcHY3UzlUdlp0djg0QzZlOFRvbWlmclJ2V29leGszOWcyWVpkdHZIWkFXcVJNZkc4OGZsUHQvdFMzUk9lR3RTVm51MmFBRkN2OTdPRm51Zm9ZQ0tvWk5FN3RTMFJFUkVSdVFmMGF0K0Vva1Y4N0g0SDVDWXBKU3VvN05yQXN4dmhZRElCV1dVc3N3V1ZMRXFYVnZYNWJlVVd3aUt2MkkwL0d4cE83MmZlQmFCZDB6bzhNNlE3YjMweG13UEhiejdUV2phVHljam9vUTh3b0dzci90eTRpOWMvK3hHTDVlOXluak4rWFVsS2Fob3ZEMzJBdVpOZlk4TFhjMWkvL2NBdEgvZFdIRGtkd3RwdEIzQnpkY2JKMGNIMm9rOTJzRm1tMld3My9wT1pDM0YzY2FaSm5hcjB1SzhSNHliUEFtRHBocDA1MXZaMGQrWGx4L3V3Ky9BcEZxemFjb2ZQUkVSRVJFUkVSRVRrbjZjQU5SRVJrWDlZbjQ3TmVIcFFOL3g5dmV6YWwyN1lTV0p5S24wNk5MTnJUMHZQWU1IS0xmVHIzQUtEd1lEUllLQkx5L3AwYVZtZmhhdTNFaHVmeUdOOU9nRHd5eWVqYmZQMkxQak05bm5kclBlSmlvbW5RN002dHJiVTlIUU1CZ01kbTlXMXRSbU5SajRlL2JqdElZdVBsenZUSnp4TGlhSitRTlpEbWVWLzVTd3ordjlkOXZVeW15MVlyaytka0kvemx5N1QvL2tQQ2h3Mzc5UFhLRnRDZ1d3aUlpSWkvelh1cnM0OFBiZ2JBQ0hoVWZtT1RVN0p5bERzNnVKMFU4ZktMaXRadjBZbDFtek55bnc4WWtBWE1zMFd2cjB1ZXhwQWVrWW1aME1qQUtoUXVqZ0E0VkV4dHJhYlZUb3dnSWt2UEV5dHlrSE1YYmFSRDZmL211czk5TTlMTm5EK1VpVHZ2ZkF3bjQ1NWdyOTJIZWJ6SC8vZzVQbEx0M1Q4Vy9INlo3TklTVTIzYTNOemNRYXd5MG9IMkFMcVBEMWM2WEZmSTF0Z21yT1RvKzMzbFcwTjE2enMxVVY4UFNsWHFwaGRYMVJNUEFsSmVaZDBGUkVSRVJFUkVSRzVGeWhBVFVSRTVCOTJMalFDUDI4UDIvY2RCMDdRS0xneTk3ZHR6UDFYczVIbFpmbGZ1MmxTdXdvK1hsbno1Ly81Ri9WclZ1TGN4Y3VZVEVhN0VqTG5MbDYybTN2d3hEbmFONjJEeVpnVlRQWE4zT1UwRHE1QzI2YTFiV01zRmdzeDhZbVVEZ3dBb0htOTZyYSt0UFFNeGsyZVpaZlo0TjhzcUdSUld4bWQ2K1hWZnEweUpRSVkwcjJOWFdEWTR3OTBJRFkrTWNkWVo2ZXNoNFJKS1RkVzFyUnNpYUpzbi9lL0c1b2pJaUlpSXY4ZHd3ZDB3Yy9iczFCakU2L2VhMllIUk4wb045ZXNlZmMxcnNWSDMvNEtRSjFxNVhGeWRHREZqQW0yY2RlVzdvU3N3TGJzM3dXT0poTnVMczQ1Z3JFS3c4blJnUWZ2djQ4UkE3cGdNQmpZdHU4WUY4S2lHTlM5VGI3emZsK3pqWEtsaXRHcVFVMWExSy9PeGwySG1iMTRIVHNPbkxqaFBkeXE2NFBUQU50dnM3aUVwRUt0VWIxQ0dXYSsvM3l1ZlNNSGQyZms0TzUyYlI5TW44K2NwUnR2Y0tjaUlpSWlJaUlpSXY4dUNsQVRFUkg1aCswNWNwcHBjNWZUczEwVDNwczZsNmlZZU9aT2ZyVlFjeGV2MjhHRXIzNmhiNmNXbENydXo1SFRJUnc1SGNLZUk2ZDVhK1FnRXBKU2NIZDF4bWcwc25uUEVWcldyOEhQUzllemNOVldPcldvUjlkV0RXelp2bllmUHNYUjB5RUVsYlIvUS8vM05kc3hHbzFFeGNUVHFtRk5qRmRyQUUyYThSdG5ROE52NzhYNEZ5dnE1OE9BcTZWT3MzVnFVUStBdWN2c0h4QjV1YnNDRUorVS9NOXNUa1JFUkVUdWVjRlZ5dkZRejdhY0NRbW4vTlVNWmRmS0xWZ0o0S2RKTCtkb0swd1FrK2ZWZTliQUFEL3ExNmpJN3NPbitQU0gzM0cvbXIzcnZzYkIxS3RlSWNlODFvMXE0ZUdXTmVibG9ROFFuNWpNMCtPL0lqSDV4cko2dmZaRVAvcDBiTWJwQzJHODhkbVBqQm5SbjFlRzlpblUzRHE5Um5GZjQyQmVlS1FYclJ2V1pNUE9nM2NsUUMwM2dRRytRRloydWZ6VXFWYWVKd2QwNFlkRmF3RG8rK3hFVGwwSUE3TCtObi9OL29oM3Z2ekZyc1JuWVY2c0VSRVJFUkVSRVJHNUZ5aEFUVVJFNUM2WVBuOEZQeXhhUTJwYTFodjQxMllwZUtSWE8xNTR0QmNBazc5ZlpIdUFjYTFyMjhhTzZFKy96aTNJTkZ0NGV2eVhmUG5tMHpnWmpWeTZISTNCa1BVZ2FIQzNOZ3grZVJKYjl4MWo2YlMzYmVWOVh2bm9Pekl0WnBaUGY4ZTIzbThyTi9QYnlzMk1HTkNGTm8xcUFiQnN3eTUrWGJINTlsK0lPK0Q2NExGc2ZUbzJ4OUhCbE8rWXFOajRtenFtbjA5VzFvdkwwWEdGR3YvV0Y3TVpQMm9JbVdZekgzd3pueTE3andMd3pZUlJsQ3FXbFFXdjYvQzNibW92SWlJaUluSnZlTzdoK3psL01ZSnZmMTNCeEJjZXlkRy9mc2RCTnU4NVl2dnU1dUxNQzQvMll2SGE3Unc0Y2M1dTdKNGpwd3M4WG5hbXRwQ3dTUHAxYnNIdXc2ZFlzV21QcmI5bnV5WnN1dVo0MlFaMWE4M09ReWRwSEZ5RkpldDM4UGdESGZobXdpaEd2SmtWUEdVdFpJbjd6MzlhVEZqVUZiNWZzSnFNVERNUGpmNmtVUE95cmR0K2dJMjdEdEd5UVUxYitjeC9nNHBsQW9HY0dhd0JIQjFNbEM2ZWxaMzYrL2RmWVAzMkE2Um5aUDZqK3hNUkVSRVJFUkVSK1RkUWdKcUlpTWhkWUxGWWNITnhwbVB6dWpuNnFsY3NZL2M1cjdLZmY2emREc0NaMEhBeXpSWmUvR0E2T3crZTVMTlpmK0JnTWpKNzhYcCtYcktCK3hvSFV5WXdBRTkzVjM3ODZDVWNyZ1pwQVF6cjF5blhMQW1OZzZzd1lrQm5BSTZlRG1IOGx6L2Ywdm4razk3L1puNnU3ZDNhTk1UUndUWGZNZGZhZGVna2RYcU5vbHZyaHJ6M3dzTUFESGpoUTQ2ZkRXWE04SDUyWTBzVUxRTEFwY3ZSQmE1ck5CZ1kwS1VsQUE0bUU2OC9OVERYY2N1K0daL25HcjJmZVplem9SRUZIa3RFUkVSRS9yMTJIRGpCMm0zN0NTcFpOTmYrdzZmT00zLzVKdHQzbzlISWM0LzA1TlNGTUx2MndpcnU3NHZWYXVYN2hXc1lNNklmcFdmN0V4SWVCVUNGTW9IVXJscU83OTViYVRlblRyWHkxS3RlZ2ZGVGZxWnhjQlVPbmpqSEt4OTl4K3RQRGNETHd3MEhrN0hRQVZleDhZbE1uN2ZpaHZkOUxiUFo4cThLVGdPb1Y3MENTU2xwT2U3UG4zdjRmbnEzYjJvckFUcmtsWTg1ZlBJOGRhdGwvZjc2OWZPeE9kWjZjK1FnM2h3NTZNNXZXa1JFUkVSRVJFVGtINllBTlJFUmtidWtiSW1pdlBQc2cvbU82ZFNpbnEyczVQV3lBOVRtTGZ1TDE1N294eGV2UDJuWG41MkZEYklDNGpMTlp2eDl2V3h0TlNxVnBXZTd4aGl1bHZETTFyeGVkVDU2K1RHTXhxeFNvR2RDd25uajZZR1VLRnFFUmF1MzJvNzdiN1RveXpkc0QvaXV6VXBYR05ubGM4NWR2RXl2a1JNS1BhOVVNWC9jWFowQlNFbE5wM3JGTWptdTZiVUdkVzl0RjRRb0lpSWlJdjgvVForM0hJdlZtbWVBMnZVc0ZndmhrVEdVTEY3a3BvNVhvWFJ4d2lKaitHUHROcDRjMklXbkJuVmo3T1FmQUJqZXZ6T2hFVkg4dGV1d2JiekJZT0RGUjN0ek5qU2NYWWRQMmRvMzd6bENyNUh2a3BhZWdadUxNL0dKaFM5ei8waXZkamUxOTJ1bFpXUVVXTTcwVHZCd2N5VWpNNU8wOUF4Ym01dUxNNDFyVjJYSHdSTllMQmE3OFcwYUJYUGkzQ1hPWFl5Z2Y1ZVdIRDU1M3E3L3VmZW1jU0VzTW1zZFZ4ZG1UM3FaTDM5ZXd1b3QrMnhqRms1NS9RNmVrWWlJaUlpSWlJaklQMGNCYWlJaUl2YzR5elVsZGM1ZHZFenA0bGtsSXJPeklXUS84T3JZdkI2UlYrTHc5ZmJJeXR6MTVBQU1CZ1A3anA2aFRyWHl0alVhQlZmRzNjM0Y5cjFibTRhMno3TitYM3RIeitWZTFLUk9GZHZuZnAxYjBLOXpDeGF1M3BycjJNcEJKWG4yb2ZzQk9ITHFBaSs4UDkydS85djNuclA5L1RvTmZTUFBZOTVzS1ZJUkVSRVIrZmV3RkxJMDVyWE9oSVpUc1V5Skc1NW5OQnFwVTYwOE93NmVJQ1BUekxTNWZ6THV5UUVzV3JNVmc4RkFweGIxR0R2NUI3czlOUXF1VEhDVklNWk5ucFZqdmV3Z3JXTCt2b1JGeHVSN2JJUEJZQ3NEZXUxTE5EY3JNVG5sSHc5UTY5QzhMcThPNjhzVGIzekIyZEJ3VzN2UGRrMXdkWEZpeGFiZE9lYU1uZndEUjArSE1MQmJxMXpYdkJnUmJjdTY1dW1lbGVrNU9pWkJtWkpGUkVSRVJFUkU1RDlKQVdvaUlpSjN5ZDZqcDZuYisxbjZkVzVCazlwVkdEMXBKcGxtTTQvMGFtZDdjRFA1KzBYOHNHZ05Sb09Ccjk4ZVNYUnNBai8rc1phanAwTnlYYlBYeUFtc25ESEI5aG15TW9NWmpVWnFWUzdMTzEvK3dwZ1IvY0VFMVNxVUppUFR6T2MvL3NGM0U1KzNyZkhyaXMwODNMTXRCb01CaThYQzVTdHhSRjZKSXpvbW5yTWg0YmtlOS8rTHdBQmYyalNxeGJ6bG05aTg1eWhHbzRHbkIzZkxNVzdxTDh2NDZZOTFkdVdPZkx3OG1Eem1DWnlkSEFHWXVXQVZzUWxKZHZPdXpicHdmVjgyczltQzJXekp0VTlFUkVSRS90c09uenpQSTczYTRXQXlrV2syNXpybWxhRjllR1ZvSDd1MmhqVXI0ZVBsd2VZOVJ3RllzR29ydmRzM1pmeW9JVGc2T0xENzhDbiszR2dmWkhYazFBWDJIVDNEbnh0M1VmTHFTeFRYcXhSVWdyWGI5dWU3NTBiQmxYbTBkM3ZlK21KMnJsbU9nNnNFOGQzRTU5bTIvempQdmpzdFJ5YXl1Nmxrc1NLTUdkR2ZGdldxRTV1UVpIZk52VDNkR1Q2Z013QmRXemRrNWFhOWR2MTUvV2E3ZG0zejFYTjFjODE2UWFpSXJ5ZmxTaFc3M2FjaElpSWlJaUlpSW5MWEtVQk5SRVRrTHVyYnFUbGpSL1FIWU54VEF4Zy81ZWRjeHozUnZ6T05hMmRsNm1wU3B3cjluLytBcUppY1diU3l5MVJlLzlsaXNmRE52Qlg4dm1aYlZvQWE4UFV2eTBqUHlMU1ZsY2tXRWhiSnFIZW5jVEVpaWd0aGtaak5Gdnk4UFNsVEl1Q0d5dmNVVmhFZlQycFVMQXZBNlpBd0xrWkUzL1pqM0M2ZmpoMU9iRUlTMCtiK3lla0xZUXp0MjVIS1FTVUJpSWxQeE5mTEE4Z0tMcXRRSnBEbkgrbkpUMytzWThXbVBXUmtackpoNXlFR2RtdkY4bzI3bVRSNmFMN0gyajd2ZjdtMmI5bDdsS2ZIZjNWN1QweEVSRVJFL3JVTUJnTmRXelhnVEdnNDIvY2ZaOFNBTGpRS3JzeVd2Vm5CWm8vMGFzZkZpR2hXYjgwcURUbmoxNVVzV2IvRE52L1M1U3Q4OHVwUTB0SXpXTE0xSzVqTVlySHc5WncvbWZMR2t3Qzg4ZG1QdGl4bjJSS1NVaGc1NGVzOE03MVZEaXFKcjVjSHV3NmR5clUvbTVlN0swM3JWTVhEellYTDE5M3FCL2g1OC9Ib29adzhkNG5SSDMxbkMwNHI3dS9MdTg4L3hOZS9MR1AzNGZ6WHowKzVVc1Z4ZFhia1NBSEJZdGtNR0FCd2REQXh0RzlIaHZmdmpMT1RJNHZYN2VDVG1RdUpqVThFd0dReTh2NkxqK0RyNWNIYWJmdHAyNlEySDd6OEtLTW56U3gwZ04xbjQwYmthQnM1dURzakIzY3Y1Tm1KaUlpSWlJaUlpTnc3RktBbUlpSnlGeTFjdFpYNzJ6YW1WdVVndXJacXdDOUxOdVFZVTdxNFA4UDZkZUwvMkx2THdDcnI5NC9qNzNQV3hkaFl3VFlZSVNrNU9rZEpJdzJDRWdJS1VqOUFWRUlRQkVSUlFRVUZCQ1VFRWFRa3BMdTd1N3RaZC93ZkRBNGNkeGEwK1ArOEh1Mys5bjE0Y2c3M2RWOFhKRDhrK21Eb2p4YUQwd0RHejFwQyswWTFBSmk2Y0RXQTZRSEhoTm5Mek1aTy9PTnZBRHpjTXBtMU42NVJqZ0EvYnhyVktJdWZ0d2YrUGg2bWtwOGQrby9sM3YySE1zOUsvYURTcG94eEhRZCs5OHdDMUlya0N6QzdOaHFOcWZaWlVxcndhOVNzVUp4cVpZcWF0YnM2TzJKclkwMmo2dVhvM2liNXM3MXk0dzRMVm0ybCs5c05UT1BjTWptVE44Q1hZVDNmNXZqWnk1dzhmNFd2SnYvSjN4dDNjL0w4RmVwV0tmbmtOeWNpSWlJaS95OEVGc3BEMzNlYlVEQzNQNStObThsZmEzWnc0MDR3eld0WE5BV29sUzlSZ0lqSWFGWnYyMC9MM2w5eTgwNncyWGYya3ErL1JzWEFRdnkrZEFQaGtWRUE1TXZweDJmZFczUDdYaWpXMWxhTTdOT092cU1tcy9mb0diUDlJeUtqVXoxYnZhQlN4TVRHc1huUGtUVHZ3VDF6OHUrTmYvNkdjWFowWVB6Z3JrVEZ4Tkp0MkU5RVJzZVkrcUtpWTdDM3MyWGlzTzU4TVhFdTgxWnV5Y0NuWmM1b01ERGpxejVjdm42SFZuMit6TkFjLzZ5ZUFEU3NWZ2FEd2NDbDY3Y1ovdU5zZGh3OFlScGpaMnZEcUw3dEtWKzhBUE5XYnVIekgyZlQvNzNtdEt4Ym1hRTkyakQ0Kzk5U0JQdFowcXpuU0U1ZnZBWWtsL2pjTlBNcmhvMy9uZm1ydHByR1BQclNrWWlJaUlpSWlJaklxMHdCYWlJaUlpK1lzNk1ERlFNTG1xNDM3ajVNTGo4ZnBzeGJTUzUvSC9MbDlEUDE1Y3ZweDQwN3dVejVjd1Z2TjZ6S1gydTNFK0RyVFlCdmN0bVhiZnVQRS9KSUtjaWY1NnlnZWEyS3ByOEJzemZ3blIwZHNMWjZHS2dGa01uWjBleTZWYjNLWm1kNDFLOWYvTTlpTzBDQXIxZUtCeWl0UHh6TjBkTVhVNTBEOFBwcnlkblRRc01qMlgvOGJKcGpIOGYwTC9zK1VkOERiUnBVSmFoMFlkTjFRa0lpYTdidlo4R3FiWHpTdVRsTjNpZ1BKRCswNi8zRno1UXFuTmMwMXNmRGpXSUZjZ0VRbjVEQStTczNBUERPa3BtYmQ0TEo3T0pFclk2ZnB0aHo4b2hlK044dm4yU3Avd0VQdDB5cEJpbUtpSWlJeUt2TjJkRUJnTGZxVmFGYjYvcGN1bmFMcnliL3llNURwMGxNU21MV2t2WDBidGVJaW9HRjJMem5DTm04c3JCdXgwRUFUcHk3YkxhV2k1TUR3M3ErVFZoRWxPbjNRWU9xcFJuWXBTV2g0Wkc4Ti9nSDdHeHQrWEhJQjB3ZTNwT3BDOVl3YWM1eW9tTmkwenlqaDFzbW10V3F5S0kxMndtTGlMSTR4dXIrQ3lLKzNsbUlqSTR4eThiczd1ckNkd1BmdzlIQmprNER2K2R1U0JpUUhGVG00R0NIcmEwTkl5Zk9ZWFMvZC9uMGcxWmt6K2JKMkdtTE1oVDQ5VUR1N0ZseGRuUXdmVFlaMGExTlBRQVNFNU9Zdm1nMUUyYi9UVXhzbk5tYVgvUnBSOTRBWDlac084RElpWE1BK0hMeVBMSjZ1ZE9nYW1udWhvUXhadXJDRE8rWm5zZTRaUkVSRVJFUkVSR1JmeTBGcUltSWlMeGdQaDZaR2RXM2ZZcjJudTgwVE5GV3QwcEpzMHhiYlJwVU5ldHYrL0UzSER6eE1FQXR0UktmQUg5K1A0RGMvajRZREFiVFE1WTFVMGZpN3BwY2xqSXFPdmtoMU9rTDEwd0JhcmZ1aG5EeDJpMHVYYnZONWV1M3pES0VQU3V2NTAwT1VOdXk3eGdKQ1JrcmgvTWl6Ris1bGFEU2hZbUlpbUhleWkzTS9Hc2R0KzZGTW1mc0orVEpuaFdBa1BCSWVvK2N4TW56VnlpWXg5ODBkOUdQRDRQTERwNDRUMnhjUEFBcnBueWU0ZjNUR252cCttMGFkQm42dUxja0lpSWlJcStBK2xWTEFlQm9iOGYzTS81aXhxSzFqQjN3SHUwYTE2RFR3Ty80ZmNrRzZnZVY1dXVQM21YdThzMzRlbWZoOUlXcktkYXhzYmJpMjA4Nms4M0xuWUZqcG1OcmE4MlkvcDJwV3FZSXg4OWVwdGVJaWR5NEV3ekEyLzIrNXR0UE92RnUwNXE4V2Iwc1BiS0xnTVFBQUNBQVNVUkJWRWRNNU1pcEN4YlBaelFZR05xakRYSHg4ZnowK3pLTFk0SkR3NmxlcmloUk1URzhXYjBzeHg0cHNWbTJXSDVHOVcxUFpoY25idHdKNXVmUGUrRG9ZSStqdlIwTzlyWVcxMnZYcURwZTdxNE0rbTVHaG44elBIaGhaTzMyQXhrYUQ3QmszVTd5NS9Mam85Ry9tcjFvNCtSb1Q4ZW1iL0RPbTlXd3NiYml0Ny9XOGUzVWhhWnlub21KaWZUL1ppclR2K3hMdTBiVnVYN3JIdHNQSE1kb05GSW9kM2JpNGhNeWZBWVB0MHlFaEVXWVhrcEtLNHVkaUlpSWlJaUlpTWlyUWdGcUlpSWkveUhucjl4TTBSYmc2d1hBM3FPblRZRlZhN1lsUDZRNWNQd3MxY29tbDdCY3VtRVhBTC9PWDhYc1pSczVlL2w2aW9jaHZ2ZXplMlhVdlpDMHk0Rm15ZXhDVms5M0FEYnVPdnhZYTFzeVp1b0NVOGFKeHpXaWQxdXo2ODE3ai9MTnJ3dFl1SHFiV1ZhSUgyY3Q1ZHRQT25IaTNHVStHdjByRjY0bWYrYnJ0aCtrWGFQcTVQVHpNWTJOam9sbHlwOHJuK2c4SWlJaUl2TC8wK3F0K3lsWHJBQmZUZjZUS3pmdUFERGcyMmxNSGRXYm40WjJvMm1Qa1hRZjloTmorbmZtblRlckVSWVJ4ZVk5UjFPc1kyMXRSVVJrRkRNWHIyZnBobDFVREN4RXBaS0ZtTFZrQTJPbkxUUzlSQUZ3N2RaZDJuM3lMVjFhMWNVcmkydWFXWkJiMXExTTZTTDU2REY4Z2xrcDBVZjkrUHN5L3RmdVRUbzBxY25OTzhGOE4vMHZVOS9KYzFjZ0tZbGRoMDV4NDg0OVFzSWlDQW1MSkNROGtwQ3dDRUxESXdrTmp5UXNJb3JROEVoaVl1TVkvZEc3MUtsY2tuMUh6ekpuK2FZTWZZN0Y4dWZpMHZYYm5MSVF2SmVhOVRzUHNXMy9jYk9zYVk3MmRzei9ZU0RlV1RKejZmcHR2cGc0eDFSZTlWRVJVVEgwR2pHSmJ6N3B5UFlESjNpL1pSMXFWd28wclp1V3hNUkVUcDYvUW5CWUJKLzFhRVBGRXNrWnQ0K2R1Y1NHWFduUEZSRVJFUkVSRVJGNUZSank1UytnUlBFaUlpSXZrTkZnd043T2NtYUF4eFVkRTB0aVVoSlZ5eFFCc0ZpK3BtcVpJaVFsSlhIODdHVjhQTjBJQ1l2Zy9KV2JKQ1Vsa2MzTEhYZFhGNEpESTdoODQvWXpPZFBqcUZMcWRiNGIrRDZKaVlrRXRlMXZWdmJuUmF0dy95RlFaRlFNKzQ2ZFNYTnNqWExGV0xmellJcnNEVWFEZ2F4ZTd0amFXSk9VbE1UTk95RkVSc2M4dHpPTGlJaUl5S3N2YjRBdmIxWXZ5N2laaTAxWmpTM3g4L1lnVDBBMjF0Ly96bTh3R01nYjRNdnRleUhjQ1E2ek9NZG9ORUpTRW9uMzYwUjZ1cnR5NjI3SVk1L1JZRERnWUdkTGRHd2NpWW1KK0dmMTVOSzFXNCs5enFQbmVwQjlMQ1BzYkcyb1diNDRTOWJ2elBDY3BSTS9ZODMyQTN6NzY0SW5PYUtaYW1XTDR1N3F6TUxWMjRsUFNEc2Jtc0ZnSUNrcGlTTDVBc2lUSXh0aEVWRnMzSFhZRlBUbTVHaFAzaHkrSER0N0tkVlNxZ2FEQVFPWS90MUVSRVJFUkVSRVJGNTFDbEFURVJFUkVSRVJFUkVSRVJFUkVSRVJFUkdSNThMNHNnOGdJaUlpSWlJaUlpSWlJaUlpSWlJaUlpSWkvMDNXTC9zQUlpSWl6MEsrbkw2NE9EbSt0UDNQWExyR3ZaRHdsN2EvaUlpSWlJam9kNEdJaUlpSWlJaUlpTWkva1FMVVJFVGtQK0dqVHMwSUxKVG5wZTBmR2g3Sm05MCsxOE1vRVJFUkVaR1hTTDhMUkVSRVJFUkVSRVJFL24xVTRsTkVST1FaeU9Uc1NGWlA5NWQ5REJFUkVSRVJlWW4wdTBCRVJFUkVSRVJFUkNRbFpWQVRFWkgvcEQxSFRyL1EvWFlmUHNXeE01ZGU2SjRpSWlJaUlwSTIvUzRRRVJFUkVSRVJFUkY1K1JTZ0ppSWkvem1kQm4zUDdzT25Ydll4UkVSRVJFVGtKZEx2QWhFUkVSRVJFUkVSa1g4SGxmZ1VFUkVSRVJFUkVSRVJFUkVSRVJFUkVSR1I1MElCYWlJaUlpSWlJaUlpSWlJaUlpSWlJaUlpSXZKY0tFQk5SRVJFUkVSRVJFUkVSRVJFUkVSRVJFUkVuZ3NGcUltSWlJaUlpSWlJaUlpSWlJaUlpSWlJaU1oem9RQTFFUkVSRVJFUkVSRVJFUkVSRVJFUkVSRVJlUzRVb0NZaUl2S1N1R1Z5cG1DZTdCVE1rLzJaclZtOFFPNW51bGFYVm5YcDBxb3VQcDV1RnNjNDJ0dVp4Z1NWTHB6bWVvVmV5OEZmUHc3bWc5YjE4SFIzVFhYY3R0bmZzRzMyTi96K3pVY1pQcXZSYUtSVTRkZFM3WGR4Y3FCWWdWeHByMkV3cEx1UHM2TURRYVVMODNIblptbmVnNGlJaUlqSTQzQjJkQ0NibDd2RlBrZDd1eFI5MmJ6Y2NiUzNlNm85RFFZRER2YTJ1THU2NEovVmt3SzUvUWtzbEFkYkcrdFU1L2g0dUtYNis2VmdudXo0ZUZqKzNmQzhlYnE3OGxuM051VDA4MDdSbHorWEh5Tjd0eU4vTGo4QVNoZkppNjkzbHNmZXc5WEZpYzk3dnMyUTdxMmYrck1YRVJFUkVSRVJFZm4vSnZYL2NSSVJFWkhucWtiNVlnenMwaEtBWW8xNkFHQmxaYVJYMnpjenZNYTN2eTRBSUUvMnJQVHIxSlF5UmZJeGN1SWM1dnk5Q1lBM0twUWdsNzlQaHRhYU1IdVoyWFh4Z3JubzBxb09BRHNPbk9ENnJYc3A1amc2MkpuR0xGaTlqZlU3RDZXNmZzT3FwY21lelpNT1RXb3lmK1ZXVTd1ZHJZM1pPQWQ3VzlQYWovWWxKaVlTRjUrUVlsMWY3eXlNN04yT292bHpNdmo3My9ocjdZNFVZLzdYN2syYXZsR0J6WHVPOE1OdlN6aHg3ckpadjVXVmtUSDlPM1B1MGcyK203Nkl4S1FraS9mdzZRZXRxRld4QkFEQm9SRk0vT1B2Vk85WFJFUkVSQ1NqM3FwZm1XNnQ2NXQrRnp5cVJ2bGlET3Y1dGxuZnNrbERVLzN1VzdOOE1WclZxNEsxbFJWV1ZrYXNyYXl3dGJIRzF0WWFXMnRyYkcxdGNMQ3pUZkU5L0lGM1B2cUdReWZQVys1N3N4cHRHZ1JaUE9lc3Ivc3hjL0Y2UmsrWmwrNzkxcTRVbU80WVM1WnYybU94L2ExNlZXaFl2UXd6L2xxYm9pOXpKbWZxVmluSjZtMzdPWDcyTXAyYTFlTDF2RGtZUFhrZUMxWnZ5OUMrVmxaR3Z1alRqdkxGQzVDVWxNU09BeWRTUGNzL3BmWTVaMFJNYk53VHp4VVJFUkVSRVJFUitUZFJnSnFJaU1pL2lMV1ZGVzNmckpiaDhROEMxRnhkbkNoZE9DOEFmVHMwWnRlaFU1eTdmSjAzS2hhblJybGlHVnJybndGcXFTbFROSi9wNzB6T2pxYS9QZDFkemZwdTNnbmgzT1hyUUhMUVdiMmdVZ0FzV0xXVjY3Y2ZCcnZ0bVBPdHhYMXlaUE15Njl0LzdDenQrNDlKTWE1NGdkd1V6WjhUZ0NIZFduUHJiZ2piOWg4MzlaY29tSnNtTmNzRFVER3dFR3UySFVnUm9OYTFWVjBxbDN5ZHlpVmZKMGMyVHo3NWRoclJNYkVwOWhyMzIyS3FseXVLdFpVVmpXdVVZOUtjNVNTbEVzd21JaUlpSXZLa2pBWURKUXJsQVRCbEJTdjV1bm5HNEp4KzNtWnR1dytmQXVERStTdnNPblNLK1BoNFl1UGlpWTJQSnk0dWdkajRlQUlMNXFGUmpiSjgrT1VVN2dTSEVSTVhSMHhzSERFeGNVVEh4aElURzBkRVpQUnp2NzlSZmRzLzBUeExRV0hPamc2MHFGT1I1UnYzY09iaXRSVDlENzdYMjFoYkFmREIwQi9wMTdFSlE3cTNKcE96STlNV3JrbHpUNlBSeU9jOTM2Rjg4UUo4L3VOc2FwWXZ4dkQvdlVOOGZBS3J0KzFQYzI3bVRNNnNuLzVGUm04dkJVdUJnQ0lpSWlJaUlpSWlyeUlGcUltSWlQd0g3RGx5bWxsTDF0T21RVlhzYkcwWTN1dHQybjVpT2ZBclBabWNIWEYxY2NMVnhjblU1cFhGRmYrc25seTZkb3VKUTd0Ym5GZXhSRUVxbGlob3VsNndlaHREeDgwQ29HRzFzamc3T2hBZEU4dmtQMWZpNnVKRVNGakVFNTN2bjVhczMwbkJQTmxwWGIrS0tiTkJ2UzVEaVlpTXhzbkJqczk3dllQaGZ2bk9xUXRXVzh5U01HM2hHb29YekUxZ29Ud0VsU25DK01GZFdidjlvTVVTUVhlRHcvREtraGtmVHplKzZOT084RWNlNEEzL2FmWXp1U2NSRVJFUitmL054c2FheWNON21yWDk4N3BEazVwMGFGTFRkUDBnbU9uaTFWdXB2bnhpYjJ0RG94cGwyWDNrTk1HaDRXbWVZZi9DSHg2N3IwMkRJTm8wQ0VyUjNyTDNseWxlRXJsODR6YnZmWnI2SG8rYTlIa1AvTHc5VXQzVHp0YVdIMmN0dGRnZkdSVURnTzM5VEdieENRbDhNV2t1aDA1ZVlOUHV3Mm51NjJodng4Zys3UWdxWFpneDB4WXliK1VXbG0zY3hmakJIL0RWUis4eWR1cENwaTlLbWJYdDRkN1JEQnYvTzYwYkJKSE55NTJ2cDh6UHlPM1NzZGtidUx1NlpHaXNpSWlJaUlpSWlNaXJRQUZxSWlJaUw5akkzdTJvVzZXa1dkditoVDl3N2RaZDZuUWU4c1J2eVkrZnVaU2E1WXZqbFNVelYyN2V3ZDdPbGcrL25KTG1uSVhqUHlYQTE4dXNyV1hkU25SclhkK3M3Y3NQT3dCUDlnYS9qYlVWSFJyWEFHREt2SlZZR1kycyttVTRGNi9kWXM3Zm02ajczaEN6OGNzbURRVlNQckNLallzMy9XMWxaYVJ6ODlxbTY4am9HT0xpRTdDeHRtTDNrZE84MHpBNUMxM1IvRG54OWM0Q1FFUmtOREd4Y1hScFZkYzA3K2U1eTBsSVNDUXNJb3F1bjQxblZOLzJWQ3RibEQrWGI2WlJ6WEtVS2ZJd0k1d2wveXhOcEFBMUVSRVJFWGtjRGF1VkFTQi9Ubit6NjhYcmR0S2c2ekFBcXBjdHl2L2F2V202QmxqODAyREdUbHZFbXUwSHpOYXo5SUxGbzdKa1RnNTZ5cDdWQTdkTVRxbU9pNHlLWWJTRllLcHFaWXNRV0NpUHhiNStIWnV3NThocDFtNC9tS0x2NXAzZ0ZHM3g4WWxjdlhrM3pmTStPdFlTdDB6T3RIMnpHbk9YYitieWpkc1V5UmVBcDdzcmE3Y2ZOR1U2am9wT0RsREw3dU5KdVdMNThmRnd3OXZERFcrUHpOUUxLb1dYdXlzdGVvOGlJY0Y4anp6WnMvSlZ2M2ZKa2MyTEVSUCtZTzd5emZmWGk2WHJaK1A1K3FPTzlPblFtSktGWCtQekgyZHo2MjVJaXZQRnhzVXpmOVZXY21Uem9sM2o2cXpaZnNEMG9vNTNsc3dZalVhdTNUTC9ER3h0clBtNGN6TjJIVHFab2M5R1JFUkVSRVJFUk9SVm9BQTFFUkdSLzRqSTZCaEdUcHlEdFpWVnVxVm1ua1pRMi82bXY5MWRuWm4vdzBBQWxxN2Z4ZWhmSGo2b2lvMk5BNkJOZzZyNGVMcHg2ZnB0cGk5Y3kvRC90Y1hXeHByc1dUMFo4SDZMVlBmeDgvWXdCYXM5OFAyTXYvaGwzaXFzcmF6bzBxcU94WGsxeWhXeldOYlV5ZEdlOTF1YXovbDEvaW9TRWhJeEdBelkydGp3NFZlL1VMbGtJZGJ2UEVTam11WFMrU1JFUkVSRVJKN09zSjV2Vzd6K2ErME9MbDI3QmNEZGtEQUEwL1VEZDBQQ1VyUXRHRGNvUS90Ty83SnZtdjJiZGgraHgvQUpLZHF6ZWJrVFdDZ1BNeGV2UzlIWHIyTVRqcCs5YkxIdmVlbnhkZ01TRWhPWmVEOWozSWZ2TmlYQTE0c2krWEtTeTg4SGI0L01lSHU0QWRDNVJTMmdGZ0RCb2VGY3Z4M005VnQzMlhYb0ZIWTJOa1FtM00rMFptTk5oeVkxNmRTOEZ1R1JVWFQ1YkJ5N0RwMHkyemNtTm81ZUl5ZlJxMjFEMmpXcXpvSnhBL2w1N2dwbUw5MUl6UDNmUVkvYWRmZ1U3UnBYcCtUcmVWaXo3UUFHZzRFZlB1MkN3V0NnN2NmZkVCVWRheHBidWtnKzdHeHQyTEFyN2V4dUlpSWlJaUlpSWlLdkVnV29pWWlJdkdCYjloN2xYbWc0NVl2bko2ZWZEd0F6RjY4bk5EeVNYbTBiUHRaYSs0NmVaZU1qWlduVzd6ejAxT2RidVhrZnB5OWNvM3E1b3RRUEtnM0FENzh0NXV5bDY5UXNieDc0NWVMa2FQcmJ3ejBUcFY3UFk5WWZGaG5ObTlYTEF1RHJuWVh0ZjN4aktyYzVlOWxHMnI1WjdhblAreXgwYVZXSCtrR2w2ZnZsWk5ObitQN2djUmJIUGlobmRQN0tUUnAxKy95Rm5WRkVSRVJFL25zZVpDanUzS0lXM1ZyWE4xMzdaL1drZUlGY0FOamIyVEorMWhKVGRqV0E4Yk9XWUc5bmE5YjIxOW9kRmpNZTU4bWVsWDRkbTVJN2UxWTI3anBNa3pmS00zWEJhdG8ycXM3S3pYdjVmc1pmR2M5a2xwQmdsdG40WlFvc2xJZkdOY3N4Y3VJY3dpS2lxRld4QkVYeUJUQml3aDk0ZTdoaGJXM0Y0Vk1YV0x2OUlGMWExV0hCNm0xTW5iK2E2N2Z2V1F3aU14Z00xQ3hmbkY1dEcrTHJuWVdOdXc4emROd3M3Z1NIV2R3L01UR1JNVk1Yc3V2UUtUN3IzcHJlN1JyeFRzTnF6RnF5bmdXcnRuSHZrUktxdXc2ZEpDbzZscUJTaFZtejdRQkpTVWw4L3VOc3BuN1JtMkU5MzZIZlZ3OHpYOWVwRkVoOFFnS3J0ejYvbDQ1RVJFUkVSRVJFUkY0MEJhaUppSWk4WUVzMzdHTHBobDM4OWVOZ1U5dm9LZk9BaDhGUEdXVnJzNTUyamFzVFdNZzhNT3pSQjFPUGxyVDhwOHdXeXZwY3VIcVRDMWR2bXBVSDJudmtEUHVPblVuemZHV0s1RXRSRXZQTXhXdnNPWEthbkg3ZUdPOEhwZ0VFaDBVd2VlNEtGcXphU21DaFBIUnFYb3RKZnl4bjM3RXpBR1RKbkFtQXFKaFlJcU9pR2RTMUZZR0Y4aEFhSGdra1p5eElxOXpvN25sanNiYXlJaXdpaWtwdFBrcDFIRUR4QXJsNXIwVnREQVlEMDBiMVljZ1BNMW0rYVUrYWMwUkVSRVJFbnFmaUJYS2x5SzZXbnIvVzdqQzdMcEl2Z0xjYlZxVkcrZUxzT25pU1ZuMitwR3FaSWdCTVhiQ0c3UWRPTUt4SEd4Yi9OSVMxT3c0eWYrVVdkaDQ2YVNwMWFUQVlDUEQxTWx0ejRlcHRMRnk5eldJcDBjYmRod1BtWlVZdlhMMUZZcUxsOHB4UHExclpvaGdNQmo3cTFJeUJYVm9DY09qa2VlYXQyRUxpL2ZLZUQ3UnZYSjN3aUNndVhMMlo2bnFmZEc1R3k3cVZDUTROWi9EM3Z6R3M1OXVzbVRveVEyZlpjK1EwUzlidjVLMTZWZWo1VGtQczdXejVjZFpTVTM5TWJCeHJ0dStuZXZsaWpKcjhKeEdSMFJ3NmVaNmZaaStqZTV2NnRHdFVuV2tMMTVBNWt6TTF5aGRqM2ZhRFpnRnVJaUlpSWlJaUlpS3ZPZ1dvaVlpSXZBU3Z2NWFEN05rOFRkZjJkclpFeDhTbU1lUEpwVllLODBWWnQrTWcyYnpjc2JlenBVVEIzQUNNKzIweG9lR1JoSVpIMHZXdHV2aDR1REc0MjF1czMzbUk4VE9YTUhsNFR3Q21MbGpOajdPV1VpQzNQd0NYcnQvTzBKN1dWbFlBS1I1TVdYTGcrRm1tTDF4THU4YlZzYk8xWVZUZjl2aDR1REYxd2VvbnVWMFJFUkVSa2FkaU5CcE5XWWNmdkpUaDQrbUd1NnNMUjA5ZlRERytZYlV5cG1BMlgrOHMxQ3hmbkhwQnBYZ3RSelp1M1ExaHlBOHpXWHcvZUMwMFBKTHpWMjZTa0pEQTl2M0hhZHhqQkoyYjErS3RlbFdvV2I0WUllR1JiTjkvbkwxSHo3QjAvYzRNbHd4TlRjWFdIeEVlR1dXeHoyQUFPMXViREszenlMc3VKak1XcldYanJzTUVoMFhRcWRrYlZDMWJoR0hqZjdmNEcrQnVTRGllN3E1NFo4bU1uNDhIMmJONjRwL1ZFMzhmRC95emVySnN3eTZtTGxoRFhId0NrK1lzSnpROEVrY0h1eFRyZk5LNU9ic1BuMkwxTnZQc1psZHUzR0hUN2lQTVdMU1dlbFZLTVhQSitoUno1eTdmVFAyZzByU3NVNGxmNXEwQzRKZDVxOGpsNThPK1kyY0JlS2RoVmV4c2JaangxOW9NZlM0aUlpSWlJaUlpSXE4S0JhaUppSWk4QkMzcVZESzdYakpoQ0JQLytKdkFwcjFNR1FzZVNLK2s1THROYTNMMXhoMkN5aFRCeGNuaG1aelAxZGtSVDNkWDAvWEFyaTA1ZGVFcWdVMTdwVHFuVUo0Y3BoSkRDMWR2NDlqWlN5UWxKWmUrMmJiL09OTkc5UWFTc3hyTVg3a1ZBRDl2RDhaT1c4U2hreGRvMHlDSW9OS0ZXYlZsbjJuTitQZ0VDdVhKZ1oxTjhvT3J5OWR2WTJOdFJjZG10Vkk5eDZNUHIreHRiZExNSUFjd1lmWXl4a3hieUlWck54bDBQL1BDNll2WEFCalN2WFdxOHp6Y1hNejZkeDg2eGRJTnU5TGNTMFJFUkVRa0xlMGFWK2V0dWxYNGVlNEtzL1ozbTlTa1dlMktsR2pjTTlXNUpRcm1ac3FJWGhnTUJtN2NDZWFiWHhld2F1cytvbVBpeUp6SkdZQWRCMCt5NCtCSnJLeXNURzFURjZ4aDhicWQxQ3hmbkNZMXkxR3JZZ2x5K25rejkrOU5kQnYyVTRwOXhnL3V5bzRESjVpK0tQVWdxbWExS2xDMVRCRWlvMk5TSFpNam14Yzc1bnliNXVlUmx1dTM3M0g5OWoySzVBdWdldmxpVFByamIwNWR1QXBBbWFMNThQZnh3TS9IQTE5dkR6Sm5jcUoycFVCcVZ3bzB6YjkxTjRTTDEyNXgvT3hsemw2K3diVmJkL242bC9tbS90bExONmJZODVQT3pUbHg3b3JGUG9BN3dXR3BmaTRIanA5ano1SFRkR2hTMDFRQ05ERXhrUUZqcGdISlFZaHZONnpLbHIxSE9YamkvSk4rTENJaUlpSWlJaUlpLzBvS1VCTVJFWG5CZkR6Y3FGTzVwRm1iaDFzbUJuWnBTWEJZQkhGeDhRUVd5c1A2bllmWWMrUjBpdm41Yy9sUk9HOEFjNWR2QmpDOWZUL3Yrd0ZwQnFpbEZ1RDJUNzNiTmFKZDQrcG1iWG15WnlVNE5KeEtnWVd3dDdPMU9LOTRnVncwcTFVQmdOaTRlUHg4UExoMC9UWkhUbDJnVTdNM0tKdzNnUGlFQkZOV0F5ZEhleVlNNjRhbm15c3JOdStsMzFlLzRKWEZsVDFIenBqV2pJeU9ZZCt4TTVScDBZZnMyVHk1ZHZNdTluYTJHYzRLWjJkcmsrN1lDYk9YQVRCLzVWWnUzUTNCeDhPTnpYdU9BTkM0UnJsVTV6azdPcGoxSnlRa0trQk5SRVJFUkRMTXljR09XaFVEeVovTGozTEZDd0RRcG40UXV3K2ZadEdhN1N4WnY5TTAxdHJhaXNpb2FJdnIvTDF4Tit0MkhDUXNJb3J2Wnl6bTByVmJyTnQ1RUlBOTg3N0w4SG1LTmVyQnBELytwbVRoMTBoSVNDUXhLWWt0ZTQ5YUhIdnpUbkNxZlFEVnl4VWxLam8yemZLZWQ0TEQrSG51OGd5ZHJYUHoybVRKN0pLaTNkSGVqdUc5Mm5MeTNCVW16MTFwYWgvYW93M2VXVEp6NjI0SWw2N2Y1dWFkRUxKNnVqRmd6RFF1WGJ2TnhXdTNpSXVQcDFqK1hCWi9jejB2MzA1ZHlHOWY5V1hBK3kzb04vb1hVN3ZCWUdEd0IyOWhaV1hrNjE4V3ZMRHppSWlJaUlpSWlJaThLQXBRRXhFUmVjSGVhMWtiRzJzckVoSVNzYkl5QW5EODdHVkN3aUpZdFdVZkU0ZDJwMHpSZkJRcmtJdDNQdnJHYkc2YkJsWHAxN0VKaVltSnJOdHhrTnYzUXAvNStlTGk0MU8wWGI5OWorTm5MelBnL1JaNFpjbWM3aHF0NjFlaGRmMHFMRmk5alN5dUxuUjVLem1MMmNuelY2bFZLWkIzbTlaazQ2N0RyTnk4anplcmw2Vmh0VEkwckZhRzRUL054dDNWMmJUT3ZaQndBT0lURWpoNzZmb3p1a1BMWEp3Y3lPWG53NHJOZTUvclBpSWlJaUlpQUE3MmRnenMwcElESjg1eE56Z01meDhQM3VqNEtRQUY4MlJuMXRmOVVzeDVrRjM1VVg5djJrUC9iNllDOE92OFZXWjlRVzM3Vzl6YjBkNldOZzJxMHJ4MlJhN2N1TU9rUC80R0lERXBpWjBIVHo3TmJRSGc0dVNZYW1uUEI4SWlvbExOUlBaUHJlcFdTUkdnWmpBWStLeEhhN0o2dWRObjFNK1VMWmFmM05sOXlPVGtTUHYrWTdnWEVrNU1iQnlRL1B2a28wN05PSEQ4bk9rMzFNQXVMV2xXcXdJZEJveGwvLzBTbTJENU0zNVVtd1pCdEdrUVpMRnZ3dXkvVFMvQVdITGsxQVYrWDdxUjF2V3IwT1o0RURNWHJ3ZWdmZU1hbEM5ZWdQR3psbkR1OHZQOTNTTWlJaUlpSWlJaThqSW9RRTFFUk9RRmM3UzNBMkRWMW4ybUVqTnRQLzZHVE02T1pQTnlwMVNSdkFDczNyWS94ZHoxT3cveTRidU5NUnFOMUt0U2lta0wxenoxZVY3TGtZMmtwQ1JUV2N2TE4yNnpadHNCWEp3Y0tIMy9MUDIvbWNhK1kyZDRvMEx4eDE0L1h5NWZqUGZyYmhiTTdVL0IzUDRBTEY2M2sxL25yK0szdjlaUkw2Z1VqV3VVWTl2KzR4VEpHMkNhR3h3V1laWVZMall1bnNqb0dJbzE2bUZ4TDZQQndPL2Zma1Mrbkg2bXRnMjdEdE5yeE1SMHoxbXFjRjU2dDI5RTcvYU4rUGJYQlV4ZnROYmlQdW1WWEJVUkVSRVJ5WWpiOTBLcDhzNG5oRWRHMGJsRkxZcm16Mm5xdTNyekxzUEcvMjY2ZnE5RmJhSmlZcGl4YUozWkdvTzZ0aVEwTENMVlBZSkR3MU8wdFdrUVJNZG1ieEFXRWNWbjQyYXlmT01lRXBPU25zRWRQZVR1Nmt4b2VPUXpYZk9mQ3VjTjRJMEtKUUQ0WVZBWElEbkFiczIyQTF5L2RjOXM3SU9TbVNVSzVtSFYxbjMwYWQrSTVyVXJNblB4ZXJQZ05JQlJQOC9GeW1pRm80TXRZUkhtUVhhZmRHN083c09uVXZ4Vzg4NlNtUnQzZ2psODhrSzY1LzV1K2lLSzVjOUozM2ViY0RjNGpDU2d4enNOMkhId0JGUCtYSlh1ZkJFUkVSRVJFUkdSVjVFQzFFUkVSRjZ3aytldkVPRHJ6WjRqcDAwQmFyRng4ZHkrRjBxUHR4dGdOQmhJU2twaTVlWjlLZVpldVhHSDNZZFBVNnJ3YTlTdldqclZBRFViYXlzNk5hL0ZUNytuL3ZiK0E5WExGYU5McXpwY3VuYUxMeWJOWmVIcTdTeGN2WjEzbTlZMEJhZzk4RWJIVCtuWTdBMjZ0YTdIc28yN0dUUjJocW12WHBWU2pPamRGb0JQdnBuSzhrMTdBQWp3OWFKQlVCbU9uTDdBdWNzM3VIcnpMcmVEUXdtTGlHTFR6Sy9NMWw4NjhUT3o2ekg5TzV0ZHA1ZVJvTXRiZGMyQzB3Q3FsSHFkWnJVcThPZUtMV2wrRG1XTDVqUDlmZXJDMVRUSGlvaUlpSWc4QzZsbEdRc09EV2YrcXExQThnc3VIM2R1eHBvViswMXRrRnpPZm5DM3Q3Z1htaHlnbGlXekM0WHk1RWgzejM0ZG03THYyQm1tTFZ4TFlrSWlGUU1MV1J5M2NmZmh4NzBkRTErdkxGeTVlZWVKNTJmRW1VdlhXTDVwRCtjdTMrRHM1ZXVjdjN5REMxZHZFaHVYTWlQMDBUT1hDQTJQcEdhRjRsUXJXNFRhbFFLWnVYZ2RvNmZNeDhIZWxxam9XTlBZUDVadFl2emdycmc0T2RCcDBQZW1MR3lRSEtCMjR0d1ZzOHh2cFFxL1J0OE9UUmd3WmhxSFQ2VWZvQllURzBldmtaUDRaZVQvR05HN0xVbEpjUDd5RFQ3NjZwYzBTNktLaUlpSWlJaUlpTHpLRktBbUlpTHlncDI1ZUkxeDU1ZVExZFBOck4zZXpwWm10U3NDc1AvNFdhN2R1bXR4L2wvcmRsQ3E4R3U4bGlNYk9mMThMSmFBR1QvNEF3cmx5WjZoQUxWc1h1NEErR2YxeE5ZbS9hOEdPYko1WVRRYXFSOVVtZ3RYYi9Mem5CVnBqajkvNVNZTlB4aVdvcjNRYStrL1BNc29nOEhBK3kxcjgxNkwyZ0FrSkNReS9LZlpmTnJ0TFl3R0F3TzZ0TVRHMnByZmwyNUlkWTN5SlFvQXljR0MrLzZSUmVGWmV2VEI0WmxMMTdoeTQvayt1Qk1SRVJHUlYxdXpXaFd3czdWaDNZNURadTF1bVp3QnVCc1NCa0NSZkRsVHZPQ1JtdUlGY2xPOFFPNDB4NlNXdFRnOU9iSjU0ZVBweHQ2alo1NW9ma1pGUkVienlmM1Nwbzh5R2d4WVcxdVpCYW9sSmlheVplOVI2bFF1U1VKQ0lxT256R2ZtNHVSc2RKTS83OG5CaytmNTh1Yy9BVWhLU21MOWprTU02TktDa2IzYjhlRlhVMGhLSmNPY3A3c3JYL1JwejUxN29ZOVZHalVzSW9vRHg4L2k3K01Cd01Xck56RVlqUm1lTHlJaUlpSWlJaUx5cWxHQW1vaUl5QXUyNCtCSm9tTmlhWDQvR08yQlpyVXE0T3JzQ01DaU5kdFRuYjkyK3dFR2RXbUpuYTBOdFNvV1o4THN2MU9NZVpENXpOM1Z4ZFRtWUc5cmNiMzh1UjVtSER0KzduSzY1eDh4NFEveUJ2aVNQNWNmeldwVlpOYmk5VVJFeFdBMEdpeU9MNXczZ094WlBmSHo4Y0EvcXdjNXNubVIwOCtiZGRzUFVxUERRTk80M1A1WkdkSzl0U2xnTGlrcGllV2I5L0xydkZXbWgyNlJVVEVwMXMrUnpZc0JYVnBRcHNqRERHaGpwaTFrd2VwdFpQVnk1NzBXdFRFYURIemN1UmxWU3IzTzJPbUxPSDdXL0Q0RGZMM3c4MDUrT0xUdjZCbWlZMko1WHVvSGxhWjMrMFlBZEJ6NG5RTFVSRVJFUkNSVkJYUDcwL1d0ZXV3N2RvYmRoMCtaOWZuY2YrSGwxdDBRQURidk9VSlEyLzdwcnJsKytoZE0rWE1sTS81YWwrN1k5TmhZVy9IZHdQZTVlU2VFOE1nb2JHMnRxVjYyR0FCcnR1OVBaL2F6WVdkclE4SGMyU2xlTUJjbEN1V2hlUDVjOUJ3eGtUMUhUZ09RT1pNekg3eFZsMXIzczFjdjI3amJGSndHa01QWGkyUC8rSDB3Wi9rbTh1ZjJvMG5OOG56d1ZqM0d6MXFTWWw4SGUxdStHL0FlTGs0T2RCZ3dscEEwU3EwK1lEUVlxRjA1a0I1dk55Q3JwenVydCswbktRbHFsaS9Ha3NLdk1YM2hXdjVZdHBHUTUxd2VWVVJFUkVSRVJFVGtSVk9BbW9pSXlBdVdXdkNUczZNRGQ0TERzTFd4WnZPZW94Z05Cb3RaeGlJaW85bTY3eGlWUzc2T280UDl3L2xPRG1iajVpN2ZUR2g0SkJHUjBUZzUydU9kSlRORGU3VGg3S1dIR2RkeStmdVFOOEFYZ052M1FybCs2eDVHZzRIRXBDUmNuWjBzbmpNbU5vNlB2djZGcnEzcU11cm5QNG00SHpTV1A1Zi93M3Q4cEF4Ty8vZGJVREMzblJrV0h3QUFJQUJKUkVGVWY0cDFFcE9TU0V4TW9reVJ2TlNxV0lMS3BWN0hlRDlyUUh4Q0F0WldWdFNwRkVoUXFjTE1YTEtlYVF0V0V4bjlNRUN0MEdzNWVLdGVaZXBXTG1tYUJ6QnB6bkordS8rdzdhZmZsK0hwN2tyakd1VUFLRnNzUDdPTDVlZkE4WE9zM0xLUFhZZE9jdXJDVmFxVkxXcWF2Mm5QRVJwV0s4T3dubTlidlA4SEFueTkyTC93aHhUdDZXV2FlUDMrdjJsb2VDVDdqeisvVEcwaUlpSWk4bXFyVzZVa0E5OXZTVVJVTkFQSFRFL1JYK2wrYWM1TDEyNEJFQmVmUUhCb2VJYldqb3FKemZEWXRNVEZKNURaeFltU3I3K0dqYlVWU1VsSlhMbHhoNS9uTG1mTnRnTnB6blZ4Y3FCVnZjb1oyc2ZsSDc5MUFCcFVMVTJMT3BYSW44c2ZtL3NaMDQ2Y3ZzRHZ5elp5NXRKMVBOd3kwYXBlRlZyWHI0SzlyUTJ6bDI3RTA5MlZla0dsV0xsbEw1dDJIeUdycHp2T2pnNGNQWDB4eGZwZi92d251ZjJ6Y3VqaytWVE81SWkxdFJXRHZwdGhjZjZqTWprN1VqK29GRy9WcTRKL1ZrOXUzZ25tNDY5L1pjWG12UURVckZDY3Z1MGI4MEhyZXJ6YnRDWXJ0K3hqOGJvZDdEbDhtc1JVc3JlSmlJaUlpSWlJaUx4S0ZLQW1JaUx5THpGaDlqSW16MTFCbmh4WitXN0FleW1DMCtMaUg1YW9HVGR6Q2FNbXplWEduV0FnT1h1Q2Q1Yk1RSEp3MThpSmM1aS9jaXNBT3crZHBHcVpJZ0M4V2Ixc3F2c3YyN2diZ0NadmxLZi9leTJ3c25vWTlCVVZZNTY1N09MVlc0eWVNcDhwSTNvUkd4dUhqWTAxcitYSVp1by9mZjZxNmUremw2NlpBdFN1M2JyTHVjczNPSGY1T2dHKzNxeWROdEpzM2RpNGVMNllPSWV0KzQ3UnZra05tcjVSQVFkN1d6bzFlNE1XdFNzeWFPd01kaDQ2eVM4ai81Y2k2QzBpS29ZUkUyYXpiTU51VTF0U1VoSkR4ODNpL09VYmRHdFQzMVRDdEdqK25CVE5uNU1kQjAvUWRjaDRxajhTb0xaK3h5RktGRXE3M05IVGVEMXY4ci9ybG4zSFNFaElmRzc3aUlpSWlNaS9tNVdWa1laVnl4QVpIVVBGRW9VSWo0d0Nrck5wdFcxVW5jSjVBemg1L2dwOXZwaU1uYTBOWC9SdFQxaDRKTEZ4OGZoNVo2Rnk2Y0tjdlhTZE00KzhnR0tKZjFaUFFzSWlpSWlLTnBXYWozbmtoWktuMWZyRDBVODBMMHRtRno3cDNQekpOellZU0VwS1l0cUMxZXc0ZUlLREo4NFRFeHRIWUtFOGZOeXBLVFhLRjhmRzJvb051dzd6L1l5L09IUHhHcTdPanVRTnlNYVkvcDJac1dndEFiN2VKQ1Vsc2YzQWNXeHRySG1yWGhXekxkYnVPRUJPUDI5eStubWIyZ3JrOXFkZG8rb0FMTiswaDJ5ZTdxYnJCK1l1MzR5TnRSVVZBd3RSbzN3eEtwUW9pSzJOTlhlQ3d4ZzdiUkd6bDIwMGUzRnAxWlo5Yk5oNWlPYTFLOUsyVVhVYVZpdER3MnBsdUJjYXpxYmRSMWkwWnJzcEk1eUlpSWlJaUlpSXlLdElBV29pSWlML0l2RUpDUncvZTVtalp5NmxDRkRidFB1STZlOHpGNitaOVYyL2RZL1pTemZTc0hvWitveWF6UGI5eDAxOVgweWFpNk9ESFNVSzVzSEcyc3BzWG1KU0VuZUR3MWl4ZVEvalp5YVhyVGw4Nm9KWmNOcTFXM2M1ZmNGOFA0QzdJV0c0T2p2aTZlNXExcjVrL1U0dTM3aHR1cDY1ZUQwTFZtM2p4TGtycG9kdWtKd0Y0WTh4bjVoS2V1NDZkSXBSUDg4MTNkdVhQLy9KTC9OVzhYN0xPalN1VVE0WEp3Y3VYYjlOZEV3c1A4NWN3dmVEM3Nkb05KS1VsTVNLelhzWk0zV2hLV0R2bjZZdFhNUDZuWWZvMXFZZU5jb1Z3MmcwY2ljNGpBSGZUc1BXMW9id3FHaGk0K0k1ZStrNmwyL2N4ajJ6QzMrdTJHSnhyYWVSSmJNTFdUMlQ3M2ZqcnNQUGZIMFJFUkVSZVhVa0pDVFNzMjFEM0RJNUF6RHhqNzhCcUJoWWlMd0J2a3lZL1RlL3pGdEpiRnc4MWxaV2xDOWVBRmRuUnlBNXdHelhvWk9NbVBBSFNlbGsyUHIyazA1bUw1TUFIRHh4N2puYzBlTTVmK1VtamJwOW5xR3hDOGQvU29DdmwxbmI0clU3V0x4MlI0cXgyYk42VXExc1VWWnMzc1AwaFdzNWVmNktxUzhrUEpKT2c3NW4rUC9lb1VPVG1nRE1YcnFScXpmdjR1TGtRTy8yamRJOVM0bUN1U2xSTU8wWFdwWnYya1B4Z3JrWjBic3RrUHg1LzdsaUM4czM3U0UyTHQ3aW5OaTRlR1l1WHM4Znl6WlJzM3d4bXRXdVNHQ2hQRlF2VjR4ZjU2OU85MXdpSWlJaUlpSWlJdjltaG56NUN5aFB2SWlJdlBLbWpPaEZZS0U4QUhRYTlEMjdENTk2eVNkS1gvUGFGUm5ZcFNXUXNpeGsrZUlGcUYwcGtQajRCS0ppWWpoODZpSXJOdTFKczd5TGpiVVZlWEprNDlpWlMwOTFMaHRySzNxMWZaTzQrSGp1QklleFl2TmVidDBOc1RqMmc5YjFlQzFITnFKajR3Z05pK0RReVFzczI3QXJ3MlZvQWd2bG9WbXRDc3o1ZXpQN2pwMUpkVnoyYko1VUtWV1lHWXZXbXRwYTFLbEVrWHdCS1I0NnBjZkh3NDFhbFVwdy9NeGxkaHc4WVdwM3NMZkZ5ejB6RjY3ZXpQQmFqNnRLcWRmNWJ1RDdKQ1ltRXRTMlA2SGhrYzl0THhFUkVaSC9qMTYxM3dVZWJwbXd0YkcrbitFc09XdXh1NnNMUnFPQjIvZENMYzR4M004Y2xsRU5xcFVocDY4M1ZsWkc0dU1UMkhQa05GdjNIWHZpTXcvcDNwcjl4ODZ5YU0zMkoxNmpTYzN5aEVWRXNtcnIvZ3lOcjFtK0dDNU9qc3hmdFRWRDQxMmNIQWlMaUVwelRGWlBkK3p0YkRoMytVYUcxbndTOVlOS2MvRGtPUzVldmZWRTgvMTlQSEJ6ZGZsWEJCU0tpSWlJaUlpSWlEd05CYWlKaU1oL3dxdjJJRXBFUkVSRVJKNDkvUzRRRVJFUkVSRVJFUkg1OXpHbVAwUkVSRVJFUkVSRVJFUkVSRVJFUkVSRVJFVGs4U2xBVFVSRVJFUkVSRVJFUkVSRVJFUkVSRVJFUko0TEJhaUppSWlJaUlpSWlJaUlpSWlJaUlpSWlJakljNkVBTlJFUkVSRVJFUkVSRVJFUkVSRVJFUkVSRVhrdUZLQW1JaUlpSWlJaUlpSWlJaUlpSWlJaUlpSWl6NFVDMUVSRVJFUkVSRVJFUkVSRVJFUkVSRVJFUk9TNVVJQ2FpSWlJaUlpSWlJaUlpSWlJaUlpSWlJaUlQQmNLVUJNUkVSRVJFUkVSRVJFUkVSRVJFUkVSRVpIblFnRnFJaUlpSWlJaUlpSWlJaUlpSWlJaUlpSWk4bHdvUUUxRVJFUkVSRVJFUkVSRVJFUkVSRVJFUkVTZUN3V29pWWlJaUlpSWlJaUlpSWlJaUlpSWlJaUl5SE9oQURVUkVaR1h4R2d3cER2RzJkR0JvTktGK2Joek16emRYWjlvSDdkTXpoUXJrSXRxWll2U29GcVpKMXJqbjN3ODNLaFRLUkJYRjZkbnN0NERDOFlOWXMzVWtmdzIrc01uWHFOM3UwWU02ZDZhSWQxYlA4T1RQYjdHTmNwaGIyZWJhcitMa3dOZmY5eVJyei91U0pGOEFXWjlUZzUyei9sMElpSWlJdkp2a3RYVEhWc2JhN00yZzhIQUQ0TzZNS0JMaTZkZXYra2JGZmp6K3dFRUZzcnp4R3QwYUZLVG51ODBmT3F6UElsT3pXdXhlTUtRVlB2OXMzcXlmK0VQbENtYTd3V2VLdVB5Wk05SzV4YTE4UGZ4ZU5sSEVSRVJFUkVSRVJGNUthelRIeUlpSWlMUG1wV1ZrVEg5TzNQdTBnMittNzZJeEtRa2krTSsvYUFWdFNxV0FDQTROSUtKZi96OTJIdmw4dmRoeW9oZXB1c3pGNjl4OVBURkp6czQ4RW5uNXJTcVZ4bUFNZE1XTW0zQm1pZGU2NTg4M1RQaDdPaEFSR1IwdW1NRGZMMm9YYWtrRTJZdk0ydXZVemtRcnl5WkFSZzZicFpaWC9QYUZUbHo4UnA3ajU1SnNkN0M4WjgrOGJtYjlCaEJZbUtpNmJwZng2YTBhUkJFeTdxVitkL0lTVXovc28vcFRBL1U2RENRR3VXS0FiQmkweDVUdTd1ckMzOSszNSsvTis1aC9Nd2xSRWJIUFBHNVJFUkVST1RmejhIZWx1bGY5dUhDMVp2MEdqbko5RjNZMXNhYVNpVUxjZnJpdGFkYS8rMkdWZW5ib1RHN0Q1L205SVdycHZZMkRhcXllYzhSTGx5OW1hRjFtdFdxUUhoa0ZOL1ArT3VwenZNazNESTVQMUZ3Vi81Y2ZnVDRlbHZzTzMvbEJzZlBYbjdhbzJWSXFjSjU2ZGE2UG51UG5PSFM5ZHN2WkU4UkVSRVJFUkVSa1g4VEJhaUppSWk4QkYxYjFhVnl5ZGVwWFBKMWNtVHo1Sk52cHhFZEU1dGkzTGpmRmxPOVhGR3NyYXhvWEtNY2srWXNKeW1WWUxiOUMzL0kwTjZ6dnU1bnNmMzhsWnMwNnZhNTZicEp6ZklXeHoyYTJhRlpyWXFFaFVkWkhEZC8xZFlNblczQzdMOU5RV1lHUTNKeTE0UkhncjBzeVJ2Z3k0U2gzWEIzZGNIZXpvYXgweGFsT1I2Z1p2bGk5SCsvQlFrSmlRejc4WGNXcjkxaDFoL2c2NVh1R3FuNVp6SzhzSWprenlSL0xqOG1EZXVCbFpWVmh0Y2ExTFVsN3E0dXZGV3ZNbXUyN2JjWVRDY2lJaUlpL3gxUjBiR00rbmt1WDM3WWdTbkRlOUhscy9FRWg0WmpZNTM4dlR2R3d1K0VqREFhamZUdDBJZzJEYXJ5eDdLTmZEVmxIZ2tKeWQrek0yZHlwbG10Q3ZSNHV6NmpwOHhuM3NvdGFhNWxNQmp3ZEhmbDNPWHJUM1NXQjFMN1hUQjkwVnErL1hYQlU2MXRTWU9xWldqVElNaGkzOHpGNjE5WWdGcE8vK1FndVVjREJCOVZvVVRCVk9kZXZuNDd3MEdFSWlJaUlpSWlJaUwvVmdwUUV4RVJlUW1tTFZ4RDhZSzVDU3lVaDZBeVJSZy91Q3RydHg4a3AxL0t0L3Z2Qm9maGxTVXpQcDV1Zk5HbkhlR1BaQmNiL3ROczA5L25yNWcvdFBEenlVSllSQlFoWVpFcDFzenE2VVpVVEN6Qm9SR210c3Mzek4va0g5enRyWFR2dzkvSEk5Vnhqd2FvcGNWb05ORC92ZVlBMk5rbWZ6Vnh6K3hpYW52ZzdPVWIvTEZzSXdDSmlZbW1vSy8yaldzUUhST1hJcFBhbzhvVXpjZUkzdTB3R2d3WXJhMTRMVWUyREozdFNVMll2UXhyS3lQdG05UmcxTTl6OFhETGhLT0RIVmxjTTlHNVJhMVU1eldvVm9acVpZc0M4TU52U3hTY0ppSWlJdkwveEpwdEIvaG85Szk4L2RHN0RPbjJGcjIvK0Jsbkozc0FzKy8vR1pVOW15ZER1clVtZjA0L1BocjlLeXUzN0RYMUdRMEdZbUpqNlRic1I3N28wNTVQUDJoRm1hSjVHVHB1RmhGUmxyUDNablp4d3RiR0drOTMxelMvejZibTRQSHo3RGg0QW9BOVIwNnpjZGRoVTEvdjlvMGVlNzNIMWFEck1MUHJ4VDhOZnU1N1BpcHZEbCt1MzdwSFNIakszMllBNHdkM1RYWHVyL05YOGQzMEY1KzFUa1JFUkVSRVJFVGtXVktBbW9pSXlFc1FGaEZGMTgvR002cHZlNnFWTGNxZnl6ZlRxR1k1eWhUSmwrYTgycFVDemE0ZkRWQjdrUDNNeXNySWo0TS9JTURYaTdpNGVMb04rNUVyTis2WXhwVXBtbytmaG55QXJZMGp5emJzNXF2SmZ6N0RPN05zd3V6VVM1UHVPM2FHaVVPN203VzVPanZTc201bHM3Yk5lNDZZQXRST1g3eEd6K0VUbURTc0IzYTJOblJwVlllb21CaUw1VVlEQytYaHV3SHZtVEsvelZ5OEx0M3NESUZOZTVteVM2UW12WXgxNDJZdVllMzJBeHc5YzhuVWx0UFBPOVVIZW43ZUhuelNPVGtvYi8zT1EweGRzRHJOOVVWRVJFVGt2Mlh0OWdQMEdUV1pneWZPQStDZXlSbUF1NkhoajdWT3FjS3ZNWEZZRDR3R0EyRVJVZlRwMElqKzd6Zkgxc1lHTzF0cnJDMWs5MzJqUWdsZXkrRkx6eEVUdVhUdFZvcitCK1hxOCtYMEkxOU92OGU4cytRTWFROEMxSTZjdnNpMGhRKy90ejhJVUhOM2RhRm8vcHdXNS90blRTN3ZXYlZNRVZQYjFadDMrV1BNeDJiakh2MWRVYXhSRDlQZmx1N3BlYXRXdGlpNXMvc0FrRGVuTDNkRHdsTDhGdmg1emdyVDMvTlhibVhHWDJ2TitoZU1HL1Q4RHlvaUlpSWlJaUlpOGdJb1FFMUVST1FsTUJnTTJOclk4T0ZYdjFDNVpDSFc3enhFbzVybG5uaTkxSUtsdkxKa1p1bkV6MUtkMTdwK0ZWclhyMks2am9xT3BWeXJ2bVpqbG0zWXpZQXgwekowanBHOTIxRzNTc2tVN1dsbE43T3lNbVpvN2ZqNEJMUHJBOGZQTVdqc2RMN3E5eTRHZzRIU2hmTXlZOUc2RlBQYU42NkJ2WjB0QUw4djNjRG9LZk16dE4vVE1CZ01PTnJibW9MVHZMSmt4czdXQmg4UE40dmpyYTJ0K2FwZkI1d2M3TGh3OVNhRHhzNUl0WlNyaUlpSWlQeDNWQzFUaENMNUFzemFIZ1JwWmZWMEJ5QkhOaTk2dFcyWTZob1hyOTVpd2VwdHB1dERKeSt3WXRNZXJ0MjZSM2hrRk9HUjBkaFlXOUc1UlcxKytuMHBCNDZmSXlJcW1xam9XQ0tqWTRpT2lhVjg4UUwwNmRDWTJOZzRpM3Q0M3c5UUd6bHhEblArM3ZRMHQ1eXFBcm45R2RPL2M1cGpIdTB2M2J3M2pic1BCNkI2dVdKMGIxT2ZJVC9NNU9DSmM4L2xmSStyVnNVUzFLcFl3blR0YUc5SHQ5YjF6Y1k4R3FBV0VoN0J1Y3MzWHRqNVJFUkVSRVJFUkVSZUpBV29pWWlJdkFSZFd0V2hmbEJwK240NW1mVTdEd0h3L3VCeEZzYytDRDQ3ZitXbUtVdmFQLzJ6dk9lVGlvcE9XZExIM3M3RzlFQXFQZloyTmluYXVyU3FtKzY4RW8xN0FyQjN3ZmNBN0Q5Mmx2Yjl4d0N3ZHRwSTNGMWRpUHRIZ0JyQXFxMzdHVDlyS2RtODNCa3g0UThTRTFObVBldjc1V1JHOUc3SHZaQXd2dno1K1dlTEEraldwajYxS3BiZ3d5K25jT0xjWmNZT2VJK0N1ZjFUSFc5dmEwTkVWQXdSVVRIOGIrVFBoRWRHdlpCemlvaUlpTWpMVmFGRVFaclZxcERtbUlLNS9kUDhMcmw1NzFHekFMWG9tRmo2ZjJ2K2dzbW92dTF4c0xObDY3NWpuTDEwUGNVYTYzWWNaUE9lSXhhL2N3TjRaWEVGNE9iZGtEVFAralIySHo1RjNmZUdXT3g3djJVZDNxeGUxcXcvTmk3ZUZOQ1Yyejg1VTluMTIvZitOVUZlSDMvOUt4OS8vU3NOcXBibTgxN3YwS0gvV1BZZE93UEFaOTNiVUxWc2tYUldFQkVSRVJFUkVSSDU3MUNBbW9pSXlBdFd2RUJ1M210Ukc0UEJ3TFJSZlJqeXcweVdiOXJ6VkdzK0NGd2IwcjMxRTY4eGROd3NpKzNWeWhhbFd0bWlUN3h1bDFaMTBoM3o4OXpsR0EwRzAzVnNYTHpwYjZNeE9jTmFmRUx5d3pJSGUxdmVyRjdXMUI4ZUdjWEo4MWRvWHJ2aS9YNDdVMStyZXNsbFF2Y2RQVTFTMHNOcmdObExOejdKN2FRcmV6WlAzbTFTQTZQUnlQUXYrL0RadUZsa2RuRktjMDU0WkJSZFBodEhudXpaT0hjNTVRTkRFUkVSRWZsdkd2N1RiSWIvTk50eTMvL2VvWDVRYVZwL09KcWpweTlhSExOMy9uZkUzLy91WERCUGRtWjkzUy9OL2ViL01EQkQ1L3Jubmc5S2ZONTZqZ0ZxTWJGeFhMMTUxMkpmZUdRMGdNVitXeHRyS3BRb0NJQ05sUldPOW5aRVduang1bVVwWGpBM01iRnhIRDUxM3RUbTU1T0Z5eStoN0tpSWlJaUlpSWlJeU11aUFEVVJFWkVYN01EeHMweGZ1SloyamF0aloydkRxTDd0OGZGd1krcUMxVSs5ZHVNYVQxNG1OTFVBdFJmbFFSbE9nT2pZV05QZjF2ZExnRDdJNXBESnlaRlBPamZQMEpwcGpVc3JRRzNlOXhsN2NHZkp4YXUzNkRsOElxTStiSStqdlIweHNYRzR1amh4TnlTTVQ3LzdEUUJIZTF0Vy96ckNOR2YwUngwdHJqVm02a0ttTFZ6enhHY1JFUkVSa1ZkWHNRSzVpSW1ONCtTNUt4YjdyYXlNR0kxRzAvZmtNeGV2bVVwZUFsZ1pqWHp5WG5OS0ZNek5zQjkvNThCeDg5S1hmVHMwcGtpK25BejRkaHBYYnQ0eDYvdG5JSmlUZ3owQU0wZC8rTmozVWFQRFFHN2ZDelZkdjVZakcwMXFscmM0Tm44dVB3WjFiY1ZIbzM5Sk5WanRuNnFVTG95elkvTDVQdXpZbE5Ed1NENFkrdU8vSml0eDhRSzVPWGppdkZsMnVseitQbXplYy9RbG5rcEVSRVJFUkVSRTVNVlNnSnFJaU1nTGxwaVV4SmhwQzdsdzdTYUR1clFFNFBURmEwRGFHZEE4M0Z6TStuY2ZPc1hTRGJzc2pwMDhkd1hqWmk1Sjl5emQyOVNuVS9OYUtkcXQ3Z2VGQWV3NGNJTHBpOWFtdTFacWlqWHFBVUMvamsxcDB5QUlTQzVudXVQZ0NiTnhqMllaaTRoNm1QSEFsRUV0bFhKRHowT0FyOWRUemQrODl5aHY5L3VhdkFGK2JOeDFHQ2NITzY3Y3VNMld2Y2tQb1J3ZnlmSW1JaUlpSXZKUEFiNWUrSGw3c09QZ0NlSVRFc2pwNThQTk8vZk12aWZiMmRnQUQ3TVB4OFRHbWNwYnVtVnlabFRmOWhRcmtJc0JZNmFiTWpaN3VydlNyWFY5N29XRzBXLzBMMHdjMnAyaFBkOW0wTmpwYk50L1BOWHpiTnB6aE9DdzhNZTZoNlkxSytEajZVWlloSG1nV0xsaStTbFhMTC9GT1dFUlVSVEk1VS9YVm5YNTlQdmZNclRQVy9XcXNPdndLY29VeWNlUzlUdDV0MmxOSm4zZWcvY0gvd0JBVWxMU1k1MzdXZkxPa3BtY2Z0Nzh0WGFIcWMzWE93dnVyaTRjU1NVcm5vaUlpSWlJaUlqSWY1RUMxRVJFUkY2UytTdTNjdXR1Q0Q0ZWJtemVjd1JJT3dPYXM2T0RXWDlDUW1LcUFXcWRtdGV5R0hpV1VROHlKQUJjdVhISEZGajFwQXdHQTlYdmx3bTlFeHlHbFpXUmNZTzdrcENRU0s4UkU0R0haWU1Bd3NJalRYOWJXMWtCRDB0ODNyZ1RiQXA2ZTF3cnAzeHV0cy96ZFA3S1RjNWZ1WW1IV3lZQThnYjRzbjloOGtPeURic09NM2JhSXY3WDdrMEE1cTNjUW9VU0JmSHhjR1BwK2wzc1AzNFdJRVdXQ3hFUkVSSDUvNkZXeFVBQTFtNC9pSzJOTlJPR2R1UEc3V0N6ekdBMk5zbi9yUmNURjJjMk42aE1FUWErM3dKYld4dTZEQm5QN3NPbjhQRnc0NTAzcTlIMGpmSkV4OFR5dzI5TGlJNko0NzNCNHhqWnV5MC9mZGFOeFd0MzhOUHNaUll6bDIzZmY1enRhUVN3V1ZLalhESGNNN3NRRTJ0K3ZobUwxakoyK2lMVDlaNTUzNW4rdm5MakRzczI3cVplVUNrbS83bVNDMWR2cHJsSHNRSzVLRkV3TjBQSHphSk1rWHdjT25tZWZsLzl3cUN1TGNuazdJaTFsZEVVd1BjeVBDZzkrdWp2cVFyRms5dDJIejcxVXM0a0lpSWlJaUlpSXZJeUtFQk5SRVRrSlhGeGNpQ1hudzhyTnU5OTVtdHYzbnVVRFRzUHBUdXVTdW5DVkx6LzBPUlJtWndjVFgrSFJVWXhwSHZyeHlvZmV1bjZiUnAwR1dxNkxwWS9GejZlYmdDczNMSVhSM3M3S3BZb1NGSlNFdjQrSGx5NmZwc2MyUjVtTFh1MEJKQ05kWEtBV2x6OHd3ZExIbTZabmlqUXpQcitXdWtKYk5xTGhJVEVOTWM4Q0RaTHpXZmQyM0QyMGpXT25iMlVvaTgwUEpJbDYzZWFBdFMyN3orT2c1MGRkYXVVeEdobFpPN3l6Ums2cDRpSWlJajg5MWhiV2RHc1ZnVmk0K0padVhrdnNYSHhEUDcrTjM0WTFJV2ZQdnVBOXdlUEl6STZCbnZiNUF4cUR3TEE4Z2I0MHVQdEJsUXFXWWc5UjA0ei9LZlo1UEQxWnV5QTk2Z1VXSWpJNkJpbUxWekRiMyt0SXl3aWl1SUZjbU52WjBQZkw2ZlF1bjRWdXJkcFFKMHFKZG13OHpDemwyMWcxNkduQzZCeWNYSWs5SkVYVHg1SWdqUy9hMDlkc0pvR1ZVdlR1VVV0Qm8yZGtlbzRnOEZBbi9hTk9YZjVPcnVQbkRhMWI5bDdsRWJkaGhNVEc0ZWp2WjNGTTd3b3VmeDlBS2hjc2hDbkxsd2xLU21KV3BWS2NQbkdiYzdjejZJdElpSWlJaUlpSXZML2dRTFVSRVJFWHBKU2hmUFN1MzBqZXJkdnhMZS9MbUQ2b3JVV000TTlDSVE2ZitVbWpicDlucUcxUGQweVVUQlA5Z3lOcytUUkVwZTM3NFdTeWRuUjRyaU1hbFNqck9udnhXdDNjUEw4VmU2R2hPSHU2a0t6V2hVWk0yMGhyK2ZOWVJwejhkb3RJUG5obk1GZ0FDQSsvdUZEck1ZMXk5R3RkZjJuT3RQelpEUVlxRk01RUR0Ykc0YU4vNTFoNDM4SDRQMVdkZkRPa3BuSXFPZ1VjM1lmUGtYZEtpV3BWcVlJN3E0dTNBMEplOUhIRmhFUkVaRi9nVVkxeXVMcDdzcml0VHU0RjVwY1ZuUEhnUk1NSERPTnIvcTl5NWdCLzhmZWZZWkhVYjE5SFAvdXBoZlNTQUVTZWdmcDBwSGVleGRCbW9LSW9LSW9pbGhSRk9YQmdtQkRSVkFRUlFSRkVLUklGZW05OXg2U2tON0w3dk1pWk1pU1RRRkV3UC92ODRhZGM4NmNPYlBoeWpXVHVlZStoek42NHFkNGVyZ0JrSnlTQ21SbUU2dFp1UXp2enZ5SnJmdU84djNVY2JpNk9IUDg3Q1dtZkwyUUpXdTJrSkNVUW8xS3BYbXNiM3NhMTY3QzdrTW4yYnJ2S0hPWHJPWFBMWHNaK1ZBbk9qU3R3NCsvYjZCeTJlTGNWNzVrcnV2TXk0TGxHL0h5ZENNOE11YUc5ejF4OWhLYmR4K21iUEdpT0RvNEdKbVVyMWV2ZWdXcVZ5ekZoQS9tNU9qTEN0b0w4dmZsVW5oVW5zY3ptVXkzclF6b0I3TVg0K2pnd09pSHUxQ2xYQW5tTDF0UG5hcmwrR3orc3R0eVBCRVJFUkVSRVJHUnU1VUMxRVJFUk82UUJqVXFHcCtQbmJuNGo4NWRzWFFJRlV1SDNQVCs1VXNGRzUvUFhBZ3ozdndIakdBcmU0YjJiRTN4b2dFMmJZVjlDdEgrZ2N3U1JjZk9YT1RnaWN5TVlzdldiZWZocmkzbzFxbytuLzJ3akFmcVZEWDIyWHNrczdTbHM5TzFTNVhzR2RUdWRzV0xCdUJ5TmFQRjFyMUhPWDg1QW9CSGVyY0JJQ0VwSmNjKzY3YnR3Mko1RUJkbko0YjNiY2U3TTMvNjl4WXNJaUlpSW5jRkwwOTNSZzNvVEZwNkJwLy9zTnltYitWZnUvbHd6aStFQlBtVGtXSEIwOTBWZ0tUa3pBQzFIMy9md08vcnR4T1hrRmtDOU4yWlA3SC8yQm1PbmJtSXA3c2JiUnZYNXNHT1RhbFVKb1JUNTBNWk4yVVdLLy9haGNsa29uNzFpbXpaZTRSWFB2cVc5MmN0SWlvMm51RjkyOTMwU3lFL3Ivd0xUM2UzbTc3UG1mREJIS0ppNC9NTUhEdDQvQ3k3RDUzazkvWGJDUzdpYjNkTStWTEZXUFAzbmp5UFZhOTZCWWIwYU0xckg4OGw3RXIwVGEwM054a1pGaWJQWE1DeE14Y1pQNklQemV0WEp6RTVoUitXYmZoSGp5TWlJaUlpSWlJaWNyZFRnSnFJaU1nZDBxaDJaUUJTMDlMWmRlamtMYzgzWm5BM1h2dDRMaXMzN2FKSG00YTBiRkFEZ0tjbWZjNzhxZU1vWGpTQS9jZk9NSDdxTndDRVJjYVFrcHFHeVdTaVRhTmFkRy9kZ01Xci9nYWdTWjFyWlQ4UG5UeEhpd2JWamUyZlYvNlY2eHE2dHF5ZkkwQnR6T0R1UnJDV3M1TWo3Nzg0REZjWFo0cGVMZm5wNCtYSjVMRkRDZkR6QnVEbzZRdGNESXNFd05YRjJaZ25MZjFhNW9SZlZtOWh5NTRqTi9ZRkFSOU5HSUd2bCtjTjczZWpLcFRPRFBCTFRFN2hRdGdWbzkzVFBUUExoYjBNYWxlaTQxaS8vUURONjFYandZNU5XYjE1RDl2MzMxcFpKUkVSRVJHNXQweDg2bUY4dlR6NWV1Rks0eVdIN0dZdldtMTh6cnEyelA3eVExWndHbVJtNkwzL3Z2SThOYkFyRFdwV3d0SEJ6T2JkaHhuOTVtZHMybmtRcTlWS2c1cVZlSFpJZDhxWExNYVRiMzdHeHAwSGpheHRjeGF2WWNIeVRUZDFIajZGUEFDSWprMjRxZjBMa2swNExpR0pVVzkraWlXWElMWUtwWUx4OWZKaysvN2pkdnV6ZUhtNDBiQm1KVHpkWGNsMjZXNVg2WkFpdUxrNEdTL2RGTlRDUHpaUnBWeHhlclZ0ak5WaXBWcUZVcXpmdnYrRzVoQVJFUkVSRVJFUnVaY3BRRTFFUk9RT0tCVWNTRWhRNWx2K3V3NmVNTXJ5M0t5UUlIOEdkVytGMldTaWFJQXZ2bDZlMUtsYURvQ0V4R1NtZmZzcms4Y09wWFJJRVlvRStOS2tUbFc2dHF6UEQ4czJFT1R2UTQvV0RVbEx6K0RnOFhORXh5VlFxM0laSUxPczZNMlU1Y2xpTXBrb1c2S29zVjJ5V0NBbGl3WG1HTmVzN24zRzUwVXJOeHVmUzRjRUdaK3pmMGRoVjZKdktydEJXbHJCc3JBdG5EYmhodWZPTGl0NzNZbXpsNHlzRDJhekdTK1BuQThSczVRT0tjTDZiZnRwWHE4YVpwT0pEOFlQWjlURVQ0MXNjaUlpSWlMeTMvYlV3SzQwcjFlTnd5ZlA4K24zUy9NZDcrZFRDSURZaEVTYmRpZEhCMzc4Y0R5bFE0S3dXcTBjT25tZUdYTi80NDlOTzdrWUZvblpiS1pGL2VvTTZ0YVNtcFhMY09UVWVZYTlQSTBkQjJ3RHVWSlMwNHhTbVRjcTYzcllYcURab0c0dEdkU3Q1VTNOZTcyRXhKd3ZmbVRwMUx3dUthbHBiTnh4SU04NS9IeThBSWlJaXMxem5ObGs0dHYzbnVWODZCWDZQZnZ1RGEyelk3UDc2ZG1tRWR2MkhTT2tTR0UrbXZBWU14ZXM0TlB2bHhuM0MvNCtYbFFwVitLRzVoVVJFUkVSRVJFUnVWY29RRTFFUk9RT3lNcHVCckJoeHdHNnRxelB4S2Nlem5PZlVzR0I3Rjc4Y1k3Mm10MmZaRWpQMXBoTkpqSXlMQ3o4NHk4ZTdkWFc2SzlRS3BpVmYrM0diSjdOMlV2aHhDY2swYVpSTFh5OVBHbmRxQ2JqcDM1RGx4YjFjSEowNE9XUi9UaDQvQ3htc3htQWxadDI1VGlldlRYa3htcTE4dTdNQmN5ZS9DeVErUUFwTWphZXFKZzRJbVBpaVlxTjU3N3lKU2xmc2hpUStWRG81UGxRZnAvNUJtbHBHUlM1bW1VTnJtVk9jVENkQUFBZ0FFbEVRVlNENk5Tc0xwT2VHVlRnTmR5TVVzRTVnK2h1Uk5XckQ1YXl5aW1scGFkVHIzb0Y0M3VOaUk0bE9LaXdNWDdjc040RStIa3pkZFlpbHZ5NWxTNHQ2bEhJdzQwVzlhc3BRRTFFUkVUa1A4NWtNakY2UUdjZTZkV0dpS2hZbnAwODB5WjdzRDBPRG1hNnRhd1B3S2x6b1RaOWFla1ptWUZQV05tKzd4aFJzZkdZVENhcWxpdkJneDJiMHFsWlhmeDl2VGg2K2dManAzN0Q4bzA3OHl5bGVUTWExS3dJd1BFemwzTDBiZHQzakxWYjl4bmJ6ei9hTTkvNXZEemRjODJVWm8rL3J4ZTkyelhobDlWLzIyU1Z5ODdoNnJWNWNGQmhFcE5UaUkxUHREc3VTOWtTUmZGMGQrUFBMWHNMdkE2QXZoMGU0TVhIK25Ec3pFWEd2UE1GN3E0dWZQTGFFenpXdHozbFNoVGwyY2xmQXRDbFpYMjZYUDJaaW9pSWlJaUlpSWo4MXloQVRVUkU1QTVvbFMxQWJlMldmZFN1V3ZhbTUvTHg4cVJMaTNvQUxGdTNqZkRJR01JaXIyVVgrL0hERjNQZDk1ZlZmM1BzekVYbS9iYU9RZDFhNHVicVRIcEc1c093OUl5TVBNdDVGdFNldzZkNDVLVVBPWEV1bEpnNDJ4SS81VXNXWTk3VWNjYjJCOThzWnVlQjQvaDZlZHFVOTdSYXJldy9kdWFXMS9Kdk1KdE0zRmUrSkFESHoxeWtWOXRHUERPa3U4Mll3eWZPMGFIcC9jWjJWbmxUTnhkbkpzOWN3SDNsU3hLWGtNajB1Yi85ZXdzWEVSRVJrWCtkcjVjbnI0MTZpT2IxcXhNUkZjdmpyMDAzeXQxbktSVWN5TVNuQmhJUkZVTmljZ3BXSzlTb1dKb1N4UUk0ZVB3c0I0NmZ6VEh2cXMyN0tSMFNSSXY2MWFsZHRTd05hbFRDMzllTHBPUlUxbTdkeThJLy9ycmxjdkxGQXYzbzIrRUJZdU1UaVU5SUppazFGVXVHaFlwbFFuaW9VelBTTXpMNGMydk9ZSzVESjg4eGQ4bWZ4dmJ3dnUxSVNyYk5NUHpDOE41WUxGYVNVMUx4OG5Tbi9RTjFPSE1ockVEck1wdE12UEhrQU5MUzAvbjArMlYyeDBUSHh0T3FZUTJTVWxMbzFxb0Jod3BRc3JQbTFTelRhLzdlVTZCMWVMcTc4Y0x3M25ScFVZL0RKOC96K09zelNFaE1KaUV4bVVkZStwRDNYeHpPcjM5dU5jWXZXYk9GNzVldHQ1bGozdjg5WDZCamlZaUlpSWlJaUlqYzdSU2dKaUlpOGk5emRYRW1QaW1aMUxSMFRwNEw1ZnpsQ1B4OEN2SFRpazAzTlY5MGJEeDl4MHptMGQ1dG1ibGdCUUFMbG0ra1FZMUsxS3Rld2U0K0ZvdUZGUnQzTW4vcE9nQysrR0U1bDhJaStYSDVCakl5TEhoN3VwT1luTUtsOE1nYyswNzY3SWRjMXpLb2V5dUtGL0hQMGI3ejRBbTc0NCtkdWNnYjArY3hma1JmMXZ5OWg2WHJ0Z0d3NThncDZ0NVhucVNVTk1LdVJQSDF6NnM0ZXZvQ0FQdVBuV0h5ekFWNWZDTzVHOVcvTTRXdWx0bk1TNTFlVDVPUlljbHpURzZaNUlMOGZZME1GRWRQWDdRSnRBTllzWEVuNTBJaitIbmxYenphdXkyT0RnNXMyTDZmcGV1M3MzSEhBWktTVXhuNStnd2NIUnp5WFlPSWlJaUkzTnNtangxQy9Sb1ZPWGJtSWsrOTlibmQ2KzlMNFZGVUtoT0NzMU1wb3kwcE9aV1ZtM2J4N3BjLzVjaCsxcWhXWlQ0WVB4d1haeWNBemx3TVk5MjJmV3pjY1pETnV3K1RuSkw2ajZ3OUpqNlJ3ZDFiWVRLWmN2UkZ4c1R4L3F6RmhJWkgyYlQzR1AwVzBiRzJMNjAwSDVqemhab0twWUtwWGFXc01mZjV5eEc4L1hudTl5SFpQZGl4S2ZXcVYrVEp0ejRqS2piZTdwaFB2bC9HbU1IZEdOcXpEV0ZYb3Zsb3pxLzV6bHV6VWhuT2hVWnc3TXpGQXEyalg2ZW1kR2xSajFXYmQvUEtSOStTbEh6dGU0OUxTR0w0SzlPTTdiQXIwWnkrR01iQjY0SU50K3c5d3RtTDRRVTZub2lJaUlpSWlJakkzY3hVc1ZMbGZ6YUh2NGlJeUIzdzFhU25xVk8xSEFERFhwNTJ5OWtBL2cxdXJzNEUrdmx3NW1MQk1nSGNETzlDSHZnVThzQnN2dmJRS01OaTRVcFVMQWxKS2JudTUramdnSXV6b3pHbVJxWFNsQ3lXV2ZieTF6VmJjdDN2L3Z2SzQrdmxRV0p5S3B0MkhpendPb09EQ2hOMkpUcmZVa2EzYWxUL3puaDVaZ2FvdmZPRmJaQmJsYXRsT1lFY0Q0YnN5V3U4MldTaVp1VXlIRGwxSHBQSlRKTTZWVENaVElSZGlXYm53UlBHUThSbWRlL2o0SWx6aEVmRzNQUTVpWWlJaU1nMTk5cDlRZEVBUC9xMGI4TG5QL3hPU21wYW5tUE5KaE5PVG82WVRLWThnOHhNSmhOOTJqWGhiR2c0aDArZUp6cVhJSzEvUWxCaEg1eWRISEZ3TU9QbzRJRFpiQ1l1SVluUWlLaC9wR3lvK1dxQVduN2xQVTBtRTI0dXppU25wbUd4V0NoZU5JQnpsLzdad0s2bG43L082ci8zOFA2c1JRVWE3K1RvUU1zR05WaXhjZWMvdWc0UkVSRVJFUkVSa1h1UkF0UkVST1EvNFY1N0VDVWlJaUlpSXY4ODNSZUlpSWlJaUlpSWlJamNmY3gzZWdFaUlpSWlJaUlpSWlJaUlpSWlJaUlpSWlMeTM2UUFOUkVSRVJFUkVSRVJFUkVSRVJFUkVSRVJFYmt0RktBbUlpSWlJaUlpSWlJaUlpSWlJaUlpSWlJaXQ0VUMxRVJFUkVSRVJFUkVSRVJFUkVSRVJFUkVST1MyVUlDYWlJaUlpSWlJaUlpSWlJaUlpSWlJaUlpSTNCWUtVQk1SRVJFUkVSRVJFUkVSRVJFUkVSRVJFWkhiUWdGcUlpSWlJaUlpSWlJaUlpSWlJaUlpSWlJaWNsc29RRTFFUkVSRVJFUkVSRVJFUkVSRVJFUkVSRVJ1Q3dXb2lZaUlpSWlJaUlpSWlJaUlpSWlJaUlpSXlHMmhBRFVSRVJFUkVSRVJFUkVSRVJFUkVSRVJFUkc1TFJTZ0ppSWlJaUlpSWlJaUlpSWlJaUlpSWlJaUlyZUZnNzkvd090M2VoRWlJaUszcWx1ckJoUUw5QVBnMXpWYnVCZ1dlWWRYVkRCZFd0YW5XSUFmNFZHeHBLV2wyL1FGRnZhaFVhMUt0SCtnRGhGUnNVVEhKdHp3L08wZnFFUDlHaFVwNU9GR2JFSVNLYWxwQmQ3M3EwbFBNL0dwaDJsYXR4b0wvOWgwdzhlMlovZmlqM204WDBmYzNWelp2UHV3MFY2N1NsaytlMk0wYlJyVklpRXBtVlBuTDkvU2NTcVVDcVozdXlZODBiOFRHUmtXanAyNVdLRDkzRnlkR2Q2bkhhbHA2WVJIeFdLMVdvMCtUM2MzbXRTcHlrT2RtdUhyN2NtUlV4ZnluYTk0MFFDK2UrODVhbGN0eC9uUUNDS2lZbTM2QS95OFdmRGhlQ3FWQ2NFS25MNXdhK2N0SWlJaThyL3VYcjB2dU4zcVZDMUg2MFkxT1hNeDdJYnVDYkswcUYrZGZoMmJzbVh2RVN3V2EvNDc1TU5rTXZIU2lMNjVYbGZYcVZxT2JxMGFzT3ZRQ1p0cjhyejgvUEVFRXBKU09IcmEvblc2ajVjbkN6NGF6OEhqWituZHRna3BxYWxjdmhKOTArZlFyMU5UM04xY3VIRDVTcjVqQS95OEdmZG9iODVjRE10eFgxZXBUQWpQRHVuQmhiQXJSRVRGVXE5NkJRRGlFcEp1ZW0waUlpSWlJaUlpSW5jYnh6dTlBQkVSa2Y5VlpwT0o1eDdwaWJlbk95LzgzeXhXYk54cDAxK3JjaG5lZlc0b0FCNXVya3o1YXVFTnpXOHltUmd6cUJ0RkFud0JHUDdLTkxidE8zYkw2MTQ4NDVVOCs3dVBldk9HNSt6Y3ZCNGxpd1ZTc2xqZ0RaK25QZldxVjJEa1F4MEJjSFp5Wk9tNmJRWGFyMW5kYW94NHNBTWpIdXpBakhtL01mUEhGVVpmdFFvbGVmL0ZZVURtQTdyZjEyOG5MVDBqei9ucVZDMUxpV0lCbENnV3dMUnZmODNSMy82Qk9nUUhGU1k0cUREeGljbXMzYkszb0tjb0lpSWlJdjhSWnJPWmtzVUNibXJmeUpoNFl1THlmNUdsWDhlbXRHaFFuVi9YYkxuaFk1aE1Ka1k4MklIWStNUjhyMzhMcWtlYmh2VHQ4RUN1QVlTMXE1Ymw4WDRkbVBYelNqSXlMRVo3M1dybEtWRTBNTWNMTk1XTCtGT21lQkZTcjN2cEp6dEhCelBGaS9qajZ1Sk1sWExGR2RpdEJhTW1mc3FPQThlTk1TYVRpVkxCZ2JuT2tmMUZtdWNmNmNWUEt6YXlkZS9SZk0vM29VN042TnFxUHQvK3VpWkhuNCtYSngyYjNjK3F6YnM1ZlBJOHczcTM0NzRLSlpueTVVSVdyZHFjNzl3aUlpSWlJaUlpSXZjQ0JhaUppSWpjSWJXcWxNWGIweDJBSVQxYTgvcm9BVGI5SnRPMXp3OTFia2JQTm8xeXpOR3czMWhjbkozbzNhNUpqcjdBd3Q1R2NGcEthaG9WU29WUW9WUkl2dXVhdStUUFBQdnplbUJ6TTd3OTNlblk3SDRBRXBOVHFGbTVERFVybDdFNzlwZlZmNU9VbklxRGc1a2RDejhxMFB6VktwUmk5K0tQN2ZZZFBYMkJ2bU1tRzl0WjY3QllMQ3haczlWbTdPYmRoemw1THBReXhZc1E0T2ROKzZiM3N5U2ZCM3lOYWxVRzRNekZNTTVkQ3MvUjM3bDVYZVB6a2o5di9HR2hpSWlJaU56N3ZEemRXVFQ5NVp2YTkvcVhLbXBWTHB0ampLT2ptYVoxNytQb3FRdVVDU2xTb0htVFVsSTRmUEk4QUQzYk5LSlNtUkJDSTZLWU4zVmNqckZ2ZmZJOXRhcVU0L2xIZStZNlg4M3VUeHFmaXhmeForelFubXpjZVpEWmkxZmo0K1hKVXdPNzhNMmlWWnk5bVBPYUdhQkdwZEk4OFZBbjZ0ZW9TR1JNSEg5czJtbVRZYXg2eGRJQTdEMXlxa0RuTjI3SzEzdzM1VG5HRHUxQi8rZW1HTzF1THM1NS9peXluNGZaYkNLakFObmtQTjNkNk51aENjdlg3K0RFMlVzNStwTlRVZ0Z3Y25RQTRJazNQdUg1UjN2eTJ1aitlSG02TTN2eDZnS2RrNGlJaUlpSWlJakkzVXdCYWlJaUluZEltMGExQUFpTmlDSXFOcDdLWll2bk90WnNNdUhtNm15M3o4M1ZKYytIUVFBdXprNzVqc21TWDREYVAyMW9yemE0dW1TZW03dXJDeThPNzVQcjJEVi83eVVwT2ZXMnJLT3dUeUVhMTZvQ3dOcXQrNmhVSm9UZTdScmJqSWxQekh3SUZob1JSYTNLWlNoWjFEYlR4ZlM1dndIdys4dzNnTXhTUGxuL1pzODgxMzNVbTFRdFg1S0twVE1EQmkxV0s4ODlrdlBuOC94N1h4TVpFL2RQbko2SWlJaUkzT1VtZmZZREM1WnZ0R25yMDc0SkV4NS9rT2FEeGhNZEcyL1RaKzhsakZudmpNbDEvaXJsU3VUWm45MkpzNWZvOWRUYlZLOVltbkhEZXJGcTgyNzJIVGxObmZ2SzBmVCsrL2hnOW1LNEdwc1ZHWE50WGNOZW5tWXpUNXRHTlhtd1kxTmoyOFhaaVhlZkcwcGtUQndUUHBpRDFXckZCRFM5L3o2cWxDM0JvQmVtMm1SQmE5dWtObjNiTjZGYWhWSkV4c1R4MFp4ZitmSDM5U1FrcGVEbDZZNm51eXNBRFd0VklqbzJIclBaUkxGQVAxTFQwaW5rNFdhekZwOUNuZ0FVOGZjbDdFbzAwNzVkZ3BPakk2VkRncmdVSG1VRWlnRk1ucm1BK1V2WEc5dVA5R3JEVXdPN0d0dG1rd21UeVVSNlJ2NFo1UVowYVk2THN6T2Z6RnRxdHo4eEtRVUFaMmNuQU5Jek1uam5pd1hzTzNxR0RkdjM1enUvaUlpSWlJaUlpTWk5UUFGcUlpSWlkNENEZzVtMlRUSUQxSGJzUDg2RUQrZmM0UlZkYy8yRHJpcGxpeHR0RHd5NGxqRmgyYnJ0dlBUQmJDQ3o3R2R1bWRXNnRxelB4S2NldG1rYjFLMGxnN3ExWlA3UzlmUm8wN0RBYTdOYWMyWW9XUExuVnI1ZStBY0E3WnJVQWVERTJZc2N2eTQ3UWJrU1JTbGJvaGdBS3pidUFESXp5MlhwMHFJK0RnNW1BT1l1V1V1SHB2Zm5DRkRMVXNUZjEyNUd1NndBdGFJQmZqYnQ3cTR1T2I2Zmh6cGRlMUJuTnBtb1U3VmNqdm5NWmxPT05oRVJFUkg1Yi9MMThxVDRkUzlBK0hwbEJsVUZCeFhPRVhCbHo2QVhwdHBzT3prNk1tM0NDQzVGUkRGeHhyd0NyeVU1SlEyejJjeDd6dy9sd3VVclRQaGdEaW1wYWJpNU9sTy9la1ZtTDdLZjFXdjcvbU0yMjFrdlpBQVU4bkRqLzE1NGxKTEZBaG40d2xTak5HbHFlanBmL0xDY2x4N3Z5NWpCM1hudnk1K01mZDU4Nm1HT25ibkl4RSsrWituYWJhU2twdEhoZ1RwczJYdVVJVDFiTTZoYlM1dmpMZnNpODBXUmZVZFBVNjFDS2J0cmZPUEpBVG5haHIwOExjZmE3ZkZ3ZDZWZDQ5ckdkWHJaNGtWeTNCZWN2UlJ1ek9YcjVjbWdiaTFac0h3ajV5OUhVTDFpS1FMOHZGbno5MTdqM2lZcE9UTkFyVVNSQUJyV3JFUVJmMStDL0gwSjh2ZWhVL082QlBwNTAvZVp5VGFsVGtWRVJFUkVSRVJFN2pVS1VCTVJFYmtEV3RTcmpwOTNJUUFPbmpobnRPZFdpdEtlclBJeTBiSHhOcVZtWEp5ZCtQSERGeWxaTEpDTURBc2ozNWpCMXIxSEN6enZqYXpoVnZYdDBBU3oyVXhHaG9XaEwzMW90eVJQOW13RjlnTFVZdU1UaVlpS0JlRHhmaDBBbVBYelN2N2VjOFJtWE5lVzlSbmFzdzF3TFV0Y1ZuWUdzOGxFNy9iWGd0RjJIRGhPaDZiMzMrcnBrWkZoNFVwMDV0b0srM2daQVhCRi9IMXAvMENkZlBkUDEwTW9FUkVSa2Y4WlQvVHZ4QlA5TzludG16dmx1UUxOc2ZmSWFadnQvcDJiNGVIdXl2UzV2K1hvR3oyZ013ZU9uK1hQTFh0em5lK241UnM1ZlBJOHhRSXpYOEFvVTd3SUNVbkpsQTRKTXNaa3ozaVdseDZ0RzFLL2VrV2lZK09aK3NJd3ZBdTU0K1hwanFPRGd6SG1vVTVOV2IxNXQ3SDkrT3N6K0h2M1ladDV4ajdTazIzN2pqTCsvZG04UDJzUkRXcFc0clBYUjlIL3VTa2NQSDQyMStQNyszcXhhdFlrUnJ3Mm5TM1gzU3NVbEo5M0lWNGQ5WkN4M2JoMkZSclhybUl6WnNtYUxVYUEycE1QZHlIRFl1SHorY3NBZU82UlhwUUtEcVI2eGRLVUNTbENrTDhQUWY2K0FBenYydzVvQjJUZTQ0VkdSQk1hSHNtMmZjZHdjWElpTVNQbHB0WXNJaUlpSWlJaUluSTNVSUNhaUlqSUhkQy9TM1BqYzRZbFoxbVltUGhFb21MaWM3VDdlbnZpN2VtZTU5elBETzVPeVdLWjJib2NITXg4TWZISlBNZG55UXB5VzdScU13QnRHOVhDdzkyVjZOaDQvdHk2RHlqNHc2ZnMxdnk5bDMxSDMrS0JPbFY1ZG1nUEFINVovVGNMbG0vay8xNTRsQ0wrdm56K3crOVVyMWlLRjRiMTRxY1ZtMWkyZnJ1UjNjeGt5aitMMklhNTc5bHNEKzNaeGdoR3kydjhEOHZXODg0WEMyaGE5ejVDZ3Z4dHhyejE2WHplK25RK0FLNHV6allsZjdLRUJQbHpNZXdLRmp1QmN3RG5RaVBvUHVwTndEYkwzT1A5T2hvUDRyNWV1SkpwMy81cTdQUFZwS2VOYkdycDZmbVhEQklSRVJHUi80YTNQLytSaFg5c3NtbnIxYll4TDQzb1M2c2hMeEY5TmVOWWxoMExQOHB6dmtJZWJnenIwNDY5UjA2ejFrNFEyckErN1ZpMGFuT2VBV3FqSCs1aXQzM1I5SmVOenlmT1h1TG5sWnZ6WEF2QXN2WGJxVnV0QWxlaTQ0aUtqU015SnA3b3VBU2lZdUtKalU4Z05TMmRMeVkreWJBKzdkaHg0RGdBdXcrZHRKbkR5ZEVCUDU5Q25BKzlZclIxYWxhWEUyY3ZrWlNjd3U3Rkh4djNOUjV1TGdRVzlqSEdaUy94bVQzQUx1eEtOQWxKdHNGZkx3N3Z3NHZEKytRNGgvT2hFZFR2K3l5RlBOeFlOV3NTbi8vd08xOHZYR24wci81bUVpbFg3NW5xVkMxSGp6WU5lZnZ6SDRsTFNLSmRrOXBVcjFpS1NaLzlRSkMvTDQ2T0R1dy9kb1kxZisvbDhYNGRXTFJxTTkvOHZJclFpQ2liVE04aUlpSWlJaUlpSXY4RkNsQVRFUkg1bDlXdVVwYmFWY3JlbHJrN042OUh2MnlsSTIvR0c5UG40VjNJZzI0dDZ3TndNVHlLTjZZWHZCelE5ZUlUazRoUFRHSjRuL1pHVzRDZk53ZFBuT09KTno1aGNQZFdmTGxnQlFzL2ZvblNJVVVvRmxTWVB6YnR4RjUrQUhzWjFQNEp1UVd6RGVqU25LNHQ2NU9Zbk1MUThSL202UC9pelNkeGQzUGhyNTJIK1BUN3Bad0xqU2pROFNxVXlpdzFtcHlTeW5lLy9tblRsNzJzWjNxR0F0UkVSRVJFL2xkWXJkWWNaUnl6cm44ekxEbjc4ak4yYUUrOFBUMTQ0dk5QYm5wTjJUTTFONmxkaGVtdmptVDNvWk84K3ZGM25MMFlidlFONk5JQ3dDYndDOERQMjlQNEhCRVZ5L05UdnNiVnhUblg0ejAvNVd2MkhENUZ4NnZaak5zMXFXMWtVRE9aVFhSNDRIN01KaE5IVDU4SHdOM1ZoZFlOYS9McDkwdHp6UFhBL2ZjeGVleVFITzNYbC9oOGNlbzNMTit3dzZadDVvOHJXTForbTdIZHMwMGpCblpyaWRWcUpTVTFEVTkzVndDU2tsTnRnc21jSEIyTjdaWU5hbUF5bVJnM3JEY1RIbjhReUN3OXVuREZwaHd2dUF6cDBZcjRoQ1RPWEF6TDlic1JFUkVSRVJFUkVibVhLVUJOUkVUa1h6Wm1jUGQ4eDNoN3V1ZWJLZTE2aldwVjVyWFIvVzNhZW94K0s4OTlwcjh5a3VDZ3dqbmFXemVzaWRtY1dZNHkwTStiU21WQ09IenlmSUd5bWRuajRlWkN5d2JWYmRZNmFjeEFKbnd3aDljK25rdjk2aFVwSFZJRWdDOFhyS0NRaHp0bFN4Umw3NUhUTnNmTXNOZ1BVTXQ2Y0paVm52U3orYi96MmRVeU9sa2U3OWZSS0FHYS9VRmJ3NXFWcUZHcHROMTVxMWNzVGNYU0lWaXRWb3I0K3hJYUVXWDBCUmIyTVVvZHRXdFNtL2UrV2xpd0x3TVk4UHovMGFaUkxhcFZLSW1YcHh1Uk1YRkduOFBWN3gyVVFVMUVSRVRrZjhtRXh4ODBBcG11dDNiT096YzBWOE9hbGVqZXVnRmZMbGpCNFpQbmIzbHRsY3NXNTYweEE3bHcrUXF1THM0c252NHlTOWR1WThhOHBUYlh5Tmt6cTlrenJIZGJodlZwbDJ2L2x3dFdzR1hQRVZaczNFR241blZ6QkpOWkxCWldidHJGMnFzWm50czJxWVdUa3dPL3JkMkdkeUg3OTA5WjEvNzJTbnhtM1Q5YzcwcE1MS2ZPWHphMm8ySnRzMXU3T0RzQjJBU25tVXdtWEp5ZFNFM0xiUHYybHpXczM3YWY2TGdFaHZWdVM0c0cxWms0NDN1NzJaY2pZK0lKOFBNbXFMQVBJVVg4S1ZFMGdPSkZBeWhleEovaVJRTll0bTRiYzM1WmsrdjNKaUlpSWlJaUlpSnl0MU9BbW9pSXlMOHN5TjhuMTc3c2dWTTNva21kcWt4OTRWR2NIQjFzMnM5ZUNzOWxqMHhwdVFSQTlXN1gyUGpzNyt2RnZLbmpXTFR5THo2Yi83dlJmaVBaekxxMHJKOGpVMEtIcHZlVGxwN0JheC9QWldEM2xnQmNDbzhrS1NXVlh6NTVoY3NSMGZSNDhpM00yUUxVTEpiTXJCSFpnN2l5MnJKN3ZGOEhJeGd0UDA4TjdKcHIzOHBOdTJqWHBEWW1rNGwyVFdvemUvRnFveTk3RnJ5Lzl4d21PdForU2Rhc3NxYSsyYkpIV0sxV3JGanAycW9CTFJwVXAvL1lLY1RHSndMZzZIanQ4a3daMUVSRVJFVCtkM3cyZnhrck51NjBhV3ZYcERhUDkrdklvQmVtRXBlUVpOT1hXekJZVUdFZjNuNTJNQUJmL0xnY2dEN3RtOWdkV3pvNEtFZGZiSHlpc1E0UGQxY0dkbTNCSTczYUVoa1R4K2czUCtYMGhURGFOS3JGTTBPNjhjc25yL0Q2eDNPeFdpMVlMQlpxOTN6YVpxNytuWnZ4M0NNOWN4eTNUcStuYzdSbEwxbWFsSnpLWTY5K2pJdVRFODVYZzhHc1ZpdUpTY2syOXpDOTJqWm0zZGI5Uk1iRTVScWdkanU0dTdvQUVKK1ViTFE1TzJWZXg2ZWtacGI0REkySUlqUWlpdW9WUzlHcVVVMisrT0YzanAyNUNFRDlHaFVwWHNTZmtDTCtCQWY1NCtQbFFmc0g2dEQrZ1RyR2ZPR1JNWnk5Rk03aGsrYzVtUzFZVGtSRVJFUkVSRVRrWHFRQU5SRVJrWC9adnFPbmNhOWVrVUllYmtiYjV2bFRiMnF1T2IrczVyZTEyL2pvcGNkd2NERG42TS8ra0tlZ0d0ZXVRdVd5eFczYXpDWVRQZG8wc25sZ1Z0RGdLVWNIQndaMmJXblRkaWs4a3FJQmZsUXVXNXg2MVNyUXBIWVZBRDZadDVSTDRWRzRPRHRSb2xnQXZkbzBOaks1QVdSY0RVYkxIb2lYZlIxSnlhbkdaeWNuQnh3ZEhISzBYeThwSmJNdkpUWE55SVNRWmVQT2cwWjcyOGExYkFMVUd0U29aSHhlZnQyRHhDemVudTRNNnRZeVI3dXpreU9qQjNRMk11VzlOV1lnVDczMXVjMjUzV2dKSnhFUkVSRzVONldscGJGaTQwNTJIVHBwazdVTDRFcDBacWJkczVjaWNyd1FzV0xqVGs2Y0RiVnBjM0YyWXNxNFIvRDF5bnc1SWpVdE0xZ3F0OHhzTlN1WG9XYmxNalp0cHkrRXNXTGpUa3FIQlBIZGxPZnhjSE5oNVYrN21iOTBIUUNsZ2dNNWR1WUN6MDcra29GZFd4SWFFYzNoVStmcDlkVGJPVXA4enZ0dEhmTitXM2NqWHdjQVR3N3N3dENlYmFqWi9Va1NrMU9NZHJQSlJNc0dOVmk3ZFI4V2k0VnFGVW9CdHBuUXNqNi9PUFViQUg3ODhFWGcya3N1TDQvc1IxSzJPZTBwNU9GR1VPRnJMeFo1dUxuYTlIc1g4Z0N3K1puWXk2cm03dXJDVzA4UDR1aXBDM3k1NEErai9ZMG5CeEJVMklmd3lCak9oVVlRZGlXR29nRyt2UFRCYk01ZGl1RHNwWERTMHRPcFdha01PdzRjejNPdElpSWlJaUlpSWlMM0FnV29pWWlJL01zT256elBuc09uR0hzMXN4YUFtNnR6SG52a3p0bkprU3RSc1pqTW1WbkdWbTdhUllYU3daUXNGbmhUOHprNG1IbDJpRzBKMHRNWHdqaDYranh4Q1VsY0NvczAycE5UY2cvNnlxNUhtNFlFQnhVbUpqN1JLRnU2OHEvZE9KaE5mTDF3SlZQR1BRckE4Yk9YV0xwMkd4YXJsVjJIVGxDcmNsbUc5V25MN3h0MkdITmxaVXZ6Y0w4VzNKZWNjdTBCVU1OK1k0M1A0eC9ydzRNZG0rWm92OTZXUFVjSUxPek52cU5uNkpBdFkwSFdPVzdlZlpqbTlhcFJ0WHhKaWdYNmNmSHFkMUMvUmdVZzg2SGZuMy92TGRCM2tTVTFMWjF4VTJieDNaVG5jSEowb09uOTk5Ry9jelBtL2JZT3A2c1oxSlE5VFVSRVJPUy9MeXRqMXA5Yjl1THI1V21UUVF1Z1Nya1NBTFJzVUozRUpOdWdxaiszN01YWnlaSDJEOVFoN0VvMHV3K2Q1SjFuQjFPOVltbE9uYjlzRXl4bUwxUHo3c1VmczJqVlp0NllQcy91Mms2ZHY4eEhjMzVoOTZHVFJNYkVzV3JXSkx2ak9qYTdQOWZ6eXkxRDlJMitTR00ybTJuYnVCYkQrN1NqYkltaXZQMzVqL3o0K3daNmpIN0xHQk1jV0pqcHI0NDAyaXFXRGdIZ296bS9BdURsNGNZN1k0ZXdhT1ZmSERsMUFZQVpyNDYwZTd4Ui9Uc3pxbi9uWE5jVGVEVjRMZXhLak5HV0ZhQ1dWZUxUWkRMeCtwUDlLUnJveDdPVFo5S2daaVhLbGlpQ2w0YzdROFovUUZSTXZCSE0xcjl6TThZTjY4MmV3NmVJaUlvRk1vTUtlN2Ryek5DWFBtVDNvWk0zOUgySmlJaUlpSWlJaU54dEZLQW1JaUx5TC90enkxNU9YN2hzRTZDV1pjNHZhM2gvMXFKODU4aWVJU0F4T1lXekY4TUpqNHpoNVkrKzVZY1BYalQ2SGhnd0xzOTU1azU1bmhMRkFveHRUM2MzU2hjdkFtUUdTRGs2T0pDWW5NSzRLYk53Y25TZ1JxVnIyUldpNHhKeW5mZUxpVSt5NytocHZ2aHhPYzVPbVE5cUZxL2N6T0Flcll3eFU3NzZtVWQ2dFRGS1pSNDRkb2ErSFIrZ2tJY2JLVmVEemdJTCs5QzFaWDFqbjZ5c1l2NCtoWXkyK01Ra0h1blZKczlTbmRtL3IreHFkbitTWFlkT2NPVFVlVm8xcUdGM3pQcHQrMmxlcnhvQWJSclhZdmFpMVpRdFVaU2lBWDRBL0xYeklQR0pTWGIzUFgwaGpPNmozc3c4L3htdlVDcjRXdURna1ZQbitmVDdwY2E2Ui9YdnpKSS90K0xvbUpuWklUMlg4cXNpSWlJaTh0OHhlZXlRQW8xNzlZbUg4dXpmc1AwQXk5WnRvMldER256N3l4cFNVdE1ZMXFmZExhL3Z4OTgzQU9EdjZ3WEFoQS9tc0hUZHRuejNHOXk5RmM5YzkrSkxkbDFHVHN6UnR1VFRWM08wZVh1NjA2VmxmUjdxMUl6Z29NS2NPbitaVjZaOXg3S3JhN2crNDF6MnRxd0F0VTA3RDlxY3c0SGpaOW15NTBpZTY1ODZheEVMVjJ3eXRnZDJhOG5JaHpvYTJ5V0xCV0t4V2psN0tjeG9jM0d5emFCV3JVSXAyamF1RGNESEx6OE9nTVZxWmZYbVBZU0dSOWtjYisrUjB3RFVybEtPbFgvdDR0a2gzZW5Udmdsemw2eFZjSnFJaUlpSWlJaUkvQ2NvUUUxRVJPUmZkdUxzcFJ4dEhSOTdqV1Zmdk1HZ2JpMTV1RXZ6QXMzVDhiSFhpRTlNQm1EZWIydjVkYzBXbTNJeUFBNE9EdloyTlpoTXR0c3hjUWtjUG5FT04xZG5vbUlUak9BeGdMVDBET01oRDVEam9VcDJ4WXY2VTY5NkJiNVp0SXJESjgrUm5wSEJENyt2dHdsUUEyalRxSmJ4dVZ1ckJuUnIxU0RIWEZubGllQmEwRlp3VUdHakxTSXExbWI3Um0zZmZ4eUx4Wko3Z05yMi9WaXRWa3dtRTIwYlpRYW9OYjMvUHFOL3hhWmROMzNzYnhhdHBtM2oycGhNOE1wSDN4R1hrSVR6MVF4cWFjcWdKaUlpSXZLZmw5c0xKUTkxYXNZVC9UdXg3K2hwcWxVb3haRlQ1MGxPU1dQc3UxL211T2FIekpkTFV0UFNLVjQwZ0prTFZqQ3FmNmZidmZSYmN1NVNlSUhHclp3MUNTZEhCN2J1TzhyNzN5eml6Ny8zWXJGYTg5ekh1NUFIWmErK2RBTVltZVI4Q21YZVZ4VHg5ODFSaXZSNmFlbnBOcVZGMDlMVGJmcnZ2NjhjUjA5ZElDbjVXbFpwVjVmTUFMV3NETThuemwxaStZWWRuRHAvbWJLSWh5UUFBQ0FBU1VSQlZKUG5Remw5L2pKbkxvWVpaVmV6TzNqaUhMSHhpYlJwWEl1V0RhclQvb0U2ekYzeUoxTysraGszVjJlYjQ0aUlpSWlJaUlpSTNJc1VvQ1lpSW5JWHVCZ1d5WlhvT0FyN0ZNSnNOaGQ0bnl4Wm1RMnV0M2JPT3plOGxyLzNIR0hQNFpNTTZ0NHFSMSs3SnRjQ3lvNmNPcC9ySE81dXJsaXRWaElTa3psMjVpSS9yL3pMWnIxWmxxM2ZUdVd5eFVsTlMrZFNlQ1NoRVZGRVJNWnlKU1lPQjdPSnZoMmFFaDBiVDRDZk54a1pGdU5oVlBsU3djWWNsOElqYlFMVXNrcjZETy9UM2lnM2xMMzBUL2RXRFcwQzViTEtodVltSWlxV0k2Y3VVTEYwTUNscDZiZzRPOUdpZm5VZ016dkN1cTM3OHR3L0x4YUxoVEZ2ZjBGRVZLeFIwdFBWSmJQY3F6S29pWWlJaVB6M3hTWFladUoxY0REejFNQ3VETzdlaWsvbUxTVXFOcDVxRlVyeDR0VFpmUFRTWTd6LzRuQ2VmKzhyTGwrSnRqdmZGejh1djYzcm5mVE1JQ1k5TStpVzU4a3R3L0gxNXYyMmxvVXJObkV1Tk1Kb2UzRjRIN2JzUFlLbnV5dVZ5b1RnNjFXSXdyNkZLT0x2QzhDNmJ5ZGp0Vm9aLy81c0FCWk5mOWxtemplZUhIRFQ2eTVaTEJDVENXcFVLc1BYQy8rdzZYTnpkUUVnSlRVem1Dd2hNWmtYcDM2VFl3Nnp5WVNqbzROTm9KckZZbUhUem9OMGFIby9HUmtXcG56MU0zT1gvQW5BbDI4K3hkNmpwM2wzNWs4M3ZXNFJFUkVSRVJFUmtUdE5BV29pSWlKM2lWWkRYc3JSOXZ5anZSaHdOYU5hemU1UC9pdnJtUGZiV2lLaVluTUVxRFdzV1lucUZVc0RjUGxLTklkUDJnOVFjM0F3NCtYaFJrSlNNaGFybGRqNFJLWi85NXZkc1Qrdi9JdTFXL2R4SVRUQ2JpYUVieGF0NW9YaHZXbmRzS1pOQm9QNzd5c1BnTlZxNWVTNXk4WTJYQ3ZwRTVlUWFMUmRDby9Dd2NGTVNrb2FSUUo4Qy9JMTJIanIwL2xjdmhKTmVHUU1SZng5cVZhaEpBQWJkaHl3V2RmMS9MdzllZjdSWHNabmUwSWpybVdpcTFLMk9JVTgzQUJJU0VxKzRYV0tpSWlJeUwyclpMRkFKajB6aUNwbGl6TjU1Z0xtTDExUG4vWk5BSWlLaldmNEs5UDQ3STFSTFBob1BCOS90NFNmVi81RlJrYmVMMXY4MHo2WXZaajEyL2JuTzY1YnF3WU02ZEU2MS83c0w1Qmt1VDZRRE9ERDJiL2thR3RldnhyZVhoNmtwNlZUcVd4eExvVkhjdVpDR01kT1g2UmsxMEQ2anBuTXVkQndtdFd0Qmx5N2ovTDM5V0xWckVtTWVHMjZVZUl6ZTZDY2g3c3JwWUl6TTZ2VnFWSU9meDh2aWdiNFVTeklqOUlobVJuWmZ2bmtGUTZlT0lmWlpPTFhOVnRzMXVYdWxobWdkbjIyTXhkbko2cVVMVUd0S21Xb1hiVWN0U3FWNGFsSm43UGp3SEVBZkx3OGVlS2hqclI3b0E2UStSSlBWbkFhUU1uZ1FBN2xjdThsSWlJaUlpSWlJbkt2VUlDYWlJaklYY2E3a0FmcEdSbFlMVmJLbHl3R1pBWmkzWXpyZzlvY0hSeU1URjN1cmk3ODl2bHIrSGtYc2hrVEVSV2JZeDRmTDA5ZUc5WGYyUDcybHpVMkFXWFoxL2RZMy9hWVRDWWlvK09OdHRqNGE4RmkyU1VrSnBPUWVDMFFxMGlBTDBsSktTUWtwV0N4V2lsZXhKK0dOU3NEY0RIc0NnQ0JoWDJvV1NrelVPNzBoVERpRTVOeVRueWRzaVdLTW5mS2N6WnRZYmxrbmNneWVrQm51KzNsU2hURmRMVTJxcnVyaTgyNDQyY3p5L2hrOGZKME53SU03Wms4ZGdqM1ZTaEpSb1lGQndjenhRSUxHM09mejVZbFFrUkVSRVQrdXdwNXVERzhiM3Y2ZDI1R2RHd0NJMTZienJaOXgzS011M3dsbXNFdmZzQ2JUdzlrd3VNUE1yaEhLK1l2WGMveURUdnNYc05uYVg4MThNbWVrQ0IvdS8wV2k1VS9OdTNNMFI0UkdXdThFSktYcUpqNFBQdnpteVByOXNKc050dGtQRGFiemZqN2VuRXBMSkpwMy81cXMwL3BrQ0FlN3RxQ282Y3Y1THMrZThZTzdVSFBObzBBYU5PNEZsZWk0emh6TVl5ekY4UFp1T01nNXk1RjRGM0luZkVqK3ZMYm4xdTVjUG1LemY2VnlvUUFFQldYQUVDWEZ2WG8yK0VCS3BVcGp0UFZqR2tIanAvaCsyWHJPWEV1Rkg5ZkwvcDFha2IvenMxd2RYWmkvdEwxQlBoNTA2bDVYZjdZdEpNTjJ3OVFOTUFQVDNjM0RoNC9lMVBuSkNJaUlpSWlJaUp5dDFDQW1vaUl5RjNta1o1dGJFcFFBb1JGeHZ3amM4K2IranlsZ29OSVM4L0F4ZGtSUndjSElHZHBvZXRWTGhPQ3Y1OFhBRWRQWDJEKzB2VTIvZG16bFkxNHNBTUFaeStGM2ZENjNoZzlnUG8xS3RydFczYzFVMFBYbHZXTk1xaC83VHBZb0hrUG5UaEhTbW9hTHM1T0FNUW5KdkhlbHd2ejNHZFluM2I1enR1b1ZtVWExYXBzYksvYXZOc21RSzBnNjhydGdlSGlWWnNMUEkrSWlJaUkzSHNLK3hSaVNJL1c5R3piR0E4M0YzNWJ1NVVwWC8xTXpOVUFKM3RpNHhONWV0TG5kRzFabjZjR2R1VzVSM3J5N05BZXJOKzZqMmZmL2NwdStmckpZNGZrT2wvZGF1V3BXNjE4am5hTHhXSTNRTTNmejR2U0lVSDVucHR2THRtRHIxZXBUQWhKeWFsVUtKWDVZazdhMVRMM1Y2SXpBKzRHZFd2Si9tTm5qUEgxcTFmRTBjR0JReWZQRldoK2V6emNYQ2thNEdlVUJNMHF0Ymw0MVdhMjdqM0syWXRobkxrWVJrS1NiYWJrc2lXSzh2a2JvNG1Nam1QcXJFVzBhVnlMOWszcUVCT2ZnSk9EQTIyYjFDWTZMb0ZqV1FGeUpoTldxNVhaaTFheFplOFI5aDQ1VFVwcUduV3FsdU9GWWIxbzNhZ1dUbzRPck51Mm4ybmYvc3FKczVmdzluU25RcWxpZkRCK09OLytzb1pTd1VGWXJWYiszblA0cHM5WFJFUkVSRVJFUk9SdW9BQTFFUkdSdTh5K282ZHR0aTFXSzE4dCtPTWZtWHY5dHYxVUtCV01zNVB0SmNDU1A3Zm11ZC9tM1ljWjgvWk1YaC9kbitmZis5ckl3cFpsL3JMMVZDMVhFZ2VIek1DeHhPUVU1djIyN29iWHQvZklhYnNCYWdlUG4rV2JuMWNCOFAxdmEybFlzeEoxcXBZejFyMXkweTZPbjdtVTY3d1dpNFUrWTk3QjJkR1J0UFFNTGx5K2t1TWNib2ZURjhMb1B1cE5BR2E5TTRZU1JRTnQrdmNjT1pXNVBxdVZ0TFIwRXBOVE9IM2hNZ3VXYjJUbFg3dHYrL3BFUkVSRTVNNUpUa21sem4zbE9YbnVFdS9QV3N5dVF5Y0t2Tyt2YTdhd1l1Tk91cmR1U0tkbWRmbmsrMlYyZzlNQTZ2ZDk5b2JYbGxzRzUyY0dkK2Vad2QxdmVMN2NUSG4rRVlvWERRQXlyNGszNzg0TXhQcDF6UmFhMTZ2T1U0TzZZcjZhWVJneXkyY3VXYk9GUC8vZWU5UEhEQWtxelBzdkRnTWdJU21GdlZldnlmY2VPYzNlSTZkejNhOVM2UkE4M1YwWitmb254TVFsRUorUVJNc0cxWTBNeUtIaFVid3hZNTRSOExaa3pSYVdYRmNHRktCRTBRQmFOcWpCaW8wN21MTjRqVTNHdDVqNFJJYTlQSTIzeGd4a2FNODJBTXhmdXA2TFlaRTNmYjRpSWlJaUlpSWlJbmNEQmFpSmlJamNJUk0rbUFOZ2t4RUFZUE9ldzR5ZStDa1dxNVdrNUZUT2hZYm5XYkxuZXNzMzdNRGYxOHR1MzU5YjkxRXNzREFaRmd2cEdSa2tKcVZ3OFBoWmZyZVQ5V3ZDaDNOd2MzRW1PU1VOZ0kwN0R0Qmw1QnNrSmFmbUdMdHMzWFkyYkQrQVR5RVByRllJajRvaEpUVXR4N2d1SXljQ3VaZjhYUDMzYnB5ZEhUR2JURmdzVnBKU1VqbDFQcFExZis4eHNpa2tKS1h3eEJ1ZjhGQ25aaHcrZVI2QWM2RVJuTHV1Sk9hcEM1ZlpzdmVJc1gzMllyamRZMlpKU0VvaE9sdTJpdXZMbzk0SWUvc09IZjloanJiZGgwN2UwbkZFUkVSRTVONlZrSlRDb3hNK3RIdDluU1VqdzBKcVdycmRnTEdVMURSK1dMYWVINWF0ejlIMzE2NURKQ2FuR09OdVZYSktHa3ZXYkdIQmlrMUdRRmRlR3RldVF2c210WE8wN3pwMGtqbS9yREcyMzUzNUV3RiszcVJuWkhEb3hEbU9uODE4NlNRdUlZbmhyMHpEWkRKaE5sOExVTXZJc0IrRUI1Q1Vrc3J1UXllTjdjaVlPSFljT0c1c1IwVEZVclA3a3pnNk9IRHF3bVhTMHpNNGV2b0NWNkxqOGowZmdLWHJ0bkg4N0NXT25NcThCOW04K3pDMWVqeUZzNU1qSnBPcHdOL3pvbFdiV2JWNWQ2NVpyTU1qWXhqeDZuU0tCdmpoNnVKVW9KS3FJaUlpSWlJaUlpSjNPMVBGU3BYdHZ4SXBJaUp5RC9scTB0UFVxVm9PZ0dFdlQyUDcvbU4zZUVVaUlpSWlJdkp2MDMyQmlJaUlpSWlJaUlqSTNjZDhweGNnSWlJaUlpSWlJaUlpSWlJaUlpSWlJaUlpLzAwS1VCTVJFUkVSRVJFUkVSRVJFUkVSRVJFUkVaSGJRZ0ZxSWlJaUlpSWlJaUlpSWlJaUlpSWlJaUlpY2xzb1FFMUVSRVJFUkVSRVJFUkVSRVJFUkVSRVJFUnVDd1dvaVlpSWlJaUlpSWlJaUlpSWlJaUlpSWlJeUcyaEFEVVJFUkVSRVJFUkVSRVJFUkVSRVJFUkVSRzVMUlNnSmlJaUlpSWlJaUlpSWlJaUlpSWlJaUlpSXJlRkF0UkVSRVJFUkVSRVJFUkVSRVJFUkVSRVJFVGt0bENBbW9pSWlJaUlpSWlJaUlpSWlJaUlpSWlJaU53V2puZDZBU0lpSWlJaUlpSWlJaUlpSWlJaUl2ODF6azZPcEthbDM5RTFtRXdtckZickRlL243ZW1PeVd3bUxTMk5oS1NVMjdBeUVSSDVYNklBTlJFUkVSRVJFUkVSRWZuUGNYQXdrNUZodWRQTEVCRVJFWkViTk9MQkRwaE1KdjdhZFlpOVIwN2QwbHk5MmphbWJaTmFtZk8rT2ozWGNVNk9EclJwWEFzVEp2WWVQYzI1UytHM2RGd0E3MEllTEpvK2dSMEhUakIvNlRwMkhEaHUweitnU3d0R1B0UUJnQ2I5eCtVNVZ4Ri9YMzc1NUJWQ0k2SjQ2WU01SERoMnh1NjR5bVdMTS8yVmtRQ01mSDBHN200dXZEeXlINU0rL1lGZGgwN2MwUHAvK2ZSVmZBcDVzT2J2UFR3NytjdDh4M3U0dWVEcTRzeVY2TGdjZlJWS0JlUHI3VWxHaG9YdCs0L2g3T1NJaDVzclViSHhON1NtZjFvUmYxK0c5bXhOa1FBL3JrVEhNbkhHOTdjMFg5dkd0YWxYdlFJQU1YRUp6SmkzRkl2bDF1NUpCblJwZ2FORFptRzgyWXRYRjJpZkpyV3IwTHgrZFFBKy9tNEpNWEVKdDdTR2U1bVBsNmZ4T2ZvRy9yOFZMeHJBakZkR2N1VDBCYjVlK0FlSFRweXo2US93OCthYmQ1NWh4NEhqck5teWw3VmI5djVqYTg3UHYvbnozYjM0WXdCT1h3aWorNmczLzVFNXExY3NSWm5pUlRoeE5wUVRaeStSbUh4ekFiQ3VMczVVTFZlQ1dwWExzSEhuUVE2ZlBGL2dmYXVVSzhIZzdxMEFlSC9XSWk1ZmlUYjZ6Q1lURTU5K21QT2hWMWkvZlQ4SGo1L05kNzdCM1Z2UnUzMFR6bHdNWS9URVQyMzYyalNxeVl1UDlRV2cvYkJYU0V2UEtQQTYvMnNVb0NZaUl2SS94dC9YaThJK1hnQWNPVlh3aXpVUkVSRVJFYm03RlBKd0l6VXRuWlRVdEFLTnIxQXFtQUZkbXZQMXdwV2N1UmgyUzhkMmRYRm1VTGVXV0t4V3Z2MWxUWUhYa0J1enlZVGxKckk2NUdaVS84NDByVnVWaDU1OTd4K2RWMFJFUkVSdTNIM2xTOUtrVGxXN2ZZdFhieVkwUElwS1pVSTRjZllTYWVrWmpPalhBYlBKUkVKU3N0MEF0ZEloUVhiblNraEtJU3hia0FGQXllQkE2bGV2bU84YSszVnF4dGloUFVoTlM2ZlRpTmZ6UDZrQ2VHWndkL3k4QzlHbVVVMU9uTDNJamdQSGJUS3F1VGc3NHVudVpyT1BpN01USXg3c3dMSFRGL2g5d3c2YjgzQnhkcUprc1VBdVIwVGxla3duUndjSyt4UUN3TkhSZ2RFRE9sT3VSRkhlZlc0SXZaOStoOWo0UkNQZ0pEYzF1ejlwczEzUXkrbCtuWnJ4eEVPZFdMOTlQKzk5dVpCTDRaRkczNk85MjlLdVNXMVMwOUtwMStjWm5uKzBGeDJhMW1IbWdoWE0vWFV0NlJsM0ptQWpQQ3FHbGcxcUVPRG5qY1ZxNVpONVM0bUlpcjJwdVNxVUN1Yk5weC9HeGRrSnlBem8rWHJoSDdlY2ZlN3BRVjF4ZHNvTTZ5aG9nRnJsY3NYcDNhNHhBRjh2L01NSVlNcnZaNS9sK3Y4RC83VEZNMTZoVkhEZ0RlK1hsSnhLdzM1amIyaWZ0WFBlTVQ3ZnlIblZxVnFXRXNVQ0tGRXNnR25mL3BxanYvMERkUWdPS2t4d1VHSGlFNVB6RFZBcjZIZHZ6NzZqcHhrNGJxcXhmVGYvZkF0NXVObHR6OGl3a0ppY1FpRVBONmFNZTVTZ3dqNEEvTi9YUC9QekgzOWRHMmV4RlBqdkM1UEdES0pWd3hwQVprRGhheC9QTGZBNmd3cjcwSzVKYlFCbS9yamNKa0N0ZmRNNmRHNWVENENrNUJTYmdPWGtsRlM3QVdZK1hoNFVMK0pQcXAyMXU3dTVHcitYLzlkZm9sT0Ftb2lJeUIzMHgxZHZFbmoxSXV4R1pMOTQ5SEIzcFhnUmZ3cjdlT0huVTRoQVAyK0NDdnNRNk9mTnJzTW5tYjNJOW9hbGQ3c21QTjZ2UTQ1NVJFUkVSRVRrMzFXNWJIRXFseW1lNTVpZlYvNlZhOStHdWU4eGQ4bGFwbnkxc01ESDdOeThIZ0YrM2p6eHhpY0Yzc2VlbDBiMHBXdkwrcVNrcHJGeHg0RUN2Nm5zNHV5RXY2OFhJVUgrbEN3V1NMbVNSYWxjdGpnbGlnWFNjL1JiZUhtNjU3bC9kR3hDZ2JJc2JOMTNoT0Y5MjlHdVNXMmJCM3NpSWlJaTh1KzdyMEpKNDIvUzE5dXk1d2pKS1dsOFAzVWNxV25wakpyNEthYXJmUmFML2Npb1JkTmZ0dHUrYnR0Ky90aTQwNmF0VExaZ3RrN042dHIwN1QxeWluT2hFWVFFK1RQeW9ZNUFaa25PbFYrL2xXUHVpVE8reDJxMTh2VGdibmFQRGRCejlDUWlZekt6aDlXclhvSHVyUnNBc09QQWNiNVp0Sm9SRDNhZ1IrdUdQUGpNWkdMaUUyMzJOWmxNdEd0U216R0R1bEVrd0pmRTVCUU9uamhIZEd3OFJRTDhhRkFqTThndUxpR0p3ajdYWGtLL0dIWUZmMTh2WTU2aUFYN0c1MklCZnN4ZXZKcmFWY3R4NnZ4bFFvSUtjL0M2NHhaRVFWNzRjSEYyb24vbjVqZzRtQ2xmcWhnUlVURTIvVW5KcVVCbTBKeW51eHQxcXBiRDA5Mk5ad1ozcDNQemVqejgvUC9kOGtzdnVYRndNTE5qNFVmNWpqT2JUS3lhTlNuWC9yeWVwd1FIRldiYXl5T000RFNBVXNHQnZEOStPRSs5OWZsdE83Zi9ncmxMMXVZN3BsWERHaFR4OTczOWk4bW1VYTNLQUp5NUdHWTNvMkxuNXRkK255ejVjOHUvdHE3YjRkbWhQZklkNCt2dG1ldTR5eEZSeHM5eHc5ejM3STdaZmVna2owejRpUGVlZjhRSVRnTjQ3cEdlUFBkSVQyUDc0SWx6OUI5N2JZNmViUnJsdXFhNGhDVGpjK3RHdGRoek9QZU1tMWwvVzhrS2NNNytiRFk0cURBWkZndFJzUWtrcDZUeTFNQ3VSdDh6UTdyenpKRHV4dmJrbVF1WXYzUzlzZjNOTzg4QVVEVFF6NWpybTNlZTRmREo4NXdMamVENVI2K2RHOERPUmROc3R0c1BmNVhROE55RGp2OXJGS0FtSWlKeWo2dFJzVFNmdlBhRTNiN3lwWUp6QktpSmlJaUlpTWpkb1ZuZGFyaytxTXVTOVVkVUJ3Y3pqZzRPK1Q3WXVLOThTY29VTDVKci81RlQ1MmxVcXpJakh1eGdrOUVndTcxSFRuSDZRdTRaMWg3cjI1NnVMZXV6OEk5TjFLdFdnV2tUUmpEMHBRKzVjUGxLbm12cjNMd2ViNDBaQ0dRKzVBcTdFczM1MEFpT25yN0E4ZzA3cVZheE5CK09INTduSEovTi81M1A1aThENE8xbkJ0T3gyZjE1am45bjdCRGVHVHNrMTM2OXRDTWlJaUp5NXpXcVZRbVR5WVN6a3lPWHIwUmpNbVdHcURrNU9oalplS3hXaUU5TXltc2FuQndkbVBUTW9GejdyKytiT09ON3pvVkdNT21aUWJpN3VwQ2VrVUZ5U3FxUjFTdzFMWjNVdERUanM2ZUhLejZGUEhLZDMyek9YTGVQbHlkdlBwMTUzUnNUbjhoTDc4L0cyOU9kb1QxYjQrcml6SE9QOU9TVmFkL1o3RHQzeW5OVUtWZkNwcTF1dGZKWUxGWmVIZldRMFZiSXc0MGZQbmpCMko0OGN3RXZEdTlqZHozLzk4S2p4dWY2TlNveWIrbzRtK3ZmYjM5Wlk5eHZkR3ZWZ0NFOVdnUFFvbjUxR3RTb2lKdUxNd0NWU2djei9qSGJZNXc0RzhxUHl6Y1kyNzNiTlRFeUJFMzllbEdPREVOSktabFp4TXdtRXltcHFUejR6R1JHUHRTSklUMWJzMkxqVHRLdVpwVzdGMVVvRmN6SHJ6eHVCTjM4dW1ZTHBZSURxVjZ4TlBXclYrU1QxNTdnMlhkbTVnaEt2Sk4rV0xhZStjdlcyN1QxNjlpVUJ6czIvZGZYVXBEeWlWa0Jtdm54OG5TbmNwbmliTnQvTE0vU3FnOTJiRXFiUmpVWk5mSFRIUGZZdjg5OEE4Z3M0Wm4xNytJWnJ4ajkzVWU5U2RYeUphbFlPZ1RJdkxmTkhtQ1Y1Zm4zdmpZQ1ZpSHpYdlptWFo4Wk1qODMrdk1kMUsxbHZuTjZlN3JuT3U3Z2lYUDVCaG82T2pydzduTkRhVml6VXI3SHlpNzc3Nys4ZUxpNTVEazI2M2VkdlFEbmp5YU1BT0RMQlN0d2MzWE9NeGp5K3NEcG1wWEwyR3k3dWpoVHMzSVpNaXdXem9WRzVMdHVheTZCMlA5VkNsQVRFUkc1UzloTEVaemRvNzNhNHVIdW1xTjkzOUhUSEQxOWdTdlJjVlFwVndKdlQzY09Iai9MVnd2LzRGSllKQ2FUQ2F0SzJvaUlpSWlJM0xYc0JVazkzcStqVGZEYTZBR2RHZHF6VGI0QlZSMmEzcytBTHMzelBXWldoZ2g3Sm4zMlE2NEJhby8zNjhEai9UcXlldk1lSm4zMkk4RkJoWm56N3JOOE5lbHBScjQrZzFQbkwrYzZiOVlEdTc1akpuUHlYQ2pwR1JsNHVMdmk3T2hvWkVXcjJmMUpxcFl2eWR3cHovSElTeCt5OCtBSklET2p4SzVGMDR3SFd3RHZmN09JbVF1V0EvQi80eDRsUFNPRFNaLzlZUE1XZFpaQ0h1Njg4K3hnTWpJc1BETjVacDRQSzBSRVJFVGs5cW5aL1VrcWxnNnhDYkpxVVQrelJKdkpaR0xKcDY4YTdXTUdkMlBNMVl4bFdhVWhzK2FvVmJrc3M5NFpBOERBY1ZQWmQvUTBMczVPYlBueC9RS3ZKZXZ2NXJOK1hzbExJL295YXVLbm5MOGN3ZWI1bWFYMFB2L2hkNzc2NlE5amZMOU8xNEk3ZW96T3pMTFdzR1lseGczcmJiUjd1cnN4YmNKalJyRFM5TytXNE96a2lKdXJDMnUzN3FQOUEzWG8wckkrdjE2WGNTa3JPTzN5bFdoK1dMYWVCY3MzRXBlUWxHZjJvRnNWRlJ0dlhMOUh4VnpMVWx5clNsbWJRSmJpUlFONHNHaUF6YjdydHUwM0F0UTgzRjBaMXFjdEFIL3RPc1RhcmZ0d2NYWWlKVFV0cytTb3J4Y2VidGVlYll3YTBCa3ZUM2Y4ZmIySWpVOWtRSmZtUE55bE9jMEhqYjl0NTVwOTNSL09YbHpnOFE1bU15RkZBemh6d2Y1OVRvL1dEUmszckRkdXJwbkJmQnQzSEdEaWpPL3g4blRuNjdmSFVDbzRrRHBWeXpIL2d4ZVk4TUVjNC83R25tL2Z5eXhkR1JrVHo5T1RQcitCczdybStVZDc1YmdmWFBaRlpzRFYzZnB5VGw1QnBUZXFZN1A3ZVhGNEh5Smo0bmo3c3g5WnRYbDNqakc5MmpZMkFpN2ZIVHVFWjkvOXl1YitNSHNXUWdCM1Y1Y2M1VWdmeXZhN3dHd3lVYWRxdVJ6SHlici96Wkwxb3RXdHVCZCt2aDBmZTQwS3BZTDU4S1hIQUhqNXcyODVjekdNTjU4ZVNKdEdKYkZZclN4ZXRabVBadjlpQkcwKzJMRXBMd3pyUlVKU0NqUG0vbmJIMXQ2Z1ppV3FYdjFkdkdqVlp0NllQZytBTjU0Y1FMZFdEWWlLaldmbHBsMDIrMHljOFQwQUxSdldvRW50S29SSHh2RHA5OHNJajRwaDc1SFRiTmx6bUljNk42TlgyOGFjdlJqTzAyOS9qbmNoRHlQeldrRXlWUDZYS0VCTlJFVGtMdkgxd3BWNTl2ZnIyTlJ1Z0ZwY1FoSjl4MHdHTW05Z3FsVW94Ym5RQ0ZadjNnTmtwci9ON2EyQjYrdlJUL2hnRGt2WGJidVo1WXVJaUlpSXlDMGEvMWdmTm13L3dNYWRCMjk1cm4vNmo5T3VMczY4TXJJZm5aclhaZlhtUGJ3NGRSWVdpNFZ6bDhJWitmb01acno2QkhQZUhjdUVEK2F3ZnZ2K1BPZTZGQjVKZWtZR0pwT0pyOTU2bXJpRUpFYTgrckh4aDluQXEyK3FSMFRIR3Z0a2xjckpLZzBFRUJFVlMwUlU1cGp4Nzg5bXhxc2pHZHk5TldQZi9kTG1lQzdPVHN4L2Z4Z3V6azQ4L2ZZWG5EaDc2ZGEvRUJFUkVSRzVLYVZEZ2lnV2VDMEF4TVBOaGFiM1Y3M2hlUnJYcVFKa0Jsa2RPSFltUi8vNDkyZnp4NmFkakJuVWpZRlhzLzdVNmZVMDVVb1VNNExqd2lKajhQSHlOQUlwRm56MC8remRkM2hUZFJ2RzhUdEo5eTZybEwwM3lBYlpRd1NSSlFvT1VIR2c0a0FjNE1LOVVISGdma1VFdHdLQ29paExFR1FMeU40YkNuVFEwajNUdkgra1BVMUlPaGloZ04vUGRYRmQ0ZVNNWDVya0pDZm5Qcy9qSEpCNmFIaC9QVFM4di9IL0NaTm5HTGZ6ZzExMXFrVTZMZE9wVlNNMXExL1QrUDh6OTkzb2R2eFAzM3VqNWptMG9sKzNkWTkrL09OdkxWNjlTZmZlZUkzdXUra2F6WnkvUXJNV3J0VHlEZHUxWU1yTGtxUmhZeWU2UEY3SGRuUE42dGZRVjIvWWcwNjNQUDVXaWFwVG5ZM3NuSUtLWjZOdTZxdndrQ0JsWmVkb3d1UVp1cnBqQ3oweDhnWXRYcjFaTi9UdTZMSnNmcVcyMC9sNGV5bkx3NVhVVXRNeWRPQm90R3BXaVRDcTl2bjZlQ3ZBejFlaHdZRXFFeHFrOG1WQ1ZUbWlyR3BVamxDTnl2WjJnSjJIalhOYVQ4MHFGZlhreUJ2VXpxR3kxNStyTnVtcGQ2WXB4MnBWZkdLeTdoNC9TWis4OElEcVZxK2t5UEpsTk9YVmh6VjcwU3A5L04xYzR6akdVZE42TlNTZGViV3NzM0ZqS1ZWTGMrZDh0dmpNRDNTR2h3UnB6NkZqYnVmNWRja2FEZXpaWHMzcTExQzNkczMwMUQxRDlPcW5QN3JNWjdYbTZtVGVNV25ac0JCWkxHWkpVc1Z5NGVyVHVWV3hZOG14bHQ1RlVXZjYvRFlmOUpCOHZMMzA2SWpyVks1TWlNYTlOZFVJN2VXZlJ6d1lGYU5CRDlqM1EvNStQdnJvdWZzMWU5RXEvYnJZT1d4N0xDWmUxK2ExUDAzTHlOVENsZitxZHRXS3FoWlpUcEk5MERlNFZ3ZTM0ZHZnUUg5OTlOd29TZllRc09NRmNJN2JMNm1mUDNyV0pWeVkvMXRKOTNiTjlHNWVCZmNiUnIrbS9VZE9hTTZuejhsa01tbnY0ZVA2Nk52ZkZCem9yNnM3dHRUQW52WjJ6Wk8rK2tVNVZxdTh2U3pLenJFcUpDaEFSMDdFcWt4b3NNeDVsVDhEL0h4MWJiYzJTazNQVU5XSzVYUkwvMjdLenJaWGxOeDlLRW9IamthclRHaXdNUjZieldZRWV2OExDS2dCQUFBQUFBQUFwY3hrTXVuR3ZsMFVuNWh5WGdKcXA3Tll6UEx4OXBLZmo0OEMvSDBWNE9lcmtLQUFoUVFGS0RRNFFPWENRbFF1UEZTTDEyelMyczI3blpadFdxK0dYaG85WERXclJPaTczNVpxNGhlem5LNHczN24vcUc1LzRoMTkvUHo5ZW4vOHZab3hiN2ttZlRXbjJCWk1OcHRObjAyZnAzZWV2RnQzWE4vTHFFN1J1a2tkSmFlbTYraUpncGFoUVhrWDY2Um4yQ3Vvblg2eFRiNmVWMTVSNkgyU3ZYWFM2VG9QRytlMjZob0FBQURPdjlQYnEvWHUxTks0R09IdHFiT1ZucEdwOGFOdWttUVBybXpjWWE4NFpYVm9nMll5bWRTM2k3M1YrOElWLzdxdFFHT3oyV1MxNXNyeEhxczFWOVVyRllRVjlodzZKbHR1cms0bHB4clRnZ0w4NUdXeFNMSlh0a2txcEMxai9wano1ODIzZlAxMjVWaXRUdE16TXJPVW1KS214T1JVSmFlbXExSHRhb3BQVEZiVnZNQ0daSzlpZk9Cb3RFS0RBdFM3VTB0VnIxUkJiWnJXMDlBeEU0enFUT2taV1hweTVBMXFXcStHcHM1YXFFbGZ6ZEdBSHUzMDB1amhic2Y0M2NTeFR2OGYrK1lVTFZ4WlVGRnE5SzBETlByV0FTN0x2VE4xdHQ2Wk9sdnJmNW9raThXc1dRdFhHbFdDbG43emhrS0RBcFNUMThLemVjTmF1cVZmVjBuU3ZML1hLeWpBWHcvZk5sQmxRb1BWdnJuN3Rvd25ZaE4wUEM1ZXNmR0plZitTRkJ1ZjZIWmVUN0JZekc3Yi9CV2xSYVBhV3IxeHAycFhpOVNJUVQxMWJiYzJNcHZ0Z1NXYnphWXBQeTNVUjkvKzV0VE5KaTRoU1NPZWVsZXZQWEs3dXJacElsTmVNT2Zhcm0zMHkrTFYrbUh1TXUwL2N1S014cEgvM25DMFpmZEIvZkxuYWtuMkNuYkpxZWxxMWJpTzJqU3RLOG4rUHJxWWozZEtVZ0c4Sk5vMnE2ZDZOU3BMa2xadDNLbER4OXhYQmMvS3p0R2pFeWJyaDNlZVVMbndFQTNwMDBsSGpzZnFxMThXTzgxMzVFU2NFWWh5RERyZGQxTmY0LzM5eFU4TG5ib2pUWG4xWWVQOW1wTmpWWjFxa1pyNS90UG41ZkZKMGdNdmZlS3g1L2UyUVQyTktwRXZQbmlMU3h2aWZONWVGcjAxOWs2MWJGUmJMUnZWVm1wYWhoYXYzbVRjYnpLWk5LQjdPMG5TZ3VYL0tqTXJXOXYzSGRHc2hhdmNCbGFMOCs0MGU4VkR4LzEwU1UyZHRiREl0c3lPY20wMlBmM09sNXI4OG1qVnFSYXBSVk5mZFpubmhRZUg2WVVIaDJuQzVCbjZZZTR5MWF0UldaTmZIdTAwVDJDQW4xbzFycVA5UjA2b1g3ZTJxaEpSc0o5UFRFNlYyV3lXMVZyUUF0bGt3SkxVVndBQUlBQkpSRUZVTXVtSGQ4YnBZRlNNSG5sOThoay94a3NOQVRVQUFDNFNSWjFFS2NydGczcnFrUkdEbktiMTd0UlN2VHUxbEZSUVhsYVNYdnZmZEhWdTFWaWQ4NjVJZS9YVEgrWGo3YVd4ZDExL2xxTUdBQUFBY0Q3a04vL0l0WjNmcTZ6WC9mU2V5MGt6ZDdLeWMzUXFLVVdwNlJsR1FDMDBPRkFQREx0V04vVHVwTXpNYkkxLzcydjk5dGRhdDhzZmpZN1Q4SEVUTlg3VWpSclNwNU42WG5tRkprK2ZyMWtMVnhwWEFwdnlyaWkyV0N6cTNMcXhydTNhUnQzYk5aTmsvNUgvcjdWYkZCMTNTdGQyYTZ1RksvOTFDc0hsVjlsSVRMYWZJTXh2cVhRK3BLWmxuTGQxQVFBQVhBajFhMVpXY0dCQXFXMS8zNUhqVGkwaHowWG5OazBrMmNNODM4NVpvdXA1RmFzazZkL3QrOXkyNk92VXFwSHgvWERvTlowMTlKck9ra3IySFhIRDlyMjY3WW0zWmJNVlZLcnFkdXVUa3FRR3RhcG95cXRqNU9Wdi8vNXNOcG0wZHZNdXZmbjVUNHBMU0hKcThWbFlLOUdVdEhUZDkveEg4dlB4MXFua1ZDVW1wN3BVQlRPWlRUb1JtNkRXVGVxcVg3ZTJrbHlEZTVLMFlQa0dTZllMT0NScDgrNEQ4dlgyTHZZeG5nOW1rOG1vR09WWTJTZi91Q1VuTDJEUi9vcjZSbEJyUUk5Mkd0Q2puVEh2aXg5K3Awb1Z5dXJrcVdRMXJsTk5vMjd1SzBsNjhwMXAycmhqL3dWNEZDVm5zOW1VbVpVdFAxOTdxODZvNkpQYWQrUzQ0dUtUZER3dVhpY1RrdVRuNjZPUG5oMmxpdVdkSzNtdDJiUkxhZWtadW1Pdys4cHdtM2J1VjgzS0VhcFd5ZDRtMWRmSFcwUDdkTmJPL1VmUE9LRG1MdUFUNE9kckJOUldiTml1RlJ1MmErVFEzZzRCcGlVNkZoTXY2ZUpwQTNtbWxiQkt3ckV5MytsaHM5UEZKU1RwMFFtZmE4cXJEOHZieTZJeEl3YnAwTEVZTGYybjZHcmdrbFN2UmlWSjl1RHBOM09XT04zbjJOWXp4eUdFZEw1NDh2bWRPbXVoV2pldW8vYk5HNmgvajNaYXVYR24vbGkyem1XK2tVUDdxRk1yK3puR1A1YXQwNUkxbTUzdTc5eXFzYXJtdFFRZWRGVjdEYnJLWG4zczN1Yy9ORjYvdzhaTzFPRmpNYXBXcVlKeEVWbCtsY0svdjMzVFdGZWRhcEZPNXo5ZmZHallXVCsremJzT2F0aUFicnJxeXVZdTl6bUdDTitZUEZOUGpMekJaUjUzRGtaRnkyYXpLVDR4UldhelNlRWhRVHFWbEtKcHMvL1UvaU1udEc3ckh2MzB3ZE5HMjlqcnIrNm8xazNxNnIwdmZ6SFdFVkUyVEZVanl5czFQZk9zSDl1bGhJQWFBQUQvSVQ4dFdLRXlvY0ZHUUczR3ZPVUs4UE1sb0FZQUFBQ1VzdnlUT3JtNXJ0VWZ6b1dYeGFMbDY3ZnBqMlhybFptVnJZeXNiR1ZtWldueXk2TTFhK0ZLZmZMOTcwcE9UVmRHWnBiVGNzUDZkOVA5TjErcndBQS9iZHA1UU1zM2JGT08xVnBzSzVQRnF6ZHI1Yjg3Tk9hMmdYcGk1QTI2NThZK0dqNTJvcUtpVHhwWG5NLzUrRm1GQkFVb0t2cWtKcytZci9uTE4rajlaKzVWZzVwVk5ISkliL243K21qS3pBVzYvYnFleXNyS1VYWk9qZ1pmM1ZFNVZxdTI1clV6eW0vMUVSamdwOUNnTXo4NW01aWMrcC81QVJnQUFGeCt4dDE5ZzFHbHB6UWtwYVJwNEFNdmx6aWs5c1BjWlVZYnl2d0x0Zk1yMEpqTlpyVm9XRXZoSVVIS3RkbFVKalRJV083MDc2aVMvYUtIZTIrOHB0aHRUbmhzaENZOE5zSnBtdU5GNHFlU1U0MWdtcitmajI3cDEwMzNETzBqWHg5dm5VcEswZXVmemRDamQxeW5xenUyVk1jV2pmVENoOStXNkxGS1V1TTYxVnd1S2o5ZDgwRVBhZDNXUFpvMmU1R0c5ZTh1YjYrQ2kwcHNOcHRXYk5pdTczNWJLa202c25sRFNkSS9XL2FvVTh0R2hhNnozZEJIVmI5bVphY1duL3NPSHk4MFRQZlo5SG5HTm02OHByTVJJSk1rZjM5ZjQzYWF3L2ZtL0FCT1RvNzlZcExGcXpmcnZwc0tsc3YzODZMVittZkxIa2w3SkVsZURvL3Zpdm8xVlM0c1JCWExoeXV5ZkJsRmxnOVh4ZkpsTkhQZWNzMWF1TExReDNjKzJFNnJ0dmYxTDR2MXdUZS9LanZIS3BQSnBBMnpKa21TdnZ2dEw3ZXRKNTkrOTB0OS91ckRzbHB6bFp1YksxOGZiN1Z2M2tEdG16Y29kdHU3RDBicFlGUzBydTdZVWd0WC9LdFpDeno3V0UvMzFEMUR6cmp0NC9uMjE5Y1R6dHU2M3A0NjIyZ3YyYUpoYlhWb1lYK2Y3RDRZcGRVYmR4YTcvT1pkQi9UbTV6UDF6SDAzeW13eTZmWEhSbWpBcUplS1hXN1kySW5xMWFHRm10YXJycEFnZjhVbkpodjNXZktPNnlWN0JiWDR4QlI5K3NNZnhyVEtFV1hWdjdzOWxMcjM4SEV0V3VrYXdEMWI1L3I4V3EyNUdqZHhxcWE5L29pbXovdmJiVGhOa2o2Zk1WK1ZLcFJSZ0ordnhrLzYydWs5WlRhYjllRHdmbTZYeThvcUNPcW1wV2NvT1RWZGFla0ZGNHRkTEZYK3ZwKzdWTi9QWGVyMnZ0TUxqWnc4bGF3cmIzcGNPVGxXVFh6aUxuVnIyMVJIbzA5cTJ1eEZxbFcxb2o1NytTRWpuTFo1MXdFMXExOVRGY3VGNjJCVXRMS3ljK1RqN2FVWEhob21MNHZGYmF2cXl4RUJOUUFBU3RIbk14Y1lyV3JPMXFaZEIvVDVqUG1TN0NWNGZieTl0UC9JQ2FlU3VnQUFBQUF1Ymo3ZTlwL3BUcSt1Y0Q3c09YUk1jNWYrNHpRdEt6dEg2UmxaaGJiU2lUbDVTdGJjWEwzMjZYVE5tTDljLzg1K3Y4VGJhM25kYUMxYXVVa2poL1JXV0VpZ29xTHRyVHByVjR1VUpHM2N1Vi9UZi85YksvL2RZYlJqR2o3MkxiMDArbFoxYjk5TVQ3L3pwYUtpVDZwRnc5cnExcmFwSlB0SjBGYysrY0hweDM5SnV1SHFqc1dlL0hNbi80UW9BQUFBemx4SVVJQWl5NWNwY1VEdC9mSDN5dGZIVy9jKzk2SExmYm01dVpyeTZzTnVsL3Z3dVZGTy85KzRZNzltTDFxbEpuV3JTN0lIMklhTW1hQXByNHhXaGJKaEtxanZWWEtCL3I2YU1lbHBveUxicmdOSE5lNnRxVHAwTEVicnQrM1ZPMCtPVktDL3IvN2RzVitua2xJMTU4ODFoYTRyM1UyZ3JpaStQdDZhTnZ0UC9UQjNtU3dXczh4bXMyeTVOaVVrSlJzWFUxU05MRytNN1VSc2d0RmFORFFvVURXclJEaFZiRHBUR1psWk9wV1VZdHgyNUhnUlNGSnFRWnRUazhrZXdNbXZEclg3WUpUdWZQbzl4U2NtNjYxeGQ2bHU5VXFLalUvVU85Tm1xMXZicHVyU3Vva2lLNVF4TGxhUlZPajM5eHBWSXR4T1A1OU9yMnFWWTdVYXgyQTJtMDNaT1ZaNWUxbmtVMGlsdWczYjkrbTVTZDlvNDQ3OSt2QzVVVTZQcXpqUmNhYzA3cTJwK3VLbmhVYkZxek5WWEdqTTI4dWk4bVZDRlZHMm9NcmJFeU9IS0RjMzE2Z1lXSnBLMm02eEpQeDhDcDZqMGJmMU4yNVBuajZ2MkdYTlpyUEczRDVRMy8zNmwzNzVjN1VHOW15dkwyWXVVRnhDa2pGUGVHaVFIcjNqT3VOMlBwdk5KcHRzR3RDenZicTNiNlpiSG52TGFBWHM1VlVRdjhteFdoV2ZtS3hQZi9qZG1EYjJyc0hHN1M5bkw5S3ZTOXhYS0MrTUo1NWZkOTJkbmh3NVJFK09IT0kwclVibENpN3pydjlwVXNIdGJYdTFaTTFtbzgycUpOM3ozQWY2NkxuN25RSzRrdlRoczZPTTkxcStuejk2MW1VY01mR0pldlhUSDRzYy96UDMzU2pKSGhaei9GdWY3c2lKV0wweGVhWSsrdlkzWTFxblZvMzFXTjV6UEhUTUJHWG41TWhzTXNuYnUyUXhLclBacEQrbnZhWkFoMER2cHAzMjZwQ1AzRDdJK0t4YXRYR243bi94WTEzWnZJSEtob2Zvd05Gb3JkKzJWMWMyYjZBNmViK1RMRmp4YjRtMmVha2pvQVlBUUNtYS9zZmY1N3lPalR2MmErT08vV3JWdUk3dUh0SmJrdjBFMU94RnF4UVZmVktEZTNVNDUyMEFBQUFBOEN5ZnZCL1gzVldKOElUazFIUUZPUHlJZXJxRkt6ZHExY1pkU2trcnVJcDUrcnkvOWRtUGhmL1kvOEN3ZnJxbWN5dmwybXhLU1V2WHUxLys3SFQvVTI5UFU0dUd0YlZoK3o1Sk10cm5TSkxOSmgwOUVhZG4zdjFLeS83WnFnQS9YejM5enBjeW1VM3lNcHVWbldNdE1yeFgwcXY3TFJhejA0L29BQUFBbDRQMTIvWmUwTzJ0MjdwSE8vWWRLZkg4YlpyVWs3K2ZqOU8wL0FERVcxTm1uZEcySFMvNHR0bWtJOGRqWmMxckRlOFlkcGo0eFN5RkJBVW9MQ1JRMytkVkNUT2J6ZnJpdFRFS0RRb3dnaWlwNlpsNjZlUHY5ZWJqZHlna0tFRDFhMWJSTHgrN0JpVVdUWDIxeUhFVjluM1VjZnF3L3QyZEFpckQrbmZUNkZzSE9NMW5zWmcxdkg5MzdUMThYQ3MyYkZlNXNCQmovbGZHM0dyY0hueDFCdzIrdW9QVDMrLzBTbW5mVFJ4YjVKaUxVaTQ4MUxnZDd4QkU5TXByKzVtVFV4RDAyckI5bng0YzFrOTFxOXRiSDc3NDRYZEtTa2xUZzFwVk5manF3czlQcEtabEtDYitsTEp6clBwMyt6NnQzN3Juck1kYkZDOUx3ZXZpOUdPS093YjMwaDJEZTdrczgvQnRBL1R3YlFPY3ByVWIrcWd5czdMMTIxK3VvYUtpamtmVy96UkpGb3RacVhuVm9uYnVQM3BHNHo4VFA3NzdwR3BWcmVnMHJXdWJKb3FLUHVrVVlNcHZoM3RGZzVveW04eUtTMGpTa1JPeEdqbWtqL3AyYmUyeDhUVWY5SkFHOUdpbmwwWVBOLzZmTHovODlOSkgzNTlSSmIzZW5WcXFSY1Bha3V5QnlVV3JpaS9lTVBhdXdicjUycTRhMEtPZFh2NzRlNjNidXNjbExCWWFGS0RiQnZad1dkYkgyMHNQRHV1bjBLQUFoUVlGNkpVeHQycjBLLytUVkxBUHNscHpYWmJ6OXJLb1gzZDdDMXlielNaL1AxK25scmhGT1JnVnJjMjdEbDcwejI5YWhuT1Y4dU94Q1M1VkN5VjdKYm5UdVF0N0pxV2thY2E4NVpMcys3eUlzbUU2RmhPdlg1ZXNWVzdlZmo4L29KYWNtbTdNVzVRMlRldXFWcFdLMnJMN29OTUZlNGVPeFNneksxdXRtOVRWNTYrTUxuWTlrdjE1M3JibmtObzJxNmYwakN5dC9IZUhQdm5lWGpIdmhRKy8xZXdQeCt0RVhJS2VuRGhWTnB0TksvL2RZU3o3NXVjejljYmpkNmg2cFFyNlllNnlDLzQ1WGxvSXFBRUFVQXArL3VqWklxK3NPUmdWbzBFUHZPejJ5Z1ZIamwvZTg4TnBrdFN0YlZOMWF0VllqN3orbWRQOGpXcFhVNFV5QlFlV2plcFVjN3JLQkFBQUFFRHBDTWc3WVpmcTBPTGliSmpOSnBjZnc4dVhDVld6K2pXY3BtVmtacWxhWkhtWDZaSzA3OGdKcGFabE9JWFQ3TXRrTzExUjdySnRrMGtwYVlXUFB6VTlVMVVpeTdsVXdpaXA5Nytlb3k5K1d1ajJ2dUtPblFBQUFDNVhkNDkvWCtzOEZPeTVVQndyNUl5NWJhQUM4MEpvUjQ3SDZxdGZGaHYzeFNZa2FjTzJ2WHAweEhXeVdNd3U2L0YxK0syN1c5dW1hdDJrcnVJU2t2VE8xSitWa1ptbGZ0M2FHcFhCOGxzRFN0THFqVHMxOHRrUDlPTzdUNXozeDNZbTMxTmJONm1yY1hkZnIzbzFLaXN4SlUwM1BmTEdHVzNyMExFWStYaDdHUzNsanNmR0t5czdSOVVydVQ4WE1mcldBVVpBN25SVks1WXpia2ZISlJpMzh5c0xaZWNVQkwydXVySzU3cnJoYWtuU3BwMEhWS2xDV1QweDhnYWxwbVZvKzc0ak9oNFRyK094OGJxbGZ6ZVpUU2I5czJXUEhudmpjMlZrWnVuTngrOVEyeXZxNjlNZi90RFNmN2FlMGVNdEtjZFFZMzZsSzAveTlmRldabGEySktscHZSckdhL1ZDYlB0RVhJSkxnT2xZVEx3Mjd0anZOTzNBMFdpWlRDYk4rdUFabVV3bWZUOTNxWlpOM3Fya1ZNK1AwZEh5Nzk1ME83MjQ5ODFiVTJicDIxK1hTTElIRUU4bHB5b3NPRkR2Zi8ycjIwQ1VvMUUzOTlYTjEzYVZaSy9vWmphYno2aVNXVloyanNhOU5WWGZ2UFc0dkwwczZ0SzZpVzdwMTFYZi9iWlUzbmtWMUU2djFDZEpvY0dCeHY3SFpETHA2WHVIbG5pYlUyY3QxT1pkQnozeS9PWjNhSExrNitPdEcvdDJNU3E5T3pvYUhhZDV5OWE3VEkrS1BxbUZLemRxL0gwM3lteDIzVDg3R3ZUQXl6b1lGYU9hVlNJMCs4UHhrZ3JPZHhiMjNBL3QwMWtOYWxWUlFsS0tmdmx6dGN2OXdZSCtHdEtuazl0bDEyemVwY1BIWWlWSmZidTBWcWRXamZYTm5DWGE2dEJXYzBDUGRzck15ajdqNm9hUFRKZ3NYMjl2cDRzTkEveDhOYUJIZStYbTVzckgyMXUrdmo0S3lIRitUVVRIbmRLSUo5K1ZkT2JWTnk5bEJOUUFBTGdNWE5tOGdhNXMzc0Q0djVmRklsOGZiMzB3L2o3OXRYYUxNZjNyTng5eld1NWNycUFDQUFBQWNQN2t0em81bFpSNlR1dng4ZlpTWm5hMjA3UiszZHFxWDdlMkx2TldqaWlycjk1NHpHWDYyWjdrREEwT1ZHSnl5Y1kvOFA2WFhhckZEYjJtcys2NjRXcjF2c3UxWXNYOEtTOFh1YjZyN25pbVJOczFtODFhVU15NkFBQUE0SG1UcDgvWDc4diswY2xUeVVad3AyMnpla1k0VFpJcVZ5eW45ZHYyYXYrUkUwN0x2dkg1VExmaGp2Q1Fnalo4cXpidVZPc21kVlV1UEVTamJ1cXJ6MmZPTnlwaUphYWthZWI4d2l2dFBQditOL3B6NWNaaUg4TlQ5d3hSLzJJcUlEbFdOUXJ3OTFWUWdML2IrZDU3YXFTNnRXdG0vTi9MYkZiN0srcHI5cUpWVGhlcVQzdjlFVFZ2V0V0VFp5M1VwSy9tT0ZWZ0dqcG1ndXJYckd4OHgzL3NqU25hZC9pNFMyVzFrbkJzMDNjd0trYVN2YnFiMldSdktab2Z3Q2tYSHFMWEhyMWRwcnpwVnpTb3FTc2ExSlFrRFI4N1VSODZ0TlByMnFhSjBiTFV4OXRMazU2NXg2aDgxYlA5RlZxOHV2aktWMmVqdk1ORit3bEp6bTFwWnkxWXFhL25GSVFnWDM5MGhCclVxcUkxbTNacHd1UVpraVJ2THk5bDUrUVVXZEhaMGNSeGQ2bGpxMGF5V25PZHF2cnRQWHhjUHQ1ZUpWN1AyVml6YVplaW9rOHFza0laZFdyWlNKSjA5L2hKT2hZVHI2ZnVjVzdaR0I0U1pEeHZKVzNYZTc3Tldyakt1TzFZcmV4NGJMeENnd09WbFoyajlMeXFYR2F6V1JGbHd5VEpxSjRsU1hPWC9xUGw2N2RwUU0vMldyNStXNUhiZTJMa0RVWTRUYktIc3hZVzBsb3h2NUNFNUZwMFl0ZUJvL3JrKzdsR3dQT0JXL3JwMXlWcjVlWGxXbUh3Zk1oL2ZqengvRHErUnlWNzBHdlNNL2ZLeDl0TE5wdk5XRWYrN1NvUjVlVGxaZEg3WDgxUnJwc3c0TWZmemRXRHcvdTdUSGRzUit4dXVhSUVCZmlyWGcxN2hjWXR1dys2bmFkc1dMQlJUZTEwejd6N2xSRlE4L2V6VjVJLy9ZSzhaKzY3VVZuWk9Xbzc1SkZDS3lLNkM4L1ZybHJSN2U4cStjSkNnb3I5RGFMUHlPZDBJamFoeUhrdUZ3VFVBQUFvWlM5OTlMMXgrN2tIYm5ZN1QxeENrajcrYnE0azZmNWJybFc1OElLeTNrRUIvbnIyZnVmbEZxL1pMQjl2THpXcVhWWFJaOWwzSGdBQUFNQ0ZVekd2eXNHSnVIUDdVVElrTUVCSnljNVhSZi95NTJwOWw5ZldLTi9nWGxkcVNKOU91dldKZDF4K1BEOXlQUGFzdGwyN2FrVWRMdUd5c2ZHSkx1MC84cXZIbmMweGpMc3J1OTJ4RkhNbE53QUFBQzZNazRsSk9uQTAydmkveFdMVzQzZmEyMThtSktWbzk0RW90YnVpdnA2NTcwYU5IUCsrVTZEaHR5VnIzUWJVSWl1VU1XNHZYcjFaRFd0WDFWVlhOdGR0ZzNxb2ZmUDZSbERwZzYvbktEVTkwMlg1Zk5uWk9TN2ZWZDNKeVhWdDQzZTZxeDB1dmppOXhhZWovSERhaWJnRWZUOTNxV2JPWDZIVXRBeFZyVmhPVGVyVmtMK3ZqL3o5ZkZRaEw2QVRHT0NubWxVaW5OcFgzbnZqTlU3bkRvYjI2YXo0eE9SQ3gvYlo5SG5HY2NLTjEzVFdxSnY3R3ZlMWFHUVBqaVVrcFJnaE96L2ZnamF0T1RuMnh4NlhrS1Q0VThtcVdEN2N1QzgxUFZOSGpzY3F4cUY5bmlSdDIzdFlWU1BMcTNKRVdmMzQ3cE1xR3hZc1NacXplSTFlK1BDN1FzZDVybXBVampCdUg0OTFybzZVbUpKcXZBNTl2TDEwTkRwT0RXcFZVVWhRZ0RGOStudFBhdC9oNDVyMDFad1NIYSt0MmJ4TG5WczNsdGtobkhZaU5rRi9MRnVuYjk1NlhQc09IOWZQaTFacnplWmQ1K1BoT2ZueTV6OGxTU09IOWpZQ1RJV3BYYTJnRWxkK0NQRkMyN0xyZ052cGIwMlpwZGNmdlYyeDhZa2E4ZVE3U2szUDFNaWh2ZlhBTGYyVW1aV3RSYXVjQTZTSktXbjYycUhhb3FQbWd4NVN4ZkxoZXVYaFc1M0NhYk1YclhJSlo1MkphYlAvMU5VZFc4cGtrcDZkOUkyU1U5UGxrMWRCTGR0TkJiV1RwNUxWNGFiSFM3eisyNi9ycVh0dnZNWllWdkw4ODl1a2JuVzk4ZmdkUmd2T2Q2ZjlyRWZ2dUU2U2RPaFlyRFpzMzZ2QnZUcG94SFZYcVZIdGFoby82V3VuRUs0a1RaMjl5RzFBelhILzhmSHo5eXNueHpuQStmTkhyaGVxNWV2YXBvbFJsVzMzd1dNbGVpeUZDYzI3T0xCUm5XcHUveTRUbjdoTFYxM1ovSnkyY2FaS2VxSGY1WUNBR2dBQXBXeld3cFhHN2NJQ2FpbHBHY1o4dHczcTZYU1FlZHVnSHFwVW9Zd3lzK3p0ZGlwSGxGVnVicTdHdmZXRnlvUUdPMVZXdTNYYzI3cnVxaXMxK09vT2txUmJIbjlMZmo3ZSt1SzFNWjU0YUFBQUFBQks2SXI2OWlvREpUa1JWcFNJY21HS2lYZitnVGcrTVZtN0RoeDFtclprN1JaN3l3NHZMMjF6YUd0eEpoNjVmWkNzdWJuS3pNcFcvWnFWVlRXeXZIN09hN1ZSSmFLY01yS3lDbTBKV3IxeUJaY0thdmtWTDJwV2lYQzNTSkYrLyt6Rk0xNEdBQUFBcGFkQ21UQjFiZE5FY2FlU3RXM1BJVDErNTJDamF0ZVB2Lyt0blFlT3F0MFY5ZFdxY1IwOU9MeS8zdjk2VHJIcnJGdmRYbUVuTzhlcXFPZzR2ZnJKajJyUnNMYktoZ1dyZnMwcWtxUy8xMjNUVHd0V0ZyVWFUWGhzaENZOE51TGNIbUNla3JiNFhMOXRyMzZZdTFSL3J0NnNnVDNhNlo2aGZmVHpvdFZxMWJpMnhvKzZ5V1grb1gwNmEyaWZ6bnJ2eTErTWFYZGUzOHRwbmtGWHRTOXlteG1aV1RxVlYxSE04YnQ1K1RLaGFsS3Z1aVRwbnkyN2plbkJnUVhWM3h4YmZIN3l3KzhLRFFyUXJnTlIybi8waEdKUEM2YmwyN2Izc1BwMGJpWEpYdTNJWnJQcHMrbnpsSktXb1h1Rzl0RzN2eTVSY21xNjIyWHpsUTBMVnVNNjlySHRPM0pjVWRFbmk1eGZzcmZaekxmL1NMVEwvYjQrM3JwamNDL1ZxaHFoZzNtaHRGcFZLOHJieTZMc0hLdktob1dvWG8zSytuN3VzaElGMUphdjM2Ykk4dUd5MmFUMGpDekZ4aWRxL29vTnlzM05WWjFxa2FwWG83SXFSNVQxU0VEdFRQVHEwTUs0M2JKUmJhMzRkL3NacitOc25nOUhiNDI3eSszMDdYc1BLek1yVzNXclY5TC9YbnBJTStjdjE2aWI3QUhLTDMvK3M5RFgyT25DUTRJMGJFQjNEZXZYVGY1K0JRR3BHZk9XNjdYL1RUK2pzWjR1TnpkWFkxNzdUSEVKU1VaRndmd1FscnNLYWphYjdZeU85NE1EQTR6Yko0c0ltaGJtVEo3Zm9BQi9qYnE1cjI3cTI4Vm9TZnUvSC8vUVY3OHNOZ0pxa3IwZGM2Qy9uM3AzYXFtMnplcnA1NC9HNjR1ZkZ1cWJPVXRjanU5UEZ4cGM4SGlxUkpSenVkK3hRdDNwcnUvZDBiamRyMXNiVGYxcGdVdkkyTEhpWFZFcWxyT0hmRHUzYXF4RWh3cjI3WVkrcXN5c2JFMTh3djFyc2pBNzloMXhxUUwvOEcwRDFiZHJhMG4yc09XaWxhNVYrdDRhZDZlYTFhK1pWeVdRRnA4QUFPQVNzV1BmRVVuU0Q3OHZVOHRHdFkwckd6S3pzblU4Tmw1TC85bWlPNTZ5SDFSdDJYMVFIUjJ1cXRpKzk3RE1KcFB1ZU9vOVNkTEJLTmVETXdBQUFBQ2U4ZE9DRlZxMmJxdk1KcE42ZGJUL2VQemxoRWMxK3BYL0dmZWRxZXFWSTdSMDdaWWk1NmxUTFZJYnR1MVZTbHE2cnU3VVF2L3UyR2ZjMTd0VFN4MDZGcU9kKzQ4V3NRYTd1alVxcVVPTGhwTHNKMTRXck5pZzcvTXFNUFRwM0ZMMzMzS3R1dC8ybEJKVDBseVcvZjd0Y1lXdWQvYUg0NHZkdG1RL0dYTGtSSngrWGJ4R0gzLy91NjVzM2tDTFZtMVVVa3FhWGhvOVhEazVWcjMydituR3lRSkpNcHRNZXZHaFljck16SmJGWXBiVlduelZDd0FBQUp5OWppMGJ5U3V2U3M3a2wwY2IwL1BEVk85L1BVZmQyalExS2h2RkpTVHA2MS8rVkhwR2xuWWRPS3I2TmF2b3p1dDdLY2RxMVNmZi95NmJReVUxZno4ZnB3QlltNloxSmRsL004L0t6bEg5bXVXVW1wWmhWT3FTSkt2VnFvcmx3bDBxYVRsS1RFbFRaakZoQzBrS0NRcHdxZ3JrVGtsYmZONzF6Q1RqZHRONk5UVDQ2ZzRhMHFlVDNwZzhVNUk5M0pLY21pNS9QMStqNnREcGJmSysvUGxQbFEwTFZyOXViU1ZKdnk1ZW8vaWtGTjArcUtjeFQ2MnFCVldWR3RhdXBodjdkbEZ3b0wvYU5hdHZUSi95eXNOR0s4OTVmMjh3cHJkcFdzKzQ3UmdPK2VYUDFRb004RlBWaXVYVXNsRnQxYWdjb1JxVksramY3ZnMxZmQ3ZmFseTN1b1lQNks3ZUhRc0NNemFiVFk5TytGeEwxbXpXaDgrTlVxZVdqZFQraXZvYThkUzdoZjR0SmFsZnQ3WjZaTVFnNDI5V2trQlUxN1pOakRFZk9oYmpWTFdwU2QwYSt1bURwMVVsb3B5Mjd6dWl1WC85SThrZVdtdlpxSTdXYnRsdEJHc1NpZ2dKaFFZRkdNYzlCNk5pOU5hVVdTN3o5TzdVMHFnQ3RYclRoUStuVFo0eFh6UG1MVGZHY29ORDZPZW1hN3VvVCtlV21yMW9sVzU2OUkwU3Q2ZzhtK2ZEMFhVUHZtTGNkandPUEJHWG9MRnZmcUVQbnh1bEpuV3JxMGxkZXdodTA4NEQrdCtQZnhTNVRuOC9IM1ZvMFZDOU83VlU5M1pYT0QzZlZtdXUzdnZxbDBLcnJUa3FFeHFrc1hkZGI5eDJ4ekd3MktoMlZTUEVtVjhkL0Z4VUtGdlFtdlprSVJkK09UcWI1emNvd0YvREIzVFhUZGQyVVZoZVpiRWNxMVZ2VEo1cHJNdVIxWnFycDk2ZXBwaVRwM1Ryd0I0SzhQUFZnOFA2NmJhQlBUUjExaUpObmJYUWFmNWZQM25PdUYycGd2M2NaVloyanRvUGZWUzVOcHRxVm9rd252Zjh0cHFuaDNyYk5hdXZsbmtWSFNXcFlybHd2ZlBVU0kxN2Erb1pWeDZMS0J0bTdJTk5KcFBiRnMzajMvdGFMeFpUMGRFeGpKZWRZeldxd1B2NmVPditXNjQxd21rbjRoTDAwNElWYnNON1pjUHNoVWlTM1B4ZWNqa2pvQVlBUUNrTHlPdDNYaFNUcVdBK2s4bjV2cldiZHlubTVDbE5tYmxBTFo4YjViTHN5VlBKUnZsZmQzSnROcWNUVWdBQUFBQXVqTmo0Uk1YR0oycEluMDZxVktHTWxtL1lyZzdORzJqcTYyTTA5czB2dEdKRHdSWE9rNzZhbzBsZkZWMDFvbWFWQ0lVR0JXamIzc051NzIvWHJMN3V1L2thMWF3Y29XNjNQYVhmbDY3VHdKN3ROWG42ZktQMXowM1hkbEZxV29ZZWZQblRZc2QvLzRzZnkyUXl5U1RYazJNMXFrUW9NU1hOYlRoTmtqcmM5TGpMMWVOM1h0OUxvMjhkWVB3dzdjaGQ1WWx4ZDkrZ3FwSGxkY3RqYjZwN3UyWjY3b0didFhuWEFTV2xwT20zdjlicWcvSDNxV0w1Y0QwNjRYTmxaR2JwOWtFOWxXUE4xVHZUZnRhY1Q1NVRpMGExOWR6NzN4VDdPQUVBQUhEMnJ1clEzQWlJNUFmSUhBM3IzOTBJa05sc05yM3c0WGRHK09uTnozL1M1RmRHeTJ3eTZaNmhmUlJaTGx6UEZ2SDlyWG9sZXdXZW1QaFRlbXZjWGVwNTVSVkcwQ3BmdDNiTjFMbDFFLzIxZG90KytIMnAvdG15eDJVOUU3K1lwVDlYYm5TWmZycW43aG5pTnVEZzZPcTducFhKWkpMTlp0T1kyd2RxeEhWWEdTRzd6S3lDS21TZFdqYlNwbDBIRkJZU3BDdGIyTHVpYk45N1dBdFdiTkRTZjdZcUtUbFZ1VGFicHIzK2lKbzNyS1d2ZjFtc2Q2YjlyUDdkMnhycitQaTd1YXBmczdJUlVQdmhqNzhWRzU5b0JOU3N1VGE5OHZDdHh2eTlPalJYcnc2dXJleXFWU292U1lxS1BxbkdkYXJwb2VIOVpMUFp2K1BuT3hGbkQvamRNYmlYYmgvVVEyRWhyZ0dlYXBIbGRVdi9ibTRySTVsTUpyVnVVbGM3OWg5UjY4WjFKRW5ydHUwdDhtOHB5UWdxSmFXa2FlUE8vY1hPMzZGRlE2TmEwL3B0ZTVTYm02djZOYXNiOXp1K0pzMG1rOVp1MmEyTXpDejUrZnJvMW9IZGxaNlpLUytMUmJtNXVTN1YwOUljUWtpVFh4bXROWnQyT1YwYzR5ZzRNRURYZEdsdC9IL1pQL2FMa2R3ZDUxUW9HMVpvNWIyaUt2SjFIalpPcVdrWnlyWFpGRkcyb09WcS9xRmFTbHFHV2pTc3BSdjZkSElLSks3ZXVGUHRtemRRV0VpUTdoamNTMTFhTjlGTEgzOWY2SFljbmVuelVhZGFwRlBMMWE1dG1pbzhORWhsUWd0Q3BPUHV2bDdWSzFYUTRlT3hTa3hPZGVvb1ZEWThXSGZmMEZzck5telhqdjFIWkxYbUtxSnNtT3JYcktKbTlXdW9SYVBhYWxhL3BsTW9MZC91ZzFGNjZhUHZ0YldFRmNSRGdnSTBySCszUXUrZjhOZ0lOYWxYWFZacnJpd1dzeXBWS0N1N1h4ZDNBQUFnQUVsRVFWUlQzdjdtNkltNEVtM0QyOHVpd0FCL3BhYWxLOXNoRkZpcFFobTFibEx3Mmp5V0Y2ZzFtMHpuOWZuTnNWclZ0VTBUSTV4MjVFU2NubnA3V3BGL28xeWJUVzlQbmEzMTIvZnBoUWR2VVZod29FS0NBclR2OFBFaUgydURXdllxbG9lUHg3cjhmaURaTDBCekRQQmFjM01WNk8rcjhhTnVOS2F0MjdwSHJadlVWYnRtOVRYM2Y4OXJ5WnFDaS9PQ0F2eDBUZWRXeHJwTkpwUE1acE1zRm91OExSWWRqNDAzSG1mK1kzZHNrVHlzZnpmRm5FeFVSbWFXY3F4VzVlWVdqTkZzTnNsc05zdHNNc2xpTWN0aU1XdjNnU2p0UFh4Y1hoYUxHdFdwcG01dG0ycGd6L2JHNTFsMmpsWFB2UHVWTWpLekZCSVVvTXlzYkdWbVpjdHNNcWwzcDVaR3NaSG9FbFJsdkp3UVVBTUFvSlN0L0dGaXNmTlVyMVNoMFBsUzB6UDE0TXVmL3VkUzlnQUFBTURsb0ZIdHFucDB4SFU2R0JXak1hOStwZzR0R3VxTngrL1FwR2Z1MGZQdmY2dTVTLzl4dTV6cDlDdFhKSFZ2MTB5Uy9RZG9TY2JWK1ExcVZkV1hFeDdWRlExcTZsaE12TjcvNWxlWlRDWk5tYmxBQTNxMDA3UDMzNlRISm55ZWR3VnpSYzFadk1abDNWWnJyaXFVQ1hXWmJyUFpkUHBQeTJhVFNTMGExajdyMXFFbFViMVNCZlhxMEZ3ZmZQT2JmUnluM2I5MjgyNDk5c1lVOVdqWHpMZzYvS29PelpXWmxhMXZmMTJpOTc3OFJjL2VmNU9PeGNUcjB4OSs5OWc0QVFBQS91dWk0K3lWWld3Mm00N0hKdWhnVkxRT0hJM1c0ZU94S2hzV3JMdUg5RGJtL2VqYjM3UjgvVGJqLyt1MzdkVW4zOC9WQTdmMGt5VE5XNzVCcDd2dGliY1ZsNUFrTHkrTHByMytpTUtDQTJXMTVxcDNwNWJHUEgvOHZWNHo1eTNYaTZPSHFVcEVPVmtzWm5WdjMweGYvcnpJN1poZkhqMWNMNDhlZmw0ZXY0KzNseFovK1pyOGZIMk1NRVIrdFowdHV3OGE4MzNvNXVMekpXczJLejBqeTIzN3R4eXIxYW1hbkR1dmpybk5LUngyOUVTY2pzWEdxMUdkYWs3elpXWG42T1NwSk1YR0o2bDhtUkJGbGk4alNmcjB4ei9rWlRhclpwV0tUdk9mUEpXc1ZmL2FqemxTMHpMY2h0UFNNN0xVc0U0MXA0RGdtczI3Tkh2aEtyMzQwREQ1K25ocldQOXVUZ0dnaFN0YzIrQ2RMci8xNklwL2Q1U29HbkorSlNOSldyRGN2djdIN3h6c05FOVNTcHBDZ2dJVVVTNU1JWUVCK21uQlNnM3IzMDJkV2pWV3AxYU5KVW03RHg1ekNoQkowdklOMjQyL1piMGFsWTBXdGNYNWQ4ZStFb2VrenRRbkx6eWdWazNxT0FWdjB0THRMVlR2dXVGcStmcDRHOU56ckZaTitHeUdaczVmb1I3dHI5QnpEOXlzc09CQTFhNFdxV212UDZLUHZ2MU5uODljVU9UMnp2VDVlR0xrRUtkUTRKamJCN3JNNCtmcm85dXY2K2swTFM0aFNlWENRMVFsb3B4RzNkeFhJNGYyMXBDSFgxZFU5RWw5OGRvWUkremp6b0dqSnpSbDVrTDl2bXlkY25QUFh3WHRIZnVPR0MxclQvZnpvbFVsV29lUGo3Y1dUWDFGWGhaN085bTBqRXhsWitlb1RHaVFjVHkvZGM4aHBhYlp3NUNlZUg0Zm1UQlpYNy94bUg1WnZFYWZ6NWhmYkt2T2ZIK3QyYXlCMi9mcG9lSDlKY2x0QmZpN25wbGtWS3Q4Yyt5ZGtxUk5oUVFaSHhqV1Q0TjdkWkJrRDhHZFBKV3MyNis3U2xVajdZSFpSYXMyNnBsM3Y5Skh6NDFTNnlaMUZSVGc3eFRRTFJjZW90ZUxhTTM4enRUWmFscS9waVQ3UG16U1Y3L29oWWVHR2Z1bzBiY09LTkhqem5mMytQZDFRKytPR25mM0RmTHhkbzVkblVwSzBSTVRwMmw5WHVqMnRVZHVVNmRXamUzaE9adk5lRzRsKzM3a3Y0U0FHZ0FBbDRIZEI2Tktld2dBQUFBQXpsREhsbzMweHVNamxHdXo2ZkUzUGxlTzFhcGw2N2Jxem1mZTA4ZlAzNjlYeHR5cTRDQi8vVEIzbWNxR0JjdG1zN2NLeWM2eHFrZGVHQzB6SzF1Uy9jcnJvWDA2YStmK296cDBMRWFTMUtKaExVblNsYzBiS0M0aFNhOTlPbDBKU2NsNllGaC83ZGgzUkR2MkhkSHJuODNRaXc4TjA4UW43dExmNjdZcExEaFFPL1lkY1Jucm5rUEgxS3REQ3gyUGpkZSt3eWNLUFJrV0dPQ25YaDFhcUhKRVdVMHA0bVJHVVJmcUZGVVZJTitEdy9vcEl5dGJzeGFza0NRbEp0bGJlM1JzMlVoUk1TZVZtMnZUUDF0MjY1OHR1K1h0YlZHWE5rM1VwRzUxdmZmbEw1THM3VldyUnBiVHNQN2ROUDJQdjQwS2NnQUFBRGkvNXY2MVZzdldiZFgrSXlmY0JoKzI3enVpTngrL1E5Tm1MM0liaHBrOGZiNEMvZjFVSmpUWXFEQ2NtWjJ0Wjk3OVNwSTlPSlMvM2lrekY2aFovWnA2L29OdjFheCtEZmw0ZSt1OUwzL1dyMHZXU3BLR1BQeTZSZzdwbzJIOXUybjJ3bFhhdk91Z2h4NTFnYXpzSEszYXVNdW9WSmFabFcxY0lMRjUxd0Y5OE0ydnVuTndMd1VHK0JuTFpHUm1hYzZTTmZyaDkyWG50TzJkKzQrb2NrUlpwYVpuYU03aU5kcDlNRXF6RjY3U3FuOTNLdnJrS2NXY1BLV1krRVNkU2tveGxna1BDZEpuTHoraytNUmsvYlprclZFaEt5czdSMGtwYWRwNTRLZ21mZm1MVVExNTU0RWpPaGdWb3gzN2orUlZGRHFtdlllTzYwUmNnbDRhUFZ5ZFdqWFN3aFgvYXViOEZjWjVETFBacEZmRzNPWVVYbHUvYmE5MkhUaGE1T01wR3hac2hPZnlLNUFWNSswdlpxdDV3MXJ5OC9IUmdoWDJnT1BQZjY1U3MvbzFsSmFScWM5K25LZnY1eTdWMU5mR3FGR2RhbnJ4b1dGNjdJM1AxYVpwWGFmQTJmZHpsN3FzZS9MMGVmTDM5ZEUxWFZvN1Zma3FUR3BhaHY1YXUwVnZmVkhRL3ZOZ1ZFeUpIa2RKNU9ibWF0WEduV3AzUlVIMXJIVmI5eWd4SlUyekZxN1VzQUhkNWV2anJWeWJUVXRXYjlaSDMvMm0vVWRPU0pJV3I5NmtyWHNPYWNKakk5U3lVVzJkaUV2UTNLWHJpdHplMlR3Zis0OGNWNDNLRlJRYm42aVkrRVRGeEoreTN6NlpxQmNmR2liSkhpUnEyYmlPdXJWdHFnTkhUMmpTVjNPMDdKK3R1clo3VzkwK3FLZnFWSXZVakhuTGRlQm90Q1Rways5LzF5dGpiblhhVG1wNnBwYXMyYVJmRjYvVjJpMjdpdzF6dW5Nd0trYURIbmhaa2pUMTlUR3FGdWxjQ1hEVHJnT1M3R0dxN093Y3BXVms2bUJVdEdiTVc2NkZKYWpBS05sZkUxdDJIMVNMaHJYbDdXVlJhRkNBMC8zWk9WYTlPKzFuNC8rZWVINVB4Q2FvN3ozUHV3UXdTeUl4T1ZXdmZQS0QwelNicmVDY1pWVDBTYVB5NE5iZGg5U2tiblV0WHIzWjdicTI3ajVrQk5RV3J2aFhxV2taK3ZiWHZ6UzRWd2RsWmVmbzVZOS9VR1pXdHU1OS9rTU42ZE5KL2JxMVZkM3FsWnhDZVVWWnRtNnJWbTNjcVJZTmEybk5wbDJhczNpTm9xSlA2cDRiKzZobG96cHVxKzRWSmlrbFRSdTI3OU8ydllkMDMwMTlqZmQvWmxhMlppOWNwVTkvL01OcHY3cHovMUYxYXRYWXZzOXoyTyt0MnJoVDAyYTdEMHBmcmt6MUd6UTg4M2NqQUFBWG1TbXZQcXhXZVdXZzd4Ny92dFp0ZFMzTGZUSDUrYU5ualN1WG5ueDdtakY5UWw2NlAvK0xiLzZKbWRqNFJMMDlkYllrNmJFN3JsUDV2TW9GcDdlKytmck54OVMwWGczTlg3NUJUMHljNm5iYjk5M1VWL2ZkZEkzYjVRRUFBSUJMMmFWMFhERDJydXQxUzcrdU9ua3FXUSsvOXBsTHRiRWFsU3ZvNCtjZjBBZmYvS28vbHEzVC9iZGNxM3VHOW5HYXgyYXo2ZTd4NzJ2OXRyMjZ1bU5MdlRuMkRqMDc2V3ZqQkZ5bmxvMzAzalAzNk12WmYrcnptZk9WbnBHbHNKQWd2ZmZVU0RXc1hWV1B2emxGZjYvYnBsdjZkZFhqZHc2VzJXeFdTbHE2cmhuNXZKSlQwNTIyMWF4K0RiMDU5azVWTEJldTRxUmxaR3I2SDM5cjBsZHpYRTRFM0hSdEZ6MDVjb2h1ZnV6TkVsK1pMVW16UHh5djk3K2VveTkrV2lpVHlhVCszZHZLMThkYk0rWXRsMlN2MmpiaDhSRzZ1bVBMUXRmeDk3cHRlbUxpVk9Oa210bGtVa1M1Y09PS2JnQUFnRXZGcGZTOXR5UXFsZy9YaWRpaTI1eDVlMW1LRFZENCtuZ3JQRFJJSjJJVFZLOUdaVVhGbkRRcUR6a0tEd2xTVm5hMjBVcFVzb2R0Qmw5dEQwZjh1V3FURWV3b1N1ZldqWTIyZFpPbnp6ZW1od1lGcUV4ZW03Y0RSNk1WRWhTZzRFQi81ZVJZbFpDVW9xenNIS2YxbUUwbUJRWDZ5MncyeTVhYnErVFVkTGN0OENTcFMrc21LaGNlb2wwSG83UnR6eUVGK1BrcUxNVGV0dTU0Yk1KWkJYRk9WeTQ4eEFpa21Vd21tVXltczZvODVlL25vOHpNYkxlUHBWWGpPcnBuYUIvVnExbFpldzRlMDdPVHZqWXF5eFdtYTVzbW12VE12Y3JOelZXMzI1NHFjVmVaMnRVaVZhdEtoRk5vNko2aGZUUm55UnJqZGRleVVXM2RPckNIM3Y1aXRvNUd4OG5QMTBmWGRtMmo2cFVyYU1PMnZmcHI3WmJDVmkvSi9oeWF6SzVWcnZQWmJEcXYxYnNLVTZ0cVJWM2J0WTNTTXpJVkhaK29QMWR1Tkk1L2VyUy9RbFVpeW1yKzhnMkYvcTNOWnJQdUdkcGJ2eTlicDhQSFlvdmMxdGsrSDRYNVlQeDlrcVR2ZnZ0TCs0K2NVTlhJOG03M2JRMXFWVkYwM0NrbDVBV0F6R2F6dnBzNFZzbXA2ZHE4NjREV2JONmxEZHYyRmRwdTlXSnorM1U5TmFqbmxUS2JUVExKSkpOSlNzL00wcTREVWZwbXpoS240T2FGZkg3ejVWY3d5ODdKS1hZL1had2hmVHBwNXZ3VnhuN0t5MkpSWkFWN3lERWpNMHR0bTlaVFRQd3BiZGkrejZqSTE2RkZRMFZGbnpRdXhEdWRuNitQL0gxOTVPdnJMVzh2TDNsN1dXUXhtMlUybTJVeDJ3TmhOcHZOdUJDdmFzVnlDZzRLMFBhOWg0MTFXQ3htaFljRXlkL1hSOTdlWHZLeVdPUmxzYS9EYkRZWiswR1Q3Ty94MVBRTUk0VFhyMXRiZFduVFdDczI3TkNmcXpZcEpTM2RaWXcxS2xkUXE4WjFaWk5OT1RsV3BhWm42TWp4dVA5azhSRUNhZ0NBeThLbGRrQmVyVko1K1hqWkM1bnVkZWpMWHFkYXBDUXBLeWRIaDQvRnV2eS9xR1VsQW1vQUFBRDRiN3VVamd1dTZkSmFYZHMwMGNRdlppa3VJY250UEQ3ZVhzYkpxeVoxcTZ0ZnQ3WXltd3QrRUYzNnoxWnQzR0Z2ajJFeW1UUnlTRzk5UG1PKzB3bWdTaFhLNkZpTWN3REwxOGRiVDR5OFFWL01YS2lqMFhHUzdDMXBPclZxcEJVYmRoUmF1Y0JrTXFsc1dMQkwrd3BIT2RaY25UeVZWR2g3bDNvMUtxdE4wM3I2OGZkbFozVENZSEN2RHRxNjUxQ3hQK0FHQi9vcktNRGY4YUprMld4U1VtcWEyNU9UQUFBQWw2Skw2WHN2QUFDQVJFQU5BSENaNElBY0FBQUFBTWNGQUFBQStDL2dleThBQUxqVW1FdDdBQUFBQUFBQUFBQUFBQUFBQUFDQXl4TUJOUUFBQUFBQUFBQUFBQUFBQUFDQVJ4QlFBd0FBQUFBQUFBQUFBQUFBQUFCNEJBRTFBQUFBQUFBQUFBQUFBQUFBQUlCSEVGQURBQUFBQUFBQUFBQUFBQUFBQUhnRUFUVUFBQUFBQUFBQUFBQUFBQUFBZ0VjUVVBTUFBQUFBQUFBQUFBQUFBQUFBZUFRQk5RQUFBQUFBQUFBQUFBQUFBQUNBUnhCUUF3QUFBQUFBQUFBQUFBQUFBQUI0QkFFMUFBQUFBQUFBQUFBQUFBQUFBSUJIRUZBREFBQUFBQUFBQUFBQUFBQUFBSGdFQVRVQUFBQUFBQUFBQUFBQUFBQUFnRWNRVUFNQUFBQUFBQUFBQUFBQUFBQUFlQVFCTlFBQUFBQUFBQUFBQUFBQUFBQ0FSeEJRQXdBQUFBQUFBQUFBQUFBQUFBQjRCQUUxQUFBQUFBQUFBQUFBQUFBQUFJQkhFRkFEQUFBQUFBQUFBQUFBQUFBQUFIZ0VBVFVBQUFBQUFBQUFBQUFBQUFBQWdFY1FVQU1BQUFBQUFBQUFBQUFBQUFBQWVBUUJOUUFBQUFBQUFBQUFBQUFBQUFDQVJ4QlFBd0FBQUFBQUFBQUFBQUFBQUFCNEJBRTFBQUFBQUFBQUFBQUFBQUFBQUlCSEVGQURBQUFBQUFBQUFBQUFBQUFBQUhnRUFUVUFBQUFBQUFBQUFBQUFBQUFBZ0VjUVVBTUFBQUFBQUFBQUFBQUFBQUFBZUFRQk5RQUFBQUFBQUFBQUFBQUFBQUNBUnhCUUF3QUFBQUFBQUFBQUFBQUFBQUI0QkFFMUFBQUFBQUFBQUFBQUFBQUFBSUJIRUZBREFBQUFBQUFBQUFBQUFBQUFBSGdFQVRVQUFBQUFBQUFBQUFBQUFBQUFnRWNRVUFNQUFBQUFBQUFBQUFBQUFBQUFlQVFCTlFBQUFBQUFBQUFBQUFBQUFBQ0FSeEJRQXdBQUFBQUFBQUFBQUFBQUFBQjRCQUUxQUFBQUFBQUFBQUFBQUFBQUFJQkhlSlgyQU02VjJXUlNsNmFSNnRxMG9xcVVDNUN2dDZXMGh3U2dsR1JtVzNVMExrMUx0NXpRc2kzSGxXdXpsZmFRQUFBQUFBQUFBQUFBQUFBQS90TXU2WUJhZUxDdlJ2VnRvQVpWdzBwN0tBQXVBcjdlRnRXT0RGYnR5R0IxYUZoZW4veStVd25KbWFVOUxBQUFBQUFBQUFBQUFBQUFnUCtzUzdiRnA5bGtJcHdHb0ZBTnFvWnBWTjhHTXB0TXBUMFVBQUFBQUFBQUFBQUFBQUNBLzZ4TE5xRFdwV2trNFRRQVJXcFFOVXhkbWthVzlqQUFBQUFBQUFBQUFBQUFBQUQrc3k3WmdGclhwaFZMZXdnQUxnSHNLd0FBQUFBQUFBQUFBQUFBQUVyUEpSdFFxMUl1b0xTSEFPQVN3TDRDQUFBQUFBQUFBQUFBQUFDZzlGeXlBVFZmYjB0cER3SEFKWUI5QlFBQUFBQUFBQUFBQUFBQVFPbTVaQU5xQUFBQUFBQUFBQUFBQUFBQUFJQ0xHd0UxQUFBQUFBQUFBQUFBQUFBQUFJQkhFRkFEQUFBQUFBQUFBQUFBQUFBQUFIZ0VBVFVBQUFBQUFBQUFBQUFBQUFBQWdFY1FVQU1BQUFBQUFBQUFBQUFBQUFBQWVBUUJOUUFBQUFBQUFBQUFBQUFBQUFDQVJ4QlFBd0FBQUFBQUFBQUFBQUFBQUFCNEJBRTFBQUFBQUFBQUFBQUFBQUFBQUlCSEVGQURBQUFBQUFBQUFBQUFBQUFBQUhnRUFUVUFBQUFBQUFBQUFBQUFBQUFBZ0VjUVVBTUFBQUFBQUFBQUFBQUFBQUFBZUFRQk5RQUFBQUFBQUFBQUFBQUFBQUNBUnhCUUF3QUFBQUFBQUFBQUFBQUFBQUI0aEZkcER3QUFMbmNta3hUZzc2L0FRRC81ZUhuSlpES1Y5cEF1Uzk1ZUZ1TjJ1VEtocWxxcFFpbU81dkpqczltVWxaT2oxTlFNcGFXbnkyWXI3UkVCbHhZK0MzQTU0TE1BT0RkOEZsd1lIQmQ0RnA4RndMbmhzd0FTKzFMZ1luZXA3S3Q5Zlh5TTJ4WEtobDEwMzN2WjF3RUFnTk5SUVEwQVBNaGlzYWg4bVRDVkNRdVdyN2YzUlhzd2V6bFlzM20zSkNraEtVVzdEMGFWOG1ndVB5YVRTYjdlM2lvVEZxenlaY0prc1ZpS1h3aUFKRDRMY1BuZ3N3QTRlM3dXWERnY0YzZ1dud1hBMmVPekFQbllsd0lYcjB0cFg3MTF6MEZKVWtwYXVnNmRpQzNkd2JqQnZnNEFBSnpPVkw5Qncwc3lzLzdWNDExTGV3Z0FMaEczVFZ4YUt0czFtYVR5WmNPY3JtU0M1NWhNSnRXdVZsRXg4WWxLU2s0cjdlRmM5akl6c3hRYmY0b3IzNEJpOEZtQXl4bWZCVURKOEZsd1lYRmNjR0h4V1FDVURKOEZLQXI3VXVEaWNLbnRxeSsxNzczczZ3QUFBQlhVQU1CREF2ejlMNW1EMmN1QnpXYlQza1BITDRtRDhjdUJyNitQQXZ6OVMzc1l3RVdQendKY3p2Z3NBRXFHejRJTGkrT0NDNHZQQXFCaytDeEFVZGlYQWhlSFMyMWZmYWw5NzJWZkJ3QUFDS2dCZ0ljRUJ2cVY5aEFBaitJMURoU1A5d2t1ZDd6R2dlTHhQc0hsanRjNFVEemVKeWdPcnhHZzlQRSs5RHoreGdBQS9MY1JVQU1BRC9IeDhpcnRJUUFleFdzY0tCN3ZFMXp1ZUkwRHhlTjlnc3NkcjNHZ2VMeFBVQnhlSTBEcDQzM29lZnlOQVFENGJ5T2dCZ0FlWWpLWlNuc0lnRWZ4R2dlS3gvc0VsenRlNDBEeGVKL2djc2RySENnZTd4TVVoOWNJVVBwNEgzb2VmMk1BQVA3YkNLZ0JBQUFBQUFBQUFBQUFBQUFBQUR5Q2dCb0FBQUFBQUFBQUFBQUFBQUFBd0NNSXFBRUFBQUFBQUFBQUFBQUFBQUFBUElLQUdnQUFBQUFBQUFBQUFBQUFBQURBSXdpb0FRQUFBQUFBQUFBQUFBQUFBQUE4Z29BYUFBQUFBQUFBQUFBQUFBQUFBTUFqQ0tnQkFBQUFBQUFBQUFBQUFBQUFBRHpDcTdRSGdNSUZscXVtc0dyTmxCaTFYU25SKzB0N09CZGNZUGthS2x1N2pkTzBqRlBSaXRtNXJNVHJxTmprS3ZrRWhUdE5pOSsvWGlreC83Mi9wNk9naUZxcTBlRm1sK2xiWjc5YUNxTUJBQUFBQUFBQUFBQUFBQURBNVlxQTJrWEVaUEZTU0dSOWhWZHZwckJxemVRVEVDWkpDb21zcHgxejN6bi8yek9iNWUwZmV0N1hXNXlzMUlUaVp6S1pWTFBqTUFXVXJlSTBlZCtTS1NYZVRrRFpLcXJXYnJBa2t6SE5ac3ZWaWMwTFM3eU95NVhGMjE4Qlphb1VQeU1BQUFBQUFBQUFBQUFBQUFCd0RnaW9YVVI4L0VOVjcrcjdaVEk1ZDE0TnJsaFh3UlhyS3ZuRW52TzZQYi9RaW1vNitObnp1czZTV0R0bFZMSHpWS2pmMFNXY2xwNXdUQ2NQckMveGRpcTM2Q2ZIY0pva0pSemNxS3kwVXlWZXg2WEU0dVB2TWkwM08xTTJXMjRwakFZQUFBQUFBQUFBQUFBQUFBQWdvSFpSeVV3NXFZUkRtMVNtUmd1WCt5bzF2MGE3NXAzZmdOckZ5aStrZ3FxMnZjRmx1bjk0SmJXOTgrTWlsMDJMUDZxdHMxOVZZUG5xQ3EvZXpPWCtNalZicXUxZG54UTdobTIvVEZCcTNLR1NEL29pME9wVzF5cDdsK0xqQUFBQUFBQUFBQUFBQUFBQXdPV0RnTnBGSm5yYkVyY0J0ZERLRFJWWXZvWlNZdzllK0VGZFFHYUx0MnAzdjBzV2I5OXpXa2V0TGlOMGV2VzBjMkV5bTFXMTdmWG5iWDFuSW1iN1g4cElpcjBnMnlwSmVDL2ZnZVhmS0hiWENnK09CZ0FBQUFBQUFBQUFBQUFBQUpjNkFtb2VjaVpCbjVKcVBPQ0pzMW91djZyWXhjNWtNcXQyajdzVldLN2FPYTJuYXR2QjhnK3JlSjVHWldjeVdWU3hjWS96dXM2U09uVm8wd1VMcUFFWEV6K1R0ekpzMmFVOURBQkFJYnpEd3VWWHBhcVN0MjcyekFaTUpzbG04OHk2M2ZDdldrMG1IeCtsN2R0N3diWUpBT2VMUlZJMWkwVTJTUWV0MWlMbnJXNDJ5Mnd5NlpEVnF0d0xNcnFMVncyTFJTWkpCNHI1bXdFQUFBQVhTaDJ2Q3BLa3ZUa3hwVHdTQUFDQTg0dUFHbHlzblRMcXZLekhMNnlpbWwzL2ZNbG1OcGxVbzlOd2hWZHpiY3NaczNPNXJGbHBNcG5OS2wrdm95dysvcEtreEtQYmxSWi8xR25lZ0RLVkZkR29xOHM2VGgzWnF2U0VZL0lMalZCNDlTdU02ZkVITmlnek9jNWwvdXkweEpLTkc3aklkZmF0cDhFQkxmVmg4bUx0TzQ4SHRGNHlxN3RmUXpYeHJxUVBVeFlyMjNaK1QrajA4bXVzb1FHdDlXbktVcTNQT25oZTF3MEEvMVVOMzN4WFdUSFIyamR4d2ptdnl5czBWSFdmZlZFbXMxbjczbnhOR2NlUG5ZY1JPcXcvSkVSMW4zNWVTVnMyS2VxN3I4OHFxQmJldm9OeWtwT1V2RzJyeTMxbWIyOTVoNWRSWm15TXNlNHFJKzZTYjRVSWJYM292bk1lL3prem1WUzJXdytkV3IxSzF2UzBFaTNTZU5MSHlvbytvVDJ2dmVUaHdRRzRHSFgwOXRaSVB6K3R6c25SUitucGhjNVh5MkxSaXdFQjJtZTE2b1cwa3UxZjhnV1lUSHJjMzErTHNyTzFLanRiaGUyWlB3d0tVbnh1cnA0N3cvV1hodWNEQXVRbDZkYmtaSStzMzB2U3JYNStrcVNwR1JrZTJRWUE1THUyVHp1RmhBVG9oeGwveVhZQkwvU1FwUDU5cjFTbHlESktTOHZVZDlNWHkycTljQkhvNTUrK1ZXWENnL1h3MkkrTG5PK1RTYU4xSWpwQkw3NzI5UVVhR1FDY09Zdk1laUYwb0NScCtNbkpaN1RzMkpBK3FtQU8wZGhUMHoweE5BQUFnSE5HUUEybHptVHhVdTF1ZDdwdGJYcDAvUndkMi9pSFpES3BZZDlIakhDYUpBVkgxdFhKL2Y4b2JzOXFTWkpQWUxpYVh2K2NUbS90bVJwM1NIc1cvVTllZm9GcU92ZzVwL3RDS3pmVTNpV2ZLL0hvOXZQL3dJQlM1bVB5MHRDQTFzcFJyZzdtdUFZeHowV2cyVmNEL0pzcjNCeWdrWUZkOUhIS2t2TzYvalJicHZ4TlByb3pzS04yWmg5WHFpMnp4TXZlRXRCT2ZmMWR3NjZPaHArY3JDRUJyVXU4enJqY0ZDM0oyT2swN2Eyd29TVmV2akQ4V0FEZ1FyTDQrOHZzNzEvOGpDV1FrNWlveEhWckZkNmhreW9QdjEzNzMzNUR0dHp6ZHhJcXBIbExXUUlEWmZiMk9hdHdtbDlrSlZXNmViaXNxU25hOCtxTHNxYW1PdDBmMUtpeHF0MTluNUszYnRhaC94VjlJcXN3ZFo5OXNkRDc5cnhjY0pGRzlYdnZsMC9aY29YUDZ5WlFWcVpURjBVT0hxSnkzWHJxOEJlZktmM1F3V0xIWXpLYkpZdWwyUGtBWEg2OEpBMzA4VkcycEI4emkvN2VQTkRIUjVMMFUxYldHVy9uRmw5ZjFiVllsR0d6YVZWMjRaV09RMDBtWlp0TS8yZnZ2c1BqS00rOWozK25iZFdxZDh1OUc3bjNobzByM1hSVEUwaUFCQWdoaFhBSTUwMEk0UVFTMGlpaEpaUVFlcWltbUdiQUhWeHh0N0VsRjduSlZtL2JkK2I5WTlkcnJiWm9KVXR1UEovcjRvS2RlZWFaMlRYZU12T2IrNDY3dnJtSDdQWTJIMGNpTlliQmd5ZFJNRTZWSktacEd0QTVBYlcydkg2SGRaMi9KQWd2Q29KdzZqdi8zSEYwS2NqaTlUY1hIZGVBMnBSSlE3anBobk1BcUtpczQ0T1BWMUJUMHpuQjMxaTZGdVdRbTVQZTZyZ3VoZkcva3ovNXlFOFRibnZMSFkrMitiZ0VRUkNPdDF3NWxRSWxMZWE2bDdKdVNucWV0Z2JqQkVFUUJFRVFraVVDYWtLVXptaFBta2hPM3dreHcybmxtNzhJaHRNQURJUGR5MStqLzZ6Yk1LVmtBaUFyR3IzTy9ENkdybE5WdWhKdlV3M2JQMzJjN3VQbllzc3NBc0RucXFmazgzOWk2SDU4empwMmZQWWtmYWJmakdaMUFLQ1lySFFmZHdXYjV6MUl3SmQ4QU9aMHRmK2JENU1lNjZ6YzI0bEhJc1NUSWxtNG9wVmcxY2Z1VFJ3STFETFhOcG9NMlU1Wm9Kb2JVaWJGSEx2RXZaMXYvZVZ0UG80NjNjVVRqVjl3VCtwNUROUUtLVkRTT0Jqb3VNcUR5ejBsekxZVTAwdk5ZYTV0RE04MUxXbnpITTgzTFkxYU50clVrMkt0Q3dCenJOSHZPL0ZzOXgrS0NxakYrN0hmRVdRay9wUitlWWZOSjRKd2duRDZ5WngwWnN6bGh0OVB3NmFOcEE2TC9SNm5XSzB4dDYxZXVyak54MUErNzIxU2h3M0gycTA3bVZQT291ckx6OXM4Unp6cG8wWURVTG13ZlhPNkR4Nmc4ck5QeUpsOURnV1hYc0crL3p3ZnNkNHhxQmlBeHUzZnR2c1l6Ymw1R0xxT3I3b3F2RXpMeUVScUVSSXo1ZVpoenMxcjA5elZTeGRqeXM0bWU5cE1ldjM4VGc2KzlRYlZTeFlCa0RGaEVxbzloWXJQUG03M3NRdUNjSHE1d0dRaVY1WUIrSHVjd05KR3Y1OFB2RjVHcU1IVFFIY2xDQ3h2RHdTNHYwWElhNXlxTWtYVHFEVU1ubks3NDFaUGE2dUMwSEYzRktVRHc5TEpHcUtxR0FSZjQvWnVEN0NoMmZabm0weGNZelluM082NmhvWU9mLzBFUVRnOUhNOXcyaG1EZXZEVFd5OGlFTkRac20wUGc4L295WDMvK3ozdS91MnpPSjJ0QjNQdnZlYzY4dk15NHE0L1hzR3dST0UxUVJDRTA0WFQ4TExNVXhKMy9VUnpIMnlTNlRnZWtTQUlnaUFJM3pVaW9OWkphdmFzVDJxY29wblJBMzRNdlczdDhTUlpTWG9iVDJOVjY0Tk9vTVBiRm1QTExDUjM0TkhXbkFmV2Y4eSsxZk1peHJscURyRGwvVC9ULyt6YnNXWVVZdWgrOXExK2o2clNWZUV4RGVVbGJINzNRZktLcDVGZlBJUHRuL3dEVDJQMTBmV0hTdGp5L2tQMFAvdDJMS201VkpXdVl2ZXlWMFE0TFdULzJnOU85Q0VJcmJCS0d0TXNBeE9PV2VuZFJicHNZNWFsR0kvaHh5R1pHYW9WUll4SmwyMUlTR3ozbGNjTXFMWGxqcW9NMmRacU5iRkRnWHArV2Z0NjBuTWF3S3ZPRmR4Z244UkdYL3ZDa0orN3QwWXR5NU5Ud3dHMWxuZUNqVGIxNEE3SFRKNXRXaElWUm91blRuZHhXODFMYlQ2Mnh6S3VKa09PWCsxQVF1clVBSndnQ0tlK3dybFh4MXdlY0xsd0g5Z2ZkNzNxU0kyNXJqMEJ0WURUeWVINUg1SXlhQkNOTWRwb0ppTmVGVEp6VGk0WUJrWFhYWi9VUE0wcmxoMXgrS01QY0JRUElYMzBXR3BYcjZSeHkyWUFKRlVsZGRnSUFCcldyMnZYY1IvaHI2MWwrMzIvQ1QvdSs1djc0b2JSV3JZT1RUUVd3NkQ4bmJmd1ZWVlJjTmxjQ3ErNENuOURQZlhydmlGNytrek11WGtpb0NZSUFnQzlGWVVMeldhK0RRUlk2L2Rqa1NSMHc2QmxmYlFHdytCR2l3VS84STdIZ3g5SWxTVHFZNFFZcWx1RXZMcktjbmpieDF5dThEWTNobHBYeHBJaVNUSFhOeGhHUkpXM2ptcXRPVm5UdU5saVlVdWdiZWRXam5qUjRVaHEzSnNlRC9OYVZKLzdsWmVSNWQwQUFDQUFTVVJCVk5XS0RueS9uYy9sVjZHd1lQUFhvdEV3T05qc3o2RkFsdkVERlRFQ2VBZDFuYnRhVkFwdEtkbm5Kd2pDcVUxT3NucGxhOVhDa20yRE9maU1udnptN212UU5KV0hIMytiUlVzMjh0dGZYOFB3b1gyNDk5ZlhjdjhmWDZheEtYSGx4dnk4akpNbUhIYTRvcFliYi8xYnhMSm5udmhGVXRYWkJFRVFUZ1YxdW9zWG1wYkZYVitzZGNHbWlJQ2FJQWlDSUFpZFJ3VFVPc21PQlUrMU9rWTEyK2svK3ljWXVwT1NoYytnKzVNTFNTbWFoUUhuM0VGVFpSbGxLOTVFRDhSdnJYR3EyTDM4ZFZTem5jeGVvekQwQUFWRFpsRXdaRmJNc1ZLb2hhY2tLeFNOdm9paTBSZkZIWGZHUmI5T09FZG1yNUZrOWhvWlhyN3F1ZHRpanRjRFBsWStlMHZTejBjUU9rdUYzaEFPVmtuQVB6S3VZWkZuTy85MUhnMXFac2wyN2srN0dEQjRzUDVEU3Z5SEkrWVliKzdOYlNuVEtQTlhzY0s3TSs2K0F1Z2NEaHo3QmFOWVFhdGsyMk5Ld0JXMk1WeGhHNU53WEwzaDR2NjY5eU9XbldudUZ6V3VTSTEvVjI2QkVqemhXT1p2WDZnM1ZiWlNyOGMrOGRwZnk2ZWZtc2NuN3MxNGpiWlZWbWh2U1hVRm1SZXlmdGl1YlFWQk9QbVYvT2tQRVkvVFI0OGxlOW9NR3Jkc3hsVzJKeW9NQlZEODJGTjREaCtLQ0hQRkMwbGxUWjFHNXVRcFVjdmo2ZmFqVzVNYTF6SkkxbHBsc2JaV0htdk9DQVRZLy9JTDlMcnpiZ292djVMdHYvOHRHQWFwUTRhaTJHd0E5THZ2RDFIYkZUOFcvVDFlOTNyWThzczcyblVja2l5M3EwMHBRTlhpaGZpYm1yRDM3VWQ5RzhOMHNzbU10VWNQN0wzNllPdlppNzB2UGsrZ3NiRmR4eUVJd3NrcFM1SzR3MnFsVnRkNTJPVkNCMzVuczFHcDYvek41YUw1dDg2ZldhM2t5REx6dkY3ZTgzcTUybXhtZ3FieGU2ZVR3d21xanVYTE12OWpzMkdXSlA3cGRyTzlXUUJzU3FoMVpTd1dTWXE1dmxMWDQ3WWhsWUdaSmhPTGZUNWNjZDQzZjJDeDREUU1YbXN4eC9UUXZoWWxhRDJheU1Fa0s2ODFIS2VxUkV0OVBwWTJleTR2T2h4VUpCRkVBNWlxYVRnTmc1WHRyT2dtQ01LcFk4eW8vdHh3M2V6dzQ5eWM0UG1YSng2K1BXcnNBMzkrbGIzN0tvQ09xUlkyOWN5aDNQN2pPV2lheWdzdmY4WVhDNFBmVlIvOHkydjg0ZDRiR0RpZ0czOTU4R2J1LytQTDdEOVEyZXA4RjE3KzI0akhUejd5MDJNK3ptbFRoekdnWDllSVplbHBLZHg2OHdYaHgwLzg4LzJXbXdtQ0lIUzZQNlZmaG9yU3BodTZCVUVRQkVFUVRnY2lvSGFDbU93WjlELzdwMWpUOHdFWWNNNGRiUC8wSC9nOXpvVGJ5WXBHdjFtM1lzL3BnVDJuQjQ2Q2ZwUXVmQlpuMWI0T083YTJ0SGxNUkRXbmtEY28yUXViQnFXTFhxQnE1MnE2akRnLzNLSXpNUW1wbFRzRGp3VFI0cTZYUkRzTTRkVFZYYzBtVGJheHkxOFJYbWFSTkg3dW1FV3FiT1VEMS9xb2NGcVJrc0dOOWpPcDExMzh0ZUZUUEFuQ1VwV0J4ZzVwRFJtckdsdEhWd2V6NmRGM2R0MmMwdnI3ejl4bXdiY2pWZWJHbS9zd3l0UXp2UHhiLzBIV2VSTlhjUnR1NnNadEtkTjR0T0Z6TnNTbytIYUZiVFQ5MVh3Mit2YXoyOS82aVZsQkVJVFd1UGNkZmEreGR1OUIxcGxUY2UwdFkvOHIvOEZTVUJoM08wbFJJdFlmYVVkNVpKbnU4ZUN0cmtKTmNSeFRPS3d0Zk5YVmZIdnZQZTNhdHY5OUQ2Qmxac1pkNzlwYlJzVW44M0dWN1FtSHhMS256UVNnWWNzbUFzMnExYVFPSFk1c3NWQzc0cXVvZWZUMlh1U1hKTlRVVkFMT3hOL3hFNmxiczRxNk5hdGFId2dvVmhzRmw4M0YxcXMzbGk1RndYRGNFZTJzS2lRSXdzbkpJVW5jWTdPaEFYOTJ1V2dNdmNkOTQvZHpyc25FVFJaTHVCVm5IMFhob0s2ejF1L24zVkN3YTZYZnoweVRpVjlZcmZ6TzZjUWRJM2pWVlphNTAyWWpUWkw0cjhmRGtoYmhyM2pWejE1ME9LalVkWDZlUkppcXVmR2F4clZtTXhlWVRMenE4YkFzUnRqc0xFM2pzSzVIQk5SNktncTlGWVV5WGFla25lOTF5UVMvVGhVL3RGZzRxT3Npb0NZSTN3RTJteVZtaUN2V01sV05iRU5mZnFpYW0zL3ljTlM0OTk3NGZjSjltalNWRzc0M20vUE9Ib3V1Nnp6KzlIdDhzbUIxZUwzYjdlVTM5Ny9BcisrOGtxR0RlL0dYQjI3bTBTZmU0YXVWMFZYdWs5VmF4YmVzek5Tb2NmTS9XVVh2bmdWTW16b3NZcXpkYnVIc21hUERqMFZBVFJDRUV5RlhUa1dUbE5ZSEppRldwNDdtNStQYmUvT3pJQWlDSUFoQ1p4QUJ0UlBBbnQyTnZqTnZ3V1E3V2g0OEpiY25BOCs3azI4L2ZnU3ZzeTdtZHBLczBuZkdqM0RrOXcwdnM2Ym5jOGFGLzhQZWxlOVF2dmxMZ28zeGprMUh0WG0wcE9lM0lhQUdodTZuWnM5NnVvdzR2MFAyZjdxU1ZUTkZveTVNYW14KzhYUjg3dWlMQnVhVXJKamp1NDI3dkYzSGRHalQ1eEd0VklYalk1aldEWUNkb1lDYVNWSzUwekdiSG1vMkJnWU8yY0lQN0pNaXRobHNLc0lzcVpRRnFwaGpQWHFTcnRadzhiWnp6WEU3OW1SK0dCLzVJZjM5cW1jSmtGeEZnOWIyY2JWdExPZGFoNFFmWDJBZEdqWG1iRXR4eEdQRkpiVWFVS3ZYWFpna2xadFN6dVR1MmpkcE1vNWVNQnVzRmRGZnpXZXRkNDhJcHdtQzBPRlVSeXJkYnZ3UkFhZVRzbjgraWU3MTB1ZWUzOFlkYjhyS2pybit5TExHYjdleCt4OFBjK2lEZVJ6NllGN1V1RlBSNGZsSHY5dW1EQnlFdFhzUGZEWFZsUDN6U1l4bVFZYStQWHRodGxqWTk5SUxIYlp2ZTYvZXlDWXpUYnQzSjcyTmJES1RkK0VjS2o3K0NIOWovRXFtMXU0OXNQWHFqYjFYYjJ5OWVnT2dPaHhrVFRrTDNldkJXYnFEcHRJU01zYU1SOHZNUkc5blZTRkJFRTVPVFliQmJsM25mYStYdmMycWY3M204ZEJGbHFreERHUWdBTnhzc1ZBZ3l4R0JzcEpBZ0JmZGJrYW9LckV1alhXUlpYNWpzMkdWSk9aNXZid2ZhbXQ1aWRuTUtwOHZZcDhkWlpuUGh3RmNhemJ6WTR1RktackdNMjUzdU1MYmtkdlBXa2JRTGpZRmIxYjV5TnV5c2FrZ0NNTHBiZUhpOVN4Y3ZENzgrTG1uZmttcXc4WmwxOXdmWHZick82OWsvTmhCQkFMSC9yNDlvRjlYYnIvbElyb1c1ZUQyZVBuejM5OWcxWnB2bzhZNW5XNSs5NGNYdWYyV09VeWJNb3hmLytvcXZsNjVsYWVmL1pDcTZ2bzI3emZaU21yTng2V2wyWGo0OGJkNStQRzNnV0MxdWYvM1A5ZXcvMEFsdDl6eGFKdVBRUkFFNFdSVkhxakhIYm9KUFVkeG9DSnpNQkQ3R21PQmtoYnpabkpCRUFSQkVJVGpSUVRVanJQTW5pUG9OZVY2WkNXNjFZVTFvNEJ1NDY2ZzVJdll3WTJzM3FOSkt6b2phcmtrcTNRYmR6bXBYUWF5Yy9FTCtOM0gxcnJIWkkvZkFxOHROSXVqUStZUklzbXFSdjRaMDVJYW05VjdkT3VEbWtsMjNwYXFkNjRXQWJVVFlLSzVENGNDOVZUcHdidjlzK1VVc3BRVURnWHEyUmVvWm9xNWY5eHQrNnA1OUZXUFZzWTVHS2lMQ0tqTmMzMURvNTVjMitIV3ZPOWFUNlBoN3BDNTJrSWh1a0ppcktxTDgxMGJlTVc1SXJ5TmpvRVJDdnNtKzRPOTFGL0IrNjUxekxFTzUzcjdSQjV2L0NLNFArQnkyeWdBM25GOTA1Nm5JUWlDRUpla0tIVDc0YzJvS1E1MlBmbzNmTFUxQU94KzhyR1k0M3ZjY2p1KzJocjJ2L3BTZUZtWHE2NUZTODhJYnhPckJhUmlzNUV4ZmlLTjMyNkxxTnlXOE5nMGpkNi91SXY2OWV1b1d2emxNVlVRNnpDU1JQNmNTd0U0L1BIOGlIQmFlMm1abVRGYmdoN1pYODQ1d1JzdjZ0YXRqVnB0aEFKajl0NTljTzdhQ1pLTXBLbmt6SmhOMXBScHBBNGR3ZDUvUDRPenRBUWtDY2VnWW15OWVxR2xCYXVROXI3ejd2QmMvcnJhOEwvMy9Pc3AzSHZMTUVLQmp0UWh3OUFNQTBOVTBoR0UwNG9PUE9aeWNiYkp4RmcxOHRUT1BsM0hBQzR6bTRGZ3RUV0F1YUhITGNlZWJ6cGFqZmhJKzgxRHVrNmRZZkN1MTh2OFVQQnJ2S1p4c2NuRUdGWGxucWFtZHR4QzBycmxQaDhiL1g2dXQxZ1lvNm84YUxQeGtzZkRsejVmK0FSVzgzY3poeVRSUjFHbzFIVytpaFBFdmRkbXd4Nm4rdnFSY041RGRudk05VWMwR1FiM25ReWZaWUlnQ0Frb3Nod1ZSSk5ERlhXUEphQ1drZUhndWl1bk0vMnM0VWlTeE01ZEIvbnp3MjhrYk4wWkNBUjQrQjl2czZOa1B6ZGNONHR4WXdZeWRIQXY1bjM0RmUvUC81cUdodVRmVTF1Mi8yenBtU2QrUVc1T2VzSnhJNGYzUzNwL2dpQUlKNHRFNTZZUEJ1cjRWZTEvK1VQOTBadnkvcHgrQlFWS1d0eXVLRTJHaDZXZUhYSG5uR1R1aTEySy9zMGdDSUlnQ0lMUVVVUkE3VGlSSkptaWtSZFNNSFFXeEdrN1diUDdHM1l1K25mY09TcDNmSVVreWZTWWNDV1NFdjFIbDk2MW1NRVgvejlLRno1SC9jSHQ3VDdXWVZjKzBPNXRPOEttZC83UXB2R2FOWlhoVi84cGF2bktaMitKdTQwa3k0eSs0ZkUySDVzZ25DejZxbmtVS0dsODRkNFdYbllnVU10dmF0L0ZMS25oNm1nM1Y3K0Ewd2hlVURyeUE3VmxaYkhtUDNSelpBZDNwWjRUZmp6Tk1yRERqbm1wWndkMXVxdkQ1bXZOQzFrL2JOYzJ6UU5yYmZHT2N5M0RUZDBaYis3TlN1OU9WbmwzTTk3Y2gxNXFEdDk0eXlKYXNRcUNJSFNFZ2t1dndOYTdEL3RlL0hjdzRCVFN1R1Z6M0cxMHJ6ZGl2UjRLSFNUYUptZm0yV1RQbUVYTmlxL1luMlIxTWNmQU03QVVkY1ZjVUVqVjBrVkpiZE5SOGk2OGlOU2h3eU9XN2JqL1hqQU15cDU1aXZReFk2bjVhbG1IN0V0M3U2bGV2aVQ4T0dQY0JCU2JIVWxSS2J6aVNsTDZEOEJiVVVITjE4dWp0blh1TE1YU3BZaWVQN3N6dkt4aDR3YktudnNucHV4czBrYU9wdWZ0UCtmZ0c2OVJ2V3dKUmQrN0hzVjJORUJSczN3cFRhVWxPSGVXNEsyc3BQaXhwd2g0UExqMjdJN1lqNlFvb25xYUlKekdwbW9hWGVUb0d6TmlhUjVFaStkSVFNMFAzT2QwaGx1SDJpU0pxODFtZE9CZmJqYy9zbGdTenVPUUpHNkpNNmJHTUNKYWRJNVFWUVlxQ3U5NHZUZ05nd2JENERHWGl5bWF4alZtTTVXaFl6Q0ZRbWFlWnUxSUd3eURuelUya2lQTFVaWFZqc2lYWlZMaUJOU09LR2psTld5TTBRTDFaSFpxSGEwZ0NCMUYxVlQ4L3NoM1Exa092disxSjZDV2xtcm5vZ3NtY040NVk3R1lUUmlHd2J3UGx2UEN5NTlGN1NlZUR6OWV3Ym9OcGZ6eXA1ZlNwM2NYcnJ4c0toZGRNSUZQRjZ6aCtSYy9hZk14dFlja1NZd1pGZjhtVGtFUWhKTlZwUjYvR0VXTjNyWVc5VCt0ZVlVQWVzTHo4eCs3Tm5WWTYxRkJFQVJCRUlSWVJFRHRPTkJzYWZRNTY0Y1JyVGxiS3QrNGdMS1ZiOVBhYWNTSzdjdHcxdXlqNy9RZnhheDBwdG5TNkgvT0hlei81a01PclBzSVRyR1RxSUxRR2RhOUc3dVNUR2U3NE5iN1d4L1VUck1zd1dxSzB5d0RtR1laRUY1K2JkVy9hRHlHdi9hYXBGQ2dwQjNyNGNVVXE2SlpaM3FtY1VuVXNySG1uZ3pXaWpwd0wwZGZiRDg2LzJ4Y3hIMXBjN2pCUG9sU2Z3VlgyRWFqWS9DNmMyVUg3dlBrOHZFejk1T2ZuZDc2UUVINGp1cXN6NExVSVVQSm5Ed0ZmMk1EdG1ZdEhnRU9mL0FlcWNPR3g5eE9zVnJKbkhSbXhPUFdWQzlmU3ZhTVdhU05HRVg1MjI4a1ZRMHRiY1JJQUJvMmI0cFpsYTI1aEZYSTJrRkxUY09jbXhlMVBPLzhPV2pwd2Zlcm9tdStGM003Z0tKcnZ4OTM3cGJ0UHdOT0orWHZ2QlYrN0NnZWdtS3pZOHJLSW0za3FHRHIxV2VmQ2xkTGErN1ErL09RTkExYmoxNUlpb3dSMEduYzhTMkczOC9lZnorTHQ3S1NuTm5uVUhqbE5iajM3Nk44M2p2NDYrb291SHd1cHF6c2lFcDRpVWlhaHRISmJlL0VaNEVnSk5hWnZ3dnVibXI5d3RSRGRudFVpODlrTkE5bGZkOXNKbDJTZU4vcnBUUVFZSUxObG5CYnN5UXhRWXV1SEE5d1VOY2pBbXFUTlkxUnFzb0VUZU5WajRlbG9mZk1SVDRmcS94K25LSGpPQkozYTFubjJRdnNUNkxsYUZ1Zi94RXZPbHF2RGk4VHV3cGI4MWhjYTFYYVd0dHZnU3lIbHpVYUJyZkVxbm9hK3ZleDF3aHRPL0ZaSUFpSmRlWm53UkZtazBwOVEyVHc0RWdGTmIwZHJabEhEdS9McFJkTkJtRFg3bktlZk9ZREh2cS9HNWx6L29RMnplTjBlYmo2K2dlWlBXTWtWMTUrRmhucEthUTZiRzBLelhYdmxzZkk0WDE1ZTk3U051MGJZTVN3UG1SbHBnS2dxZ3EvL2ZXMWZMbDRQVXVXYld6elhKMU52SmNLd29sMVBONnIyK0puTmE5MjJGelZTUVRhS3ZUMmZWOFdCRUVRQkVGSWxnaW9kYkwwcnNYMG5Id2RtalUxNW5wRDE5bnoxV3NjM2hZZHBJaW5xV0lQbStjOVNPK3piaVMxSUxvOHVTVEpGSTI0Z05UOHZwUjgrZXd4dC93ODNnb0d6NlRybUV1T2VaNHhQM3l5QTQ1R0VFNCsrVW9hNDh5OUFOamxyMkNyN3lBRHRRSjZxam5IUFBlQlFHMVVoYlZFWHNxNkNhZmg1ZWJxNUNycUhBK3ZPMWZ4aG1zMVBpUDZzc3dTejNia1Zxb25KT1BJREMyemdMdjlsWHpvMnNDRjFtSGNuM1lSYWJLTkw5eGIyUmVvT2VaOW5xekVpVk5CT0RHMHJHd0ExQlFIbVJNblI2eXJXYjZVd3JsWHg5eE9kYVRHWFJlUHQrSXdUVHUyWSsvYmovU3g0Nm42OHZPRTQyVk53MUU4QklEYWxWKzNPcitoNjNncjIxZGwwcFNkZzlTaTZzMitsMTRJQjhuNi91YStjRmd0ZGNoUXpBV0ZyYzZaUG5aODNIVXRBMnJ4ZUE0Zll1L3p6K0N0ck1SenFEem1tSURMeWY2WC94TjNqa01mek1OWFc0T2Ftb1p6OXk2Y3UzY0JrSC9KWlVrZHd4R3lwcUg3T2plZ0pqNExCT0gwTmtIVG1LQnAxQm9HYjRXQ1pjbUd2UVlvQ2laSllrT0NOc09QaEtxbFhXVTI4eU9MaFVtYXhuTnVONGQxUFJ4T2cyQVZOd2kyMnp3WnRWYUZyYlgxTFIxc0ZpWXBrR1g4UUVWb1dielh3Qng2alZ3bjREVVNud1dDY0dKSmtvU21xWGk4a1RkR3FFcjdXM3grc1dnZEU4YWR3ZnFOTy9udzR4WGhrSnZmSCtEUTRlVE9jeFFXWk9GMmU5RjFuWTgrWGNXWGk5WXo1NElKZlBMWjZvaHg3NzN4KzdoelNKTEUvOTUxRlhtNUdhemJVTXJPWFFmYjlEeG16eGpGZ1lOVkZCWmtZZEpVdWhSbWMrY2RsNUZpdC9EUnA2dmFORmRuRSsrbGdpQjBKQVdaQUhyQ1ZxSHh0T1VhZ1NBSWdpQUlRckpFUUsyVHlLcVpibU12SlhmQTVMaGpBajQzSlYvOGk4YkR1eWdhTllmOWE5N0hNQktmTEZBME05M0dYYzYrMWZQNDl1Tkg2RHJtVXZMUG1CWnpiR3JoQUlvdi9sOUt2bmlHeGtPbHgvUjhqaWRMZXNHSlBvU1RtdC9kbUxCOWFUSXNxZEZCSms5VERVWWcva1VENGVSeGlYVUVVaWdpdGRWM2tGZWNLN2phTmpabVFPMmZtZEZWWU5yNmczU28xcFZxdlluOWdScjBEbW9Xa3lXbmNIZnF1VW1OL1dONjZ4ZmlmMTM3Sm41MFpsbk9JRTF1dlJvUXdCdk95Sk9oUjhxWCsybjlwSzBjcWdZWGlQRjZ2T05heXloVER3cVZkTnlHajdkY2E1STZubE5WZVdXdE9JRXFDQ2RBMVplZlJ3WEYrdjYvMzZFNkhMaks5ckRwOWg5SGJWUDgyRk40RGg4S3Ryc01jUlFQU2FxS1dzM1h5N0QzN1VmbXBET3BXdmhGd2lxOWppSERrTTFtQW8yTk5HeHF2U3FCdjdZMjRwamFvdjk5RDZCbFppWTFkc2NEMFJlOSt0Ly9SMlNUaWEzLzg0dndzbGl2VTN0MC8vRlBraDViOGRrbkhIcnZuYWpsMVVzWEg5TXhJRWtvVmx1N0E0REpFcDhGZ25EODJTU0p5ODNtcE1hbWhVSkwzMitsTFdkekw3amRBSFNYWlg0WTJvL0xNTnBjbWV0SEZndlpTVlJ2VytUenNjN3Y1eWFMaGFHcXlnTTJHMCs1M2F4dUZteExEd1c4NmsreWdGcWk1MmFSSlA2VmtwSndYTHdLYlhjMXE0NzNvc05CaGE1SExJc2xOZlJuZlNKZUkvRlpJQWduVm9yZGdpUkp1Snp1aU9XS0dqclhFV2hmYmNYLys5UExVY3NPSGE3aGxqc2VUV3I3ZWYrOUQ2ZnphTzFMdDhmTDYyOHVqQnEzLzBCbHhPTzgzQXpVMExFYmhzRTc3eTNubHB2TzU2ckx6K0lQRDcyUzlQRjM3NWJIMk5FRGVQMnRSVng1MlZTY0xnKy8rOE9MUFBTSG03amxwZ3VvcTIvaTY1WGJBSkp1VzlxWnhIdXBJQWdkNFR6ckVJWnFYVEZMR3ZmV3ZRdEFrK0ZocVdkSHE5dE9NdmZGTGlYM08wTVFCRUVRQktHdFJFQ3RreFFNbVprd25PYXVPOFNPQlU4amF5YUtMN29Ic3lNYnY3dVI4azJKSzFMa0Y4OGdwOTlFTXJvTlpmZnkxeWo3K2czY2RZZm9QbjR1a2hSOU42N0ptb2JKRnZ0SHJhdm1RRGpvcEdobStwOXpCeWs1UFNQRzZINFBtOS83RTY2YXR0MlpkaXlzR2ZuSGJWK25LM3RPZHlSWmpSdE1ISEo1OUFYYXpmUCtTRlBsbnM0K3RCTmkyRVczbjVEOWRpM003ZkE1QjJvRlRERDNZVytnbXE1SzZ4ZmszM2V0d3hjS1hNMnlEQ0pGc3ZDMmEyM0VtRXVzSStKdUx5UHhpOVJaeU1qY1ZQMXYzRVowaTdMMlVDVTU2VmFpeVl5VEpBa01tR1laU0pFUzNmNDRscFlCTmF0a0FzQmx0RjVsSmh4bWkxR2x6V2NFT0J5b3AxQkp4MGNBL1NTN2dOYlJ6cjd4TnlmNkVBVGhwTllabndVUURKYlpldlVPaDVwa1RjT1VrNHVyTFBoWmJ1dmRKK1oyc3FaRnJBdTRuQVJjVHF4ZHUrSGFXeFozZi9YcnZrRy8vQ3JNdVhuWSsvYWphZnUzY2NlbWp4a0xRTTNLcjA3NjhMdHNNblhhTVhvT0gwSjFPRUlCc1VvTVBmb3p3NVNWaGFTb0NRTi94OExldXcrU3F1S3JyZTJVK1k4UW53V0NrRmhuZkJaWWdCbHhXbWpHMDVieEw3amRaRW9TUDdkYU1YVkFCZUprMUJrR2YzRzVtS0ZwWEdnMnM3dEZPN3FjMEhGVXQ2Tk4zY21zdmExSFk4a0xoZmpLVDhCckpENExCQ0d4enZwZGNFUm1xSVZsZFUza2U0cHlwTVZuT3lxb0hTdUx4WVFrU1RRMXVWb2Qyekx3OXVRalA2VkxZWGI0OGVjTHYrSHF1V2N4ZHZRQWV2WElaK2Z1MkZXS1c3cjZpck1BV1BERldxNjhiQ29RRE5qZDk4Q0xYSExoSkZhdDJZN0pGTHhFNHZXZStOOHU0cjFVRUU2c3puNnY3bWdTMEYzTm9yOWF3RUN0Z0d3NWVHUEVWYmF4NkJpczkrNE5qNjNYM2J6WTlGWDQ4U2hURDZ5U2lTV2U3UkZ6RHRHNllsZEVRRTBRQkVFUWhNNGhBbXFkNU1DNithVGs5Q1N0YUZEVXV1cGRhOW0xNUVWeStrK2s2K2lMa2VSZzBLSExpQXVvMmJNZVQwTmwxRFlBNXBSTThnZlBCRUMxcE5CbjJvMVU3eHJCN3VXdjRtMnNwcyswRzVIVnlDK09lNzcrTDlXN0VsZnZrUldOdmpOdmpRcW5BWlJ2L0J4Wk1XSFA3cDdVODA2V3Q2a0duNnMrNWpxcnFLQjJUTktLenFEdjlKdEFrdG01OEhtcWQzOXpvZzlKNkVDekxNVVlHRHpYdUpSNzB5Nk1PKzVJaGJXM1hXdkRyUzdIbTNxVG9saDQyeG41bnBBb29GYW9wS01nVTZVM2RsZzREZUJRb0w3Vk11RkhLcjE5ditwWkFrbFVOUU80dS9iTnFHVlgyOFp5cm5WSXEvdkxrNE1uYzJ0MFo2djdNVXZCaTNzZW9rOWVUakQzWVppcEd3RjBISktGNit6amVhTHh5MlFPWHhBRUlXbVpFeWZqS0I1TXpiSWxlS3NxTVJkMlFaSmwzS0dBV3ErZjNSbHpPeTBqTSthNjFpcUc2VjR2ZGQrc0lXUDhSRExHVDR3YlVOUFMwMGtaRVB6K1c3TjhXVnVmMW5FbG0wd29WbXZjRnB6TnBRNFpSbFBKRGdMT3lNbzFXbVlteFk4OUZYT2JIZmZmUy9xWWNSUmRkejBWbjMxTXpmS2xFZXROV2RuMC9lM3Z3VENvVzdzNjVoeVprNmVnV0cxVUwxbEl3Tlg2aFQwQVMxRlhldjdrWndSY1RyVDBZR2piV1ZxUzFMYUNJSnc2cWczam1JSk4xNW5OWk1neWo4WjViMG1YSkg1dHM1RWx5OHp6ZXBsak1rV3NmeVlsSmR4T01oa3RxNFQ5b0tHQmVMOHVGdmg4TFBUNW9yNXA5MUdDNTA3MnRUTjg5WkRkM3E3dEVobXVCaytyZlpPZ2hXbXk4K2pBK21PY3AwY29pTkpnR09USWNyZ2xxQ0FJcDcrQy9PQk5qQldWZFJITHRWRDR5bmNDcW9PbE9td0FORFFtOXowMkVhL1h4L3lQVjNMVkZXZHgyY1ZuOHREZi85dnFOa09IOUdiODJFRjh0WElyaHlzaWI5all1ZXNnZjNua0RRQ3lNb1BmbVJzYVdqOGZKQWlDY0RJeFN4ci9sM1pKMVBKL05Iek9CdDgrbkFsdXhMN0tOcFpzSlNVcW9DWUlnaUFJZ3RDWlJFQ3RreGk2VHNtWHp6RG9ncnV3cHVlSGwrMWQ5VGJsbXo0bnJXZ1EzY1pHdHExVE5ETzlwOTdBMWcvK0dyUFZaOC9KMTZGb2tRRzB6SjRqcU5tempxclNWV3o5OEcvMG0zVWJtalVZc2ppdzdpTU9iVm1ZOERoVlN3cjladDVLU201ME9BMmdjUGk1RkE1UHJnMWZXK3hlOWlxSHQwVzNMRExaMGxHMHlMWWpUWlY3MlBMK1EzSG4waXlwREx2cXdhamxxNTYvN2RnUDlCU1QzWGM4UFNkZGl4UTZLZDFuMmsyVXJYaVQ4czFmSFBQY2ltYW02NWpMT0xEK0k3eU4xY2M4bjlBK3p6WXVacU81Snp2OGh4S09NMGtxT2tZNG5OWmVBN1JnWUhTM1AzWndGc0FtbVZwdEczcGJ6Y3ZVSlJIODZpaC96N2lTUTRGNi9sZy9QK2x0K212QjkrbzkvcXBXeHpwQ1pjNWRldVNQL0ZUWnl2ZnM0OUV4K0hQOXgvd29aUW9UekgzNDJsdktXdS9SeWtTbmQwMDFRUkNPaDdvMXEzQVVEeVp0NUNncVB2MllsUDREQVdncUNiWnJLSW5SenJMUFBiL0ZXMVZKMmROUFJLM1RrN2dnWHJ0cUpSbmpKNUkyZERnSHJUWUNydWozOWZTeDQ1RmttYWFTSFVrRnZ3RFU5SFQ2L3VhK3BNYkcycmE5SE1WRFFKSndIOWpmNnRqY2N5OUFVaFIyL09GM3dRV2hVRWJBNWFMbXE2UEJzNHh4RTFCc1J3TVE5ZXUrSVhESjVlVE1uRTN0eXE4eG1yM091ZWRmaUNUTDFIeTlIUGYrZlRIM216WjhCUGErL1FHbytQU2pwSjZYcC93Z3N0V0tZcmRqK0h6VWIxaFA1Y0xFVlpvRlFmanVHYXlxRk1qUlZkaVB5SkJsOG1XWnIzdyszdko0b2dKcVgvdjlKRk9QYmFTcVlwWWtsdnNpNDJnNjhWdGJ0dVlYcmJTbTN1ajM4MUNNNEYyaTU5dGVSNDdsV0t1Zy9jSnF4US9jY0l6ekRGRlZET0FxczVtcG10WnFTMUJCRUU0ZlBic0h6Mm1VN1QwY3NWd0xCV2xQUlB2S3dvSXNJTHFxVzN0OTlPa3FMci9rVENhTUcwUmViZ2FIRHRja0hILzV4Wk14RElOWFhrOThYalF2THhqdXE2eU9mVE4xYzVJa1laem1sZklGUVRoMXVBMGZXM3dIMk9ZdjV4dnZIbTVMbVVhK2tzYlgzcDJ0Ym11UjFBNjlJVjBRQkVFUUJDRVpJcURXaVFKZUZ6c1dQTVVaYys0bTRQTlE4c1cvd2kwWDYvWnRvWGJ2SnRLN0ZrZHNrNUxiaTY2akw2WnM1VnNSeXd1R3pDSzFjRURVUGhyS1M2Z3FYUVZBVTJVWlc5NzdFLzFtLzRUR3d6dlp0K2E5aE1kbnkrcEszK2szWTNaa0p4elhHUUxlMkVFVlMzcDBlMDkzZlFWR2dydCtZNFg1Z0lUYm5JNEtoNTVOMGFnNWtRc2xpVzdqTHNmbmJnai9mOUllbWkyTmZyTnV4WjdWamJRdUE5ZzYvKzhpcEhhQ05Cb2V2bkJ2YTNWY21teEZ4K0FTMjhqd01vY2NERlUxWDlhYVVhWWVBR3oxeFcvemEyQlFIa2g4RWsrUDgvZTBNNWdrbFJ6WndiZSt5R0RFWE51WThIOVg2WTBzY0cvaCthYWw3UEZYSVNFeHlkd1hnQXV0dzNpMmFRbHV3eGRlMzFLNkhMd0x1TjZJdlBCMWczMGlLWktGRDEwYjJPVGJ6d3ROeS9tWll5WTMyQ2V6emZkRytLNDFQUlJSazVIQy95MElndEFXZGV2V2tuL3A1V1NkTlozcUpZdklHRGNldytlallldG1BTndIRDhUY3pnZ0U0cTVyVFZQSmRueTFOV2pwR2FTTkdrMzFra1dSQXlTSnpBbkJGdmZWU3hZbVBhOGt5NWh6ODlwMVRPMmwyT3premJrWWdMcTFpYXNOQTZnT1I4VHJKaCs1MEZkWFIvazdSNyszTzRxSFJBVFVkSytIaWs4L0p2L2lTOG03WUU1NGJPclE0YVNQR29PdnRvYnl0Nk9yZndMSVpqTzJYcjBCcU4rNFB1bm5admo5Ykw3ajFtQ0lMblR4TEgzTU9HdzllbEs5ZkNudWZYdGJtVUVRaEZQRlVGVmxjS2lxV0Z1bGhvSzIxNXFqMi9lODVQR3dLeERnYlkrSDk3emVtTjlXbjNHN0FlaXBLTWhBYVNCMjhPSHZkanRtU2VMSjBQam1EcmJoTjN1NkpHR1ZKSm9NZy9wV2dnRlZjZGEzTjBUVzNpRGQ4ZkMxMzA5TjZIWE1sMlg2S2dwYkF3RUd0ZmovNGpHWG1vQ3JGUUFBSUFCSlJFRlVpMk92WHlRSXdzbHMwTUJnOTR2U1haSG5ielF0K0g3UTJRRzE3S3hVRENOWUxjM3ZENUNkbGNwRkYwd0VZUGVleERkWkpxdTJycEgzNW4vRjd0M2xVUlhSWWxtL2NTY0h5NnZaVTVaNC8zMTdGUUt3dDBXNEw1WnBVNFl4ZnV4QS92UEtncWd3b0NBSXdvbndRUDJINGY5TzlpeXpnb3hEdGxJZXFHdDlzQ0FJZ2lBSVFnY1NBYlZPNXE0N3hJNEZUK09xT1JEVjBuTDNzbGNZZk9sdm95cUc1UStlZ2JONlA1VWxYd09RVmpRb09uZ0VHQUUvdTVlL0VySE0wMWpObHZjZVF2ZkhMOTByU1RJRlEyYlJaY1Q1NGZhaXg1cy9Ua0RObWhIZDN0UFRVQm11Q0JhTEpNVmVsMmliUkF6RENGL01PeFVvbW9VZUU2NGlxOCtZbU9zUGJWbEUxYzdZYmFPU2tkWmxJTDJtWEIrdXpHZDJaRFB3M0oremJmN2Y4WWlRMmttclFFbEhSWTdadmpOUlM4L204cFJVenRDQ0orbFM1T2dMVjBlNERCKy9xbTI5dGNMeGtoRUtqNjFvY2FmWUJkYWg0Zjh1OVI5bWdYc0xuN3UzQW5DZWRRaEZTZ2JiL1ljWVorNUZMeldIUnhvWGhOZTNsS2NFL3o1VTYwY3JFcHhwN3Nkb1UwOE9CdXA0MHhYOE83ZmF1NXMxM2oyTU5IVm5ybTBNenpjRnErejRRNVh0VkVuQmpNcXYwODdqUTlkNmxubEVDelpCRUpKaitQMVVmdjRaK1hNdW9kdE50MkRLeWFWdTdScDB0enR1eTBrQWMyNWUzUFdOVzdldys0bEhFK3pVb0c3dEdyS256U0JqL01Tb2dGcnE0S0ZvbVpuNDYycXBYNWQ4aTNGZmRUWGYzbnRQMHVPYjYzL2ZBMmlabVczYXhwU1RTN2NiZjRRcE13dm5ybExxTjZ5TFdHLzQvU2pOQWh1S3pZN3FjT0JaZHpUNHJOaFRBQWk0V3E5TVU3WHdjOUpHamlKNzJrdzhodzdoT2JDZm91dXVSL2Y1S1B2WFV6RXIwUUdrRER3RFNWSHhWbFRnYVUrb3NObjNXVXRoSVptVHArQnZiQkFCTlVFNGpmUlZGR2EzcUd6V1ZyRzJmOG5qQWVBZGIvenpDZ0FPU2VLZVVPV3YrNTFPRHJUeEpyRmtxM3RseVRJUDJJTGY4Zi9yOGZDRnIyMlZIaDV4dVdoNTVrTUJXa1kxVWlTSkFPQnFjVDdnajA0bmFodmFtWFltbXlReFRGVVpwYXE4NnZId2VMTktjWFBOWmlUZ1M2K1hRUzJxekswTVZiekxrbVdxdm1NMzh3bkNkNEhGYkdMZ2dHNDRYUjVLZDBaK2J6U2JOWHkrWTJzZm5JeHBVNFp6N1ZYVG81WTduVzZXTHQ4RVFJL3VlVngrOFpsOCtQRkt0bXpiMDY3OS9QdkZUNU1ldStETGIvQzRFMytXQVl3WUhyeGhjY2ZPMXI5enA2UllHVE5xQUV1WGJ4SUJOVUVRVGxuZDFTeGtKQTRHV2cvN0NvSWdDSUlnZENRUlVEc082Zy9Fcm5ia2JhcWhiTVZiOUp4MFRkUzZucE92eGU5MTR2YzAwWGY2elRGRFdQdld2bytySnJxcVVjQVhmV2Z5RVdsRmcrZzY1aEpzR1YzYThBdzZYc0FUKzk1ZGE0d0thb1ZEejZadzZObHQzc2ZvR3g1djh6WUFWU1VyS1YzMGZMdTJQZDdzT1Qzb00vVUhtRk56WXE3ZnQzb2VCOVovM0s2NVpVV2p5OGdMS0JnOEE0ZzhHVzkyWkRQZ3ZGK3c5ZjIvNEhXS0h6RW5td3paUnBac1o1bW5oQ2Nidnd3di8zUDZGUlFvYVZ4YjlhK0k4ZkhhYzE1c0hZRVUrck8vd0RxTVRiNERiRXRRU2UxazBVc04vbjBZWStySk44M2Fhclo4M2hEOFAvdGM2eEN1dEkxaGw3K1NCK3MvNUF5dGtGdFRwbkZmNmh5ZWIxcktZcy8ycU8zNnFMa0FIQXpkWmRaRnllQjYrMFFDNkR6ZHVEQ2l0ZW9MVGNzNFF5dGttbVVneXp3NzJPNC9oQ3RVUHQwdW1UQkpLdDJVVElab1hVVkFUUkNFTnFsYTlDVVo0eVpnNzlzUGdNb0Zud0J3NFBWWFlvNHZuSHMxL29aNkRzLy9JT1o2WDAzcndmTzZ0YXZKbmpZRExUMEROY1dCdi9Gb05acXNxZE9DeDdWazhVbFR5VlpxRmloUTA5TEluanFkekNsbklXc2Ezc29LeXA3OVo5U05DZTZEQjdCMjdVYjNIOTJHcjY0V1cvY2VJRWswZlhzMHRHektEbFlnOXRXMC9qM0kwSFgyUHZjdmV2M2lMcnBjZVEyNno0c2tLNVE5OHhTdXN2Z1g1bEtIQklQVjlSdlh4UjJUTEZOMjhMUFJVNTVjMjFWQkVFNE5iM284dkJrS2t4MHhSZE93U3hMeld3bVhQV1MzVXlETHg5U2Fzc0V3ZU1uajRVYUxoVjlacmZ6TzZhU3VnMi8yU3BVazdySmFzWVhlejYrM1dCaW9xcnpsOFZDZXhHZE5yaXh6bmNYQ2E2SFhTUWJ1c3Rud0dnWi9heGJ1dXNCazRsS3ptZmxlTC85dDlwcm15VEp6eldiS2RKMzFTYlREN2d6NW9adnZjbVdaeDFOU3dpZnlQdlI2cVFqOTl4Uk5ZNVNxc2tmWFdlSDNjMXVNZVRKa21iL1k3U3oyK2NJVjhBUkJPRDFNR0Q4SWs2YXk1cHNkQkFLUjc0MG1rNGJ2T0xUMzNMWjlMM3YzVlNBck1oTGc4ZmpZdGFlY2Q5OWZSbTFkSXhCcytUbDU0bUNxYXhyYUhWQnJpNW9rV292bTVxUnp4c0R1dUQxZXRtNXQvWmpTMDRMVmtxdXFPNlp0cVNBSXdva3cxZHdmZ0N6WlFYYzFLMllIRVVFUUJFRVFoTTRnQW1vbldNVzNTMGt0N0U5V3IxRVJ5eVZab2UrMG05QjFQN0lhWGJtby9zQTJEbTc4ckUzN010a3o2SFhtOThPVnNDSVo3RnY5WGtTWXFmdjR1ZVFObWhvMXNtN2Zacjc5NUIvaHgxMUduRStYNGVkRnpxWUhXUC9mMytCdHFtWE1EeDRQdGhocUptNEZ0ZlRvQ21ySG02NjM3VzdzRTBLU0tCd3lteTRqTG9oWktjN1FBK3hhOGlLVkpTdmFOWDE2MTJLNmo1K2JzUDFyL2Y1dCtOemlaTXlKZHE1MUNPZGFoMFFzRzI0S3RuWFk3bS8vUmVoaXJRc1RReTB2bjI1Y3hQWDJpZHpwbU0yVGpRdFo0OTNkN25tUGg0RnFBUVlHazgzOTJCdW9pVGxHUW1LSVZzU2x0cEgwVW5NbzgxZngxNFpQOEJrQjFubjM4dHU2ZC9tVjQyeHVUcGxDZHpXTGw1dStEcmZpbEpBbzFvb0EyTzQvaEVsU3VkMHhIWk9rOHJwekZTWCt5RHRvcS9VbTNuS3U0UnI3T0c1TU9aTjdhdDhLdHdaTmsyMG9vUkJnODJwc3pmMDUvWW9PZVYwRVFUajlHRDRmTlY4dEkvK2lTekYwSFh2Zi9yZ1A3S2Q2NmVLWTR3dm5YazNBNVlxN1BobXVQYnZaKy93ejFHOVloOUhzUXIyMVczZnNmZnVoZTczUnJUOVBrT3hwTXpEbEJBUEYxcTdka0V3bXNxYk5RSkpsR2padVlOL0xMeENJVWIzbjRCdXYwK1dhNjNDY1VReVNSTURaUk9Ybm4xRy80V2liVFV0UlZ3QTg1Y2tGdDcxVmxkUjh2WXljV2VjZ204dzRTMHR3bFpYRkhTOXBXamlnMXJDaFJYdlBVUGhEVXRXSVA0Tk50Lzg0N255V0xzSFBMVkU5VFJCT2J4Wko0bnlUaVh4WnBwc3M4NHpiVFdkSHFoYjVmSFNWWldhYlRQelVhdVYrWit6Zit1M1JXMUc0M1dJaFM1YlpIQWp3WDQrSHkwd214cWtxbzFXVkwzMCszdkY0RXJiOHZOWnNwbHVvOWVWR3Z4OGQwSUNCcWtxR0pGRVQyblpySUlBQ3pOUTA1bnU5TklhVzF4Z0c2YkpNTjBWaG50ZEx4WEVLWUE5UUZDWnBHc1dLUWxib043OE1sQVFDclBiN1dlbjNVeGs2bGpHcXlnMFdDMTdnYVpjcmJtdW5GQ2w0KzFIR1NWSU5UaENFam5QdTdHQlhoWVdMb205c01KczFuTTdvVUdwT2RocFBQdkxURGp1R0RadDJjdHZQSDBzNHBudTNQQ0IyeTgvMzN2aDloeDFMVzF3eVp4S1NKTEZxOWJkNGs2ZzBsNVVaUEs5ZVVTbmE0Z21DY09wNDM3V2VlajE0UG5xUVZzaFV5d0FDNlBSUXMvaS90RXRZN2luaERlY3FLdlZHUG5adnhDRlpXcGxSRUFSQkVBU2hmVVJBN1NTd2EvRi9NS2Rra1pMYk0ySzVwS2dvU3ZRZmtkZFpTK25DNTlyY2h0TGJWTVBXRC83S2dIUHV3SlJ5dEJXU0h2Q3hjK0h6Vk84KzJvb3BkOENaTWNOcHV0L0Q3bVZIcTNKb1ZnZjV4ZEhsMjZ0MnJzYmJWQk5zWHhyajVHZkFHNitDMmtrUVVFdlFIdlZrMFdQOGxlUU9QRFBtdW9EWFJja1gvNkp1Zit6V2hJblljN3BUTk9JQzBvck9pRC9JTUNoYitUYmxteGEwZVg2aDQrM3lWN0MxUlZXejZlYUJHQkJSUGF3dDhwUlViazA1QzRsZ204d2xudTNVNnk1KzVwakp6eDB6MmVEYng1ZnVyV3oxblh4VldFeVN5amh6YnhhNHQ1SWltYm5hTnBZNlBmcjlab1psRU4rM1R5Q0F6a2Z1amJ6cFhJM0hPSG9pc2p4UXgzMzE3L0VyeDJ5R2FGMlpKMzlEdlI0OG9UdFFLeUJEdGxHak43SFhYOFYweXlDS2xBdzIrZmJ6Z1N0MmxadFAzSnVZYk82TEJ6ODIyY1RoUUFOb1VLQ2s0UTFWVzZ2UVl3YytDNVMwWTMxWkJFRTRUZGw2OXlIdi9Ea1lmaitHcnBOLzhhVmtuVFdkK20vVzBMQmxNKzREKy9EWDE3YytVUnZWclkxdUhaNHoreHdBYWxkOFJjQ1pYTXUyenBRK2VpejVGMTFLd09sRU5wc291djZIN1A3SHd4eDQ1VVY4ZFhVMGJ0c1NkMXZucmxKMi9OL3ZFczZmTW5CUWFPek9oT01nV0xtdDhMSzVwQTRiZ2U3eDRHK294OWE3RC8xKyszdXFsaXlrYXVHWCtPc2pMM0E1emhpTWJMYmdiMnlnYVdkcHhMb2pyMi82eU5IVXJQaXExZjJualJpSktUc0hmME1EbnNQUkZ3TUZRVGg5dUEyRCs1eE9mbTYxTWxIVHlKRmwvdTV5aGNOV3pYVmtST2xWajRjTVdlYVRHRlhibEhhRW9kSWtpUXROSm1hWVRNakFLcitmcDF3dXZNQkRMaGVEVlpWcnpXWm1hQm9UVlpWM3ZGNCs5WHFqV25hT1ZsV0dxeXJWaHNFSHpZNXRoZDlQUDBWaGdxYnhZV2g1U1NEQWprQ0F2b3JDVEUwTHR6ZjFHZ1p2ZXp6ODBHTGhmSk9KNTQ5VDVUR0xKREZGMDlDQmJZRUFLLzErVnZsODFEYjdzNVNBT1NZVGw1ak5HTUNUTGhkN213WG9Xcjd5NmFFL2k2b09ybkluQ01LSk5XcEVQL3IxS2FLeXFwNlZheUlyd0tlbnBXRFNWQ3Fhb3QrN0ZFV2hTMkg4RzFQajhmc0RwS2Jha1NRSm80M3ZKOFVEZXdDd2ZjZStxSFg3RDFSR1BNN0x6VUJWV3pab2pzMWthdDhsam41OWlqaDdadkNtOGZmbmZ4MXpqQjU2WDgzSWNGQmY3MlRnZ0c0RUFqcVZWU0tnSmdoQzhwN0t2Qzdpc1NZcE1aZTN0bDFMUGlQQTdUV3hxK2czOTdwekpRRGp6YjM1b1gweU1oS1BOWHhCbmVIaVd0dDRKcHI3TU1iVWswL2RtM25IdFJhM2NRb1VjUkFFUVJBRTRaUWtBbW9uQVQzZ1k4ZUNKeGwwNGQyWW13WEhZZ240M0d6LzlIRjhydlpWcm5MWEgyYnJoMzlsd0xrL3grekl4bG05bjlLRnowYTBDczNwUDRrZUU2K011ZjJ1cFMvamFUemEvcW43K0xuQkVGb3pocTV6WU4xSEFLaG1XOHg1L0o3b3U2cFZzeDNWa3RMbTU5VFJBajVQNjROT3NJTWJQeU96MTZpbzE3ZXBxb3lTei8rRnA2RXl6cGJ4OVpoME5mYXNiZ25IK0Z6MTdGejhIK3IyYlc3ei9FTG4yT283eUN2T281WHlKcHI3MEYzTllyTnZmOXlLWEJJU1ZrbkRaZmdZb0FYYjZ2cEM0YXhDSloyN1VzOGhWYlpTcDd0NG9Xa1pBT3Q5ZTdtLy9uMXVUcG5DRUsySUlhRUtZZ0JXU2VPdjZYUFJNZEE1ZWtGRVJrWkdRcFVVTkJUbXV6ZndnV3Q5M0phaThieVE5Y09reGxYcWpTenhiTWNtbVZqdDNjMDIzMEY4QkRqVEhHeDlkMlBLWkRaNDkxR3UxN1BTdXhNWmlUWGUzVlRxalZGektjaDREVCtQTm54T2ltekJMcGx4UzM2OGhwOXpMWU1CV09ZcHdRQVd1TGVnSVBPMXR6UnV0UUlkZzc4MmZFS043a1RIb05SL21Ka01ZcnlwZDNqL0J3T3gyOFRGYWsyYURBVTU2ZGRPRUlSVFQrclFZUlI5N3dZa1JXSHZDOC9pMnJPYmdrdm40amlqbUt5enBwTjFWdkFHQXQzclFYZTVDTGpkdVBmdkIwT245MTMzQkZ0ZlNsS3dFcXVpSUtrcXNxcmhPWHlJWFkvOGxlTEhubXJYY1dWT25rTG01Q2x4MTlldFhjM2U1NStKV0tabFpyWjdmN0drREJ4RWwydStoNkVIMlBQUEo3RDE2RVgrUlpmUSs2NTdxUHJpYzVwMmxpSXBLa1lnaWJwQ2tvUWtLMGhLOEIvZDQwWk5TeWRsd0NBQ0xoZE5KZHRSVWxMUTNXNFVxeFV0TlMxYzFVeXgyY2c2YXpyWlo4MUFOcHZ4SEQ3RTNtZWV4bHRaUWU1NUY1STE5U3h5WnA1Tjl2UlpORzdiUXYzNmRUUnMzb2kvcm82TWNlTUJhTmkwTWVxbWxJYU5HN0QxN0UyWGE3OVA3dmtYb2lkbzR5ZWJ6R2pwNlFEVUxGL2F6bGRVRUlSVFNhTmg4RWVuazU5WXJYZ0podFp5WkprbXc4QnJHQmhBZjBVaFI1YnhkRkJRS1FBODVuTGhrQ1Fja29UTE1BZ0FBeFdGZEVuQ21jUitKS0N2b25DbXBqRkIwOUFBbDJId1g0K0hCYjdJQzJRYi9YN3U4ZnVaYlRKeHNjbkUxV1l6VXpXTi83amRiQTRFWTJvT1NlSjZTL0JjeGN0dU45NW14N0RXNytjNnM1bFJxaG9PcUFGODZ2WFMxMnBsbXNuRWU4MENiNHQ5UHM0eG1aaWthYnpwOGRBUTQvazhaTGZIZlY2dGpZbGxuZC9QazI0M20veittQlhpdXNzeTExc3M5RkVVUEliQkUyNDNhNXRWMVhRYkJsbXlUSkVzczAvWHNVZ1NFelVOZ0FNblNSdHVRUkNPbmNWczRzYzNuZy9BMi9PV0lzc1NJNGIxcDJUbkFacWEzRngreVdRQXl2WlZSRzFiZnFpYW0zL3ljTlR5MWlxWkhUeFVUZGN1T1Z4MzFYVGVlVzhaRFkyeGIwSStRcFpsc2pJZHpKbytrdUl6ZWxCK3FKcDlCNkxQVzk1eXg2TVJqNTk4NUtkUkFUcVRwcEthYXNQcDlPRHhCajhieG84ZFJIcGFTcXZIMFZKMlZpcDMzemtYV1paWnNXb2IyN2JIcmpTOGIzOGwrWG1aL09OdlA4SHY4NU9SNFdERHBwMzRqMFBiVkVFUVRoOHBjU3FTeFZ1ZTdIcGZzMXMwTkVraFZiWVFvRVdyWjBsbHFGYkViRXN4QTdSZzU1SFhuQ3RaNFEzZWNQZWJ1bmVZWVJuSTViYlJuR2Nkd2lSekgxNTFybVNaWjBmY2M5MkNJQWlDSUFqdEpRSnFKd20vcDRucW5hc3BHRElyNGJpcTBwVzRxZzhjMDc0OGpkVnNtLzkzY3ZwUFl2KzYrZUdMYzVJa1V6UnFUdHhqS04vOEJWV2xxOEtQYy9wTkpMUG55S2h4aDdjdHhsMFhyTTRRSzNDbUIzd1lldlFGUWIrbmlaWFAzaEwzdUZNTCs5Tno4dmRhRGZFZGtXaXVJN0o2ajZIMzFCc2lsald2N3BZL2VBYjJySzVKN2U5NEtGMzRQQUNlaGtwS0Z6NUwvOWsvNGNncDc4UGJGclBuNnplU3U5Z2FRMnZodEpvOTY5aTE5R1g4N3Vnd2ozQmlQTk80aEwyQnF2RGpQQ1dWNzlrbkFQQ3U2NXQ0bXlFQmoyWmNqVVhTd3N1MitJTWgxUUlsalN6WmpzOEk4UGVHVDhOVnd3QjIraXY0ZGUxYkREZDFaWlNwSnoyVUxOSmtHMlpKSlV0SlFTVzYzV3h6bTN6N0FUZ1k2Snk3VEd2MEppYVorMUtqTjdITmQ1QUFPdjlzWE1ReVR3bHpyTU00MDl5ZnFlWUJFZHRjYXg5UEFEMTgxNjhzU2FGWVhTU3Y0ZWZXbXBjb1VqSVladXFHSDUxUDNFZURtcCs0TjdWNmZGWE5Bb09ydmJ1cDFaMk1DTFZqZFJzK1N2MUhUeGdiR09HV291M1ZFWE1JZ25CeVVoME91bDUvSTVLaWNQRE4xNmxiRTZ4b3R1ZnB4OUV5TWtrYlBoSnI5KzVZQ3J1ZzJPM0lOanRxYXFnYVl5dVZiQTUvOUFGQXAxWGE4dFZHaDNFTlhjZGJHWDNSTEJtbTdKeW9kdWNaNHlZaUtRcjdYMzBKWjJrSnpwMmxTSXBDM3ZrWGtuZmhSZVJkZUJFWUJycmZEN29PaG9FUitqZHlaQ0N0K2V0bCtQMXN2ZnVYNUo1OUxwSXNVL3YxY2d5L242SnJ2b2VqK0dpNzdjWnRXOGtZTjRHQ3krY2ltOHdZZ1FCVlgzN09vUS9taGNOazVlKytSZlhpaFdUUE9wdjBNZU53RENyR01haVlzbjg5UmNQbVRaanpnZ0h5aG8wdDJuc0NsWjkvaG1Lemt6NW1MRnBhZXVJL1U4UEFYMTlQellybEhKNy9mcnRlWTBFUVRqMCs0RkdYQ3gwd2dQK3hXc21UbzcrcnJ3MTA3TVgxR1pyR0pXWnoxUEl0Y2ZhVElVa01VVlg2S3dwRFZKVzAwUHVaRDFqZzgvR3V4ME5kbkhCYkFKanY5YkxDNStNNmk0V1Jxc3JkTmh0ZisvMjg1SFp6bmNWQ3FpVHhUYWdkWm5PVnVzNEJYYWUzb3VDUXBIRGdiTFhmVDZOaDREY004bVdaL2FFZ2x3N004M3E1eFdMaHpHWlYxNW9yaVBINnRtZE1jOHQ5MFpVclRNQVBMQlltYUJvU3NGZlhlY0xsWWwrTDBOa2F2NStKbXNhRExVSnhMc05nVll4NUJVRTROZDN4azR2SnpVbG5UOWxoUHZwMEZZRkFnRi8rOUZKc3RzaEFRNnpXbiszMTRVY3IrUEdONTNQWnhXZHkyY1d4dXp2RUV3am9QUGVmVHlJcXI2MWF1NTJkdTZNcjlQL241Yytpbm9mZGJ1RzVwKzZNT2ZlS1ZkdmFkQ3ovODR1NVpHZWxVVmZmeE5QUGZoQjMzSXV2TGlBL0w1TXVoVmtBN0NrN3hOUFBmTmltZlFtQ0lMVDNCdVJrL0M1dERtbXlGVE1hZHNuTXZrQU5BS05NUFpodEthYVBtaHV1MkZhaE4vQnM0NUx3ZVhvSW5rUCt6TDJGbGQ1ZDNHQ2Z4Q2hURDM2Y01wVXp6ZjE0c0g0K2hqaS9MQWlDSUFoQ0J4SUJ0Uk5NVWxSeStvNm5ZT2hzekNsWnJZN1BIWEFtYVlVRE9iRGhFeXAzcklnWjlFcUdwN0dhZld2ZUN6ODJPN0xwTmVYN09QTDZ4QnhmVmJxU3NxL2ZERDkyNVBlbHg0VG9LbXMrWngzNzF4NjkrS1ZhSEZGakFqR3FweVdpV1IxMEdYRUJ1UU1tRWRXa3dqRFl1MlllWFVkZDFLWTVqekRaMDZPV05hL3VsbHJRbi9TdXhlMmF1ek1jQ2FnQjFPM2J3c0gxbjVJN2FDcTdsNzBjRVI2TVIxSlVVZ3Y2dDJtZmZuY2paU3Zlb3JJa2RxbDc0Y1JaNklrOCtWYXJPOW5rMjQvZjBLUGFma0t3bExkTk1xRmo4TDVyZmJoMTVMNUFUVGhndGNhN2g5ZWNLOW5scjZURWZ6aHFEZ09EdGQ0eTFzWnBIeW9oSVNNaGh5NHVHYUVxRFRwRytNZnNyMnIvMis3bjNKb0xyY053R2Q2SU84VTIrL2F6MmJlZlZObEtmeldQTERtRlRObU9RN1pna1V4b0tLaFNNSlltSVlXT05CanVDaGc2QVhSSy9SVzREUi83QWpVczg1UlFiN2lvaVZPaExobHV3OGNqRFF1NEplVXM3TEtKRjVxVzQyM1dZbFRINEh0Vnp5U1lvWFVkTVljZ0NDY25mME1ENWUrOWcvZndZUm8yYjR4WTU2dXBwdktMejFxZkpQUStmYVNTR2tnZ2dSRUtFZXk0Lzk2T1B1eTQvTFcxN2Q1Zi8vc2VRTXVNdkhtaDh2TlBNWHplb3hYRERJT0tUeitpYnUwcTBzZU94OWE5SjFwV0ZyTEpGQXkzU1RLU0lvTXNCWU5yUGk5NGpvVFc5T0MvZFlPbUhkK2llenhVTFBnRVM5ZHVWSHoyQ1FDMXExZmliMnBDa21SOGRUVlVmZms1SUpGM3dVWFViMWhQeFVjZnhnejhlYXVyT1BEYXl4eDY3MTNTUm94RXk4aWdma1B3NHVHTysrOGxkZmdJR3JkRnQydzNkSjN5ZVc5VFB1L3RkcjFtZ2lCOE56U1BoRzBNQkw4ZGg5N3Q4UUxmQmdLODRlblk2dUhiQXdIMjYzcDRQeDdEWUtldTgyYUMvY3cxbTNHRVBwUDI2anJMZkQ0Vyszd3hxNVRGVW1VWVBPeHlNVnBWK2I3RndoQWxlUEh0RFk4SEMvQmNuSmFjTDNrOEhOYjFpUDM0Z1h1ZFRpcjA2TnM4dnZiNUdLQW9VYUd4NnhyYVY5MitwUmNkMGVkT1l2RUNOWWFCeHpCNDMrdGx2dGRMckxOQ3o3amQ3TlIxZXNneUNzR2dZcFZoc05qbkV5MCtCZUUwWWpacCtIeCtIbjN5SFFLaDcvRnIxcFhRdTJjQnFxcmdjbmxaOE9WYXZsb1orWjJ5L0ZBMWh5dGlWM0ZQdEE1Zy9pY3JhV2gwTVhYeUVISnowbHR0dzJrWTBOam9aTS9lQ2o3NWJCVWxPeU52dkg3dWhZOWpidGZ5bUFGcWFodlp2SFVQYWFsMlZGVkdsbVU4WGg4Yk4rM2loWmVUK0EzVXpNdXZmOEU5djdxS1AvN2xOU3FyNnVPTzI3VzduRnQvOW1qYzlZSWdDQ2RhbGQ1SUh6VVhDTjdBL1hKVDhEck9MbjhGZmRSY1pFbGlxKzhnQ3ozYitNcFRHdmVHNWpyZHhjTU5uekhCM0lmcjdSTlo1UGxXaE5NRVFSQUVRZWh3VXY4QkEwL0pieGovdVROKzY2Q1RuNFFqdnc5WnZjZVEyWE5FM0RhWXJmRjduTlRzL29hcW5hdHBPTGdkdzJoN213WkpVY2t2bms2WDRlY2hLMXJNTVZXbEs5bTUrSVhneFRrZ0piY24vYy8rYVZSclQ0RHRuejFCYmRuUkM2VzVBeWJSWStJMUVXTmN0ZVZzZk91K1ZvOU5NVm5KTDU1T2Z2RU1GQzM2TG14RDF5bGQ5RHdOQjdjei9Pby9SYTFQcG9KYW4razNrOWxqZUl2bjhDUzFaUnNBNkRmcnRwTXFvTmJ5T1VteWpDa2xDMDk5L0tvalprYzJqdnkrWkhRYlRHcVhRVEZmeTFnTTNjK2h6UXZadjI1K1JGVzVVOUgzL3JMb2hPeTNhMkh1Y2QrbkJHaVNHaEYyK2k1eFNCWmNoaGMvbmRlMlJwTVVGR1RjaHFnOEFMRDNRSFNRVVJDRW8wN0VaOEdweEpTVGd4RUk0S3V1Ym4xd0RGcG1KcEtpNEsySS9DNGt5WEw0dTJ1bmtLU28xcHRSUTFRMTNPN3pkQ2MrQ3dRaHNkUGhzNkNQb3VBMURNbzYrTDIxV0ZVcGxHVTIrUDJVSCtQY0taSkVWMWxtYXdkWGhqdlpTQVNmYTdJaHZ1TkZmQllJUW1LZDhWbGdNbWtNS2U3SjZyWGJPM3p1NzRMc3JOU0U0YlFUUWJ5WENzS0pkYXArYncvZWRrMVUrS3lubWtONW9BNlhFVjBCT0JHN1pLYko2TmliV1pvVDczV0NJQWlDOE4wbEtxZ2RKK2FVVEJ3Ri9VZ3Q2RTlxbHdHWWJOR1Z1OXBLTmR2STZUK1JuUDRUOGJzYmFUaFVRa041OEI5bjlkNkVGK1VrV1Nhcjl4aTZqTGdnWWN2TWd4cytaZStxZHlIMHhUYTlhekY5cHQyRXJKcWl4cFp2L2lJaW5BWmdpOUVlMCs5T2ZJZXhOVDJmdkVGVHllb3pMbTZZS3VCMVVicndPV3IzYmtLenBzYWR5NUtXaDltUmhlN3pFdkI3MFAxZWpJQVAxWkpDWnE5UlpQWVlGcldOdDZFcXhrd25KMFBYSThKcEpuc0cxdlI4ckJsZFNNbnRpU092TjVvdHJZMlRHbFR2V3NQZU5lOGxETDRKSnljRHZyUGhOSUFHSTNhRmhJN2tNd0w0T0wwdmVnbUNJQnd2TFlObGJSVXYyTmFwNFRSb05ad0dmR2ZDYVlJZ2ZEZVVkRkxvYTVQZno2WU9tcXZSTUU3N2NCb0VmL09kYk9FMFFSQk9ESy9YSjhKcHgrQmtDNmNKZ2lDMGx4R24xdGt1Zi92T3VYUm1PRTBRQkVFUWhPODJFVkRyQkNaYk9tbEZaMkROeU1lYVhvQTFveENUUGFOTmN4aDZnUExOWCtCejFkTmwrUG10VnIxU0xTbGtkQjlHUnZkaG9lMzl1T3NyY05jZHdsMTNtTVBmTHNWVFg0R2lXY2p1TzU3OHdkTVR0aFFOK056c1d2SVMxYnZXaEpaSUZBNC9oNkxoNTRkYlFqWG5hYWlrWXRzU0ZNMkNIdkFpU1FxTy9ENWs5eGtiTmRiYldCTzFUTE9sa2RsakJGbTlScEtTMXp2aGMyMnMyRVhwbDgvaGFhaE1PQTZDMWNQNnovNUpxK09PTUhRL3J2cm9Ga3duRTFrMWtkNXRDQ1piT2laN1d2RGZqaXlzNlFVeHE5b2xTL2Q3cWR6eEZRYzNmUzZDYVlJZ0NJSWdDSUlnQ0lJZ0NJSWdDSUlnQ0lJZ0NJSWdDRUtIRUFHMVRxQUhmSFFkZlJHcUphVmQyOWNmK0pZOVg3MkdxN1ljZ09yUzFYUWJmMFZVSzhwRUpGbjkvK3pkZDNSVTFkN0c4V2NtdlJBQ29mZmVRWW9nSGFRSUtsMUVCVUVSeFlyQUJjR0NEY1JHVVJCZXZLS0Nla0VVRlN5Z0ZGRlFwQ205dHlRa2dUU1NrRDVKWnViOVk4Z2hZem93UlBEN1djdDFaL2JaWjU5OVFqSno1cDVuZnRzUmpndXNMRXR5bkNKMi95Qy84alhWNlBhSmhZYmRraUpQNlBSdm54a2hKYTlTNVZTN3kwZ0ZWRzZRWi8rVW1GQWxSWjVRODd0ZUx0TGNVczZmY1hydTRST2dtKzZlbm1kVnRwenNkcHNpRDJ4VStGL2Z5VzRyMnJlaUU4OGRrelhUVXVSbExSUE9ISkRkK3MrdWRtSEx5bFRWbHJmTHAweVZxekplZWtLa1lrNXVWOHpSMzVWbFNia3FZd0lBQUFBQUFBQUFBQUFBQUFBU0FUV1h5TEtrNk16T3IxV242d1BGMmk4cDZxUWk5MjlRL0puOVR1MFpxUWs2K2ZNSENxamNRSlZiOUZIcGFrMktOVzdZanE5a3MyWXFKU1pVRVh0K1VJMTJkK1U3NzdCZHF4VnpiS3NrdTB4dTdxcmNySmVxdE93cnMzdmVBYS9rNkdBZFcvZWV2RXFWVTZYbXZZbzBuNzh2QTVxWmxxaXorOWVwV3V2KytlNlRlUGFvUXJldlZGcjgyU0lkSTV2ZG1xV2tjOGNWV0tONW9YMVRZa0owK3JmUG5OcU9yMTlZck9OZEczWkY3UDVCOVhxT3Zld1JNdE9TRkhmNlQ4V2UzS0dVMk5Dck9EY0FBQUFBQUFBQUFBQUFBQURnRWdKcUxoSjdZb2NxTk9vcS93cTFDK3hudDJVcExtU3ZJZzlzTERRb2xIanV1QkxQSFpkUG1jcXExS3p0K0JqNkFBQWdBRWxFUVZTWGd1cTJsZG5ObytCOXpoNVRYTWdlNDNua2dZMlMzYTRhdHd3MTJteldURVVkM0tTeis5ZkptcEZtdEZkczFGWFYyZ3pJYzBsUFNZb1AzYXRUdjN3c216VlRxZWZEbEpHYUlFL2Z3QUxuRXhleVIrbUowYm5heisxYnI2QTZOOHNuc0xKVGUzcGl0TUoyZnFQNDBIMEZqbHVReE1pQ0EyclpZYTJ3WGF0a3MyWmU5bkd1cGJpUXZVcU5qNUJ2bWFwRjZtKzMyNVFTRTZvTDRZZVVFSDdJOGJ0bXQ3dDRsZ0FBQUFBQUFBQUFBQUFBQVBpM0k2RG1NbmFkMmZtVm12UjdKdGNXYTZaRkY4SVBLVDUwcnhMQ0RqcUZ3b29pTGY2Y2duLzdUS0hidmxEcHFrMVVwdVpOQ3F6ZUxOZVNvbmE3VFdkMnJNeTFmK1RCbitYdTdhK0tqYnNwNnNobVJSM2FwTXkwcE56OURtMVNja3l3YW5jWjZSUWNzOXRzQ3Yvclc1M2J2MEhTcFpCVDBybmpDcXJiTHQ5NVd4SmpGTEoxZVo3YjdMWXNoZjZ4UW8zdW1DaEpTbzQrcmNnREd4VVh1dmVLZzFTeHgvOVFTa3pJeFFOSmRwdFZObXVtckpucHlrcFBralhUY2tYamx3eTdJdmR2VkoxdWVWZnB5N0trS2lVMlZDa3hJVXFPQ1ZGeTFFbGxXVkt2OFJ3QkFBQUFBQUFBQUFBQUFBRHdiMGRBellXU28wN3JRdmdoZVpldXFKVFlNMHFKQ1ZGS2JLaVNvNE92U3FVdVcxYUc0a1AzS2o1MHIwd21zM3pLVnBWZlVIWDVCbFdUYjFCMXBjU2VVV3BjUko3N2h2LzVyYzd1L1VtMnJJTERXY25Sd1RxNCtuWFZhRHRFRlp0MnZ4aU8rNStTWTRKejlVMDhlMVNCTlc2U1pKZmRacFhkWnBVMTA2SXNTN0pTb2tNVXNYZXRzdEtUOHoxVzRybmpPclBqYXlWSG4xWnk5T2tpL3h6c2Rwc3kweEx6M1o1bFNWVlM1TWtpajNlOU9IOTZseW8xNnlGcnBrWHBpVkZLdnhDdDlBdFJTb3MvcC9URUdPVU1Ed0lBQUFBQUFBQUFBQUFBQUFBbHdkU3dVZVByTXNYeTZlUnVKVDJGb2pHWmJwaWxGUDNLMVZScVhManNObXRKVHdVb2xsR3pONWZJY2F0WHFWQWl4d1d1cGJDenVaZHRCbkFKN3dYNE4rQzlBQ2dZN3dYNE4rQzlBQ2dZN3dVb0NsNUxnWkxGYS9XMXdXc2RBQUQvWGxSUWM3VWJKSndtU1NteG9TVTlCUUFBQUFBQUFBQUFBQUFBQUFEWEVYTkpUd0FBQUFBQUFBQUFBQUFBQUFBQWNHTWlvQVlBTG1LL2dTb29Bbm5oZHh3b0hIOG51Tkh4T3c0VWpyOFQzT2o0SFFjS3g5OEpDc1B2Q0ZEeStEdDBQWDdHQUFEOHV4RlFBd0FYeWNqS0t1a3BBQzdGN3poUU9QNU9jS1BqZHh3b0hIOG51Tkh4T3c0VWpyOFRGSWJmRWFEazhYZm9ldnlNQVFENGR5T2dCZ0F1a3BLU1h0SlRBRnlLMzNHZ2NQeWQ0RWJIN3poUU9QNU9jS1BqZHh3b0hIOG5LQXkvSTBESjQrL1E5ZmdaQXdEdzcwWkFEUUJjSkRVdFRSWkxSa2xQQTNBSml5VkRxV2xwSlQwTjRCK1A5d0xjeUhndkFJcUc5d0xjeUhndkFJcUc5d0lVaE5kUzRKK0IxMnJYNHJVT0FBQVFVQU1BRjdIYnBmTUpTWHlveFEzSFlzblErWVFrMmUwbFBSUGduNC8zQXR5b2VDOEFpbzczQXR5b2VDOEFpbzczQXVTSDExTGduNFBYYXRmaHRRNEFBRWlTZTBsUEFBQnVaRmFyVlRGeENmTDE4WkdmbjdjODNkMWxNcGxLZWxwQXNkbnRkbVZrWlNrbEpWMnBhV244bndsQU1mQmVjTzNVcmxwUkl3ZjAwS213czFxK1pvdnN2RmhkVmJ3WEFKZVA5d0xjS0hndkFDNGY3d1dYL051djIza3RCZjY1ZUsyK2VuaXRBd0FBZjBkQURRQmN6RzZYVWxMVGxKSksrV29BK0xmaXZlRGFlT2FoSVdyYnZKN2FOcStuN3pidDBPR1RaMHA2U2dCZzRMMEFBTUI3Z1FQWDdRRCt5WGl0QmdBQWNBMlcrQVFBQUFCd1EvRHo4VEllKzNwN0ZkQVRBQUFBUUVuaHVoMEFBQUFBL24wSXFBRUFBQUFBQUFBQUFBQUFBQUFBWElLQUdnQUFBQUFBQUFBQUFBQUFBQURBSlFpb0FRQUFBQUFBQUFBQUFBQUFBQUJjZ29BYUFBQUFBQUFBQUFBQUFBQUFBTUFsQ0tnQkFBQUFBQUFBQUFBQUFBQUFBRnlDZ0JvQUFBQUFBQUFBQUFBQUFBQUF3Q1VJcUFFQUFBQUFBQUFBQUFBQUFBQUFYSUtBR2dBQUFBQUFBQUFBQUFBQUFBREFKUWlvQVFBQUFBQUFBQUFBQUFBQUFBQmNnb0FhQUFBQUFBQUFBQUFBQUFBQUFNQWxDS2dCQUFBQUFBQUFBQUFBQUFBQUFGeUNnQm9BQUFBQUFBQUFBQUFBQUFBQXdDV3UyNENhSmROYTBsTUFjQjNndFFJQUFBQUFBQUFBQUFBQUFLRGtYTGNCdGZEWTFKS2VBb0RyQUs4VkFBQUFBQUFBQUFBQUFBQUFKZWU2RGFodFBoQlowbE1BY0IzZ3RRSUFBQUFBQUFBQUFBQUFBS0RrWExjQnRTMEh6dWxvV0VKSlR3UEFQOWpSc0FSdE9YQ3VwS2NCQUFBQUFBQUFBQUFBQUFEd3IzWGRCdFJzZHJzV3JUMUtTQTFBbm82R0pXalIycU95MmUwbFBSVUFBQUFBQUFBQUFBQUFBSUIvTGZlU25zQ1ZpRSt5Nk0wdjk2dHI4OHJxMXJ5U3FwWHpsWmVIVzBsUEMwQUpzV1JhRlI2YnFzMEhJclhsd0RuQ2FRQUFBQUFBQUFBQUFBQUFBQ1hzdWc2b1NZNUthci91UDZ0Zjk1OHQ2YWtBQUFBQUFBQUFBQUFBQUFBQUFISzRicGY0QkFBQUFBQUFBQUFBQUFBQUFBRDhzeEZRQXdBQUFBQUFBQUFBQUFBQUFBQzRCQUUxQUFBQUFBQUFBQUFBQUFBQUFJQkxFRkFEQUFBQUFBQUFBQUFBQUFBQUFMZ0VBVFVBQUFBQUFBQUFBQUFBQUFBQWdFc1FVQU1BQUFBQUFBQUFBQUFBQUFBQXVBUUJOUUFBQUFBQUFBQUFBQUFBQUFDQVN4QlFBd0FBQUFBQUFBQUFBQUFBQUFDNEJBRTFBQUFBQUFBQUFBQUFBQUFBQUlCTEVGQURBQUFBQUFBQUFBQUFBQUFBQUxnRUFUVUFBQUFBQUFBQUFBQUFBQUFBZ0VzUVVBTUFBQUFBQUFBQUFBQUFBQUFBdUFRQk5RQUFBQUFBQUFBQUFBQUFBQUNBU3hCUUF3QUFBQUFBQUFBQUFBQUFBQUM0QkFFMUFBQUFBQUFBQUFBQUFBQUFBSUJMRUZBREFBQUFBQUFBQUFBQUFBQUFBTGdFQVRVQUFBQUFBQUFBQUFBQUFBQUFnRXNRVUFNQUFBQUFBQUFBQUFBQUFBQUF1QVFCTlFBQUFBQUFBQUFBQUFBQUFBQ0FTeEJRQXdBQUFBQUFBQUFBQUFBQUFBQzRCQUUxQUFBQUFBQUFBQUFBQUFBQUFJQkxFRkFEQUFBQUFBQUFBQUFBQUFBQUFMZ0VBVFVBQUFBQUFBQUFBQUFBQUFBQWdFc1FVQU1BQUFBQUFBQUFBQUFBQUFBQXVBUUJOUUFBQUFBQUFBQUFBQUFBQUFDQVN4QlFBd0FBQUFBQUFBQUFBQUFBQUFDNEJBRTFBQUFBQUFBQUFBQUFBQUFBQUlCTEVGQURBQUFBQUFBQUFBQUFBQUFBQUxnRUFUVUFBQUFBQUFBQUFBQUFBQUFBZ0VzUVVBTUFBQUFBQUFBQUFBQUFBQUFBdUFRQk5RQUFBQUFBQUFBQUFBQUFBQUNBU3hCUUF3QUFBQUFBQUFBQUFBQUFBQUM0QkFFMUFBQUFBQUFBQUFBQUFBQUFBSUJMRUZBREFBQUFBQUFBQUFBQUFBQUFBTGdFQVRVQUFBQUFBQUFBQUFBQUFBQUFnRXNRVUFNQUFBQUFBQUFBQUFBQUFBQUF1QVFCTlFBQUFBQUFBQUFBQUFBQUFBQ0FTN2lYOUFRQUFBQUFBRVVYR09BdmR6ZkhkNDFpNHhOTGVEWUFBQUFBQUFBQUFBQUZJNkFHQUFBQUFOZVJwVzlNVksycUZTUkpMUWVOdStiSDc5dWxqWUlDU3lrNFBFcUhUcDdSaGFRVWx4K3pZbENnSkNucWZFS3g5ak9ielpvMGVyQWtSNWh2eVRjYkpFbXRHdGRWU0VTVTRoT1RjKzNUcEY0TlBUQ29weVJwN3BKVlRzYzBtMHlhUHY1K2hVZWUxNVkvRCtyd3lUT0Z6dUdCUVQwMXRHOW5oWjZOMWxQVEZ6bHQ2OTJ4cFo0ZE8weVMxUGZoRjVXWlpTM1crUUVBQUtEazFhNVdVY051NzZKRm42OVZZbkpxaWMzalA2TUhhOVRBSHBJdWZVNFlQMnFBUmcvcDdkU1dWNy9Mc1dyQk5BWDQrK3BjVEp6dWYyYjJsVXdkQUFBQXdMOEFBVFVBQUFBQXVFSFVxRkplODE5NDdJckdHUFRrakh5M21Vd21UUmcxVUpYS2w1RWtQZkxpZk8wNmNLSkk0L2J0MHFaSS9TNGtwV2piM3FQRzg4cmx5K3FER2VQazdlbWhjYSs5cjZPbnc0czBqaVRKYnRlSS90MGxTY0hoa1ZxNmFxUGVuanhhdlR1MTB2NWpJWHA0Mmp4bFpHWTU3Vkl4S0ZCOU9yZVdKQzMrOGllbmdGcmZybTNVcjNzN1NWSmF1a1ZoNTJLTWJlbVdqRHdEWm9FQmZxcGVxWnd5TWpKemJmUDE4VlpRWUNsSmt0VnFLL3A1QVFBQTRCL2hQNk1IYStTQVcyVXltZVRyN2FXWDMxdFdZSDgvSHk4dG16MGwzKzJyTjI2VHU3dWJidXZVcXRCakQ1dndwcnc4UFl6bmJtYVQ4VGk3M1d3MjUyckxxNThrWldSbXlXNjNGM3JjYk9YTEJzamYxMGNwcWVuNTl2bGcramhWdVBobGt5dFYwT2VVSzdGMzlYdDV0cy82NkJzdCsvNFhWYTlVVHQrLy8zSysrMDk4WTdGKzJiSGZKWE1EQUFBQWJpUUUxQUFBQUFEZ0dydTdiMmU5OE5nOUJmYnBNbUtLa2xMU2lqV3VwN3U3VVYzdFNuaDVlbWhvbjg2NTJpc0VsVGJDYVphTVREV29WVTBOYWxVcmRMeGwzLytpTnljOVdLUmpIejRWWmdUVVdqZXBxOWxUeDZoc2FVZUlxMmY3bHNVS3FObnNkdGxzTnBuTlpwbE1adG50ZG0zZWRWQzlPN1ZTaTRhMU5PWGhvWHB0MFFwSmpzb1hqbk84ZEFPdGFzVWdXVzAyeFNlbUtOMlNvYWRIRGpDMlRYeHdrQ1krT01oNC91YmlsVnF4Wm92eGZPa2JFeVZKbFN1VU5jWmErc1pFSFQwZHJyRElXRDB6Wm9qVFhIZXZtdS8wdk84akx5a3lKcjdJNXdvQUFJQnJiOVAyZlJvNTRGWkowb0FldCtpcmRWdDE0SGhJdnYzTlpuT0IxK3RsQTB2SjE5dExEV3BWTGRMeGQzdzV0OGp0aGJXTmZ1NWQ3VGx5S3QvQWxpUzl2K0pIdmI5aXJTVEpaSEtFMzZ5Mi9MOW9VYjF5T1ZVdVh6YmY3ZGVEbkNFK0FBQUFBSmVQZ0JvQUFBQUF3SW1QdDFldUFOWGZlWGw2Rk5vbjI3THZmeW5XOFQwOTNQWFl2WGZvd2NFOVpUWTdnbVh6UC92ZVdLSXoyMjJkV3N1Y293SkVYcXcydTh4bXlkL1hXMzI3dEZHVzFhckRwOEpVb1d4cGhaNk5Wc1BhMVhRc09GeXJGa3pMdGUrOEZ4NlZKSDI0Y3AxOHZEMVZxVnlaZkk5anN6bFhtMmpadUk3VGMyOHZUN1ZzWEVkV20wMWhrYkVGemxtUzdMYWlWNjhBQUFCQXlkaDc1TFEyL0xGSFBkcmZwQjgzLzZrTHlTbEYzcmZYNkJjVUc1OG9TZnBvNW5pMWFWcFBrclRvOHpYRzlmTjkvYnBwV044dVNraEswZWpuM3JuNkoxQk1ack5KejQyOVc1TGs1ZW00dlZRMnNKVFJsdTEwZUpTK1dMc2wxLzcvWkJ1Mjd0R3BzRWc5ZHUvdFR1MmxTL2taajk5Y3ZGS1M1R1oySy9KbklRQUFBQUFPQk5RQUFBQUE0Qm83SGhLaFpkLy9tcXY5MWx0YXFNckZpbHVqQnZiVUk4UDZGRGpPM3RYdjZmQ3BNQTJmOUxZazZlU1pjMm81YUZ5ZWZYZXVmRWVlSG82UGdQbjFjYVdXZzhacFNPK09ldW5KK3lSSjkweDhTOGVDdy9YYzJMdDF6eDFkalQ1ZGIyNm0xUXRmTkg0T3lhbHBtdmJ1Wi9wMTU0RmNZNzQ1NlFHblpZc0tVcTVNUUs0cWJwTkdEOWFuMzI3U3NlQ0NxN0sxYjlsSVRldlZrQ1N0MnJoTnJ5NVlMa2w2ZGR3SURlelpYdkdKeWRxd2RZL1RQdE1YZmk1SjZ0SGhKblZ1M1VReGNSZTA2UE8xaW9tL29QM0hRclJqMzFIZDE2K2I3cnF0azg2Y2pkSDQxLytyMHFYOGpNcHJ0bUlzcndRQUFBRFhLcWlxV0xiK1BXNVIveDYzNUxrdExUMURIZTZkNU5TMmNjbk1QUHVlVDBqUytZUWtTWktIdStQNlBTUThTc0hoVWJuNjNqSDIwdEtURHcvdG95RzNkWFJxSHoya3QrN3UyOW1wTGE5K2tveXczUHNyZnN6M0hQY2NPYVgvdnZxVVUxdHBmMS9qZWo3YjczOGQwaGRydCtqMlIvSmZHalBuejNUbzA2L3I1Smx6K2ZhOUZ0WnYzYTBOZit6TkZWRExyclJzeWNnMEtpYm4vTEpPOXVjV0FBQUFBQVVqb0FZQUFBQUExOWkrbzhFNmRPS01CdlM4UmFzM2JEUENTTzF2YWloSmlveU5WNXJGVW1MelMwaE1kZ3F4ZVhsNjZNdDNuMVhOS2hWa3RkcjArS3NMdFhQL2NaY2NPelloVVVHQmppVTk5eDhMMXJOemx1cHNkSnpNWnJOc0JTd2ZkS1d5ei9mV1cxcm9uZWNla2VTNFVYWTZMRkxmdmYrU1RDYVRUcDQ1cDRYTGZsQXBQeC9kMXFtMUJ2WnNMMG1hOSttM3lySmE1ZUh1cHN3c3F3TDhmUlVXR2FPeXBVdkpiSEpVZVBQMTl0S2QzZHNxSlMxZDFTdVYwL0QrM1pXWmFaVWtIUStOVUhCNGxMR1VxU1RaN1haNWVYcklrcEhwc25NR0FBQkF5ZG00YmE4eU1ySWtTZTFiTmpTdUJXdFhxNWlydW0vTHhuV2NBbDJEbjNwTndlRlJPaHNkWjdRbHA2VWJqN1BiazFQVGNyZmwwUytuN0NVODgrTG1WclF2aDJSbFdZdlU3NSt1dEwrdlJ2VHZMa2xPVlpDenJKZk83NWt4ZCtuaHUvdm8xbEhQWGV2cEFRQUFBTmNWQW1vQUFBQUFjSTFWcjF4ZWM2YU9VWU5hVlJYZzU2dWxxemJLM2MxTk5hdFdrQ1FkUFJXbXc2ZkM4bHdXNTQ1dWJWWEt6MGVTOU1YYUxUb2JrL3VtMHRVMjhZRkJxbG5GTVRjM043TSttRjYwQ215WFU2bnQ4TWt6ZXUzOUx4VGc1NlBQZjlnc205MnUxazNxNnJVSm8vVHFndVhhc2Y5WXJuMitXcmRWcnkxYWtlZDRjNlkrcko0ZGJsS1cxYXFiNzVvZ3liSGNacm9sbzBqenNkbnRlbjd1SjFvODQyblZxMUU1ejBvWHJ6dzFRcTg4TlVKdkxsNnBGV3UycUVHdHFsbzg0Mm1uUG42KzNtclR0SjVPaDBXcVgvZDJxbGF4bkxIdFFsS0t6R2F6ckRsdWRKbE1KcTJZTzBVaEVkR2ErTWJpSXMwVkFBQUFybEhRY3BYWjFjT3lyRlo5dlc1cm5uMHlNck55dGIzNXdVcW5KVDV6ZmxraFcxcTY4eldyajdkbnZ2UDQ3NHExK25UMXowNXRpNzljbDZ0eWMxNzlzajEyN3gzNWpwK3Q5V0RIZGU3dVZmTWxPWlk1ZmZEaThxT2JQbmxkWlV1WFV1WmxCTlNHOU80b0gyOHZMZi9oVjlsTG9KcndyQ2xqbko2N21VMTY5NFd4cWwydGtpUTVWWFMyV20wNmZQS01tbHlzc256MGRNRVZtUUVBQUFBUVVBTUFBQUNBYXk3K1FySktsL0tUSkQweC9FNXQrZk9nQXZ4OTVlN21Ka242Ni9BcGJkOTdWRkd4OFFxTmlIWmE3dkdXbXhvWkFiVTNQbGpwOHJuMjY5NU85OTdadGZDT1Y5SDNtM1lZajd2ZTNFeHZUUjR0SDI5UHpaLzJxUG8vUGwzUjV4T0tQRloyMVFoM056ZDVlcmdySXpOTE15ZU1VcTJxRmZUVnVxMWFzWGFMWmsxNVNMMDZ0TXkxNzFmem56Y2V2N1g0SzAxOVpHaVJqaGtTRVNXNzNhNjRDOGt5bTAwcUUrQ3ZoTVJrTFYzMXMwNkhSZXJQZ3lmMDlYdlBxM0o1eDNKQWQ5M1dTVGMzcTY5M1AvbldHS05pVUtDcVZ5NnZsTFNTcTZRSEFBQUFoNEt1dTdNRGFwbVoxbUpkbitlM3hHZE9YZStmb3NrUE9aYVNuTHQwdFhaOE9kZHArOHRQRGRmZ1hoMktmTXo4Zkw5cGgxNmMvNzljeTF2bVpmSEtuNHdxd1pKeitNNXNkbFJZeTFsaHJDanV1YU9yaHZicEpKUEpwQzV0bXVqRitmOVRUTnlGWW8xeHRWbHRkazE0ZmJGbVBmT1FxbFVxcDA5V2JYVGEvdVQwUmVyYXRwazhQZHgxTXJSa2x5Y0ZBQUFBcmdjRTFBQUFBQURnR2t0T1RkTXI3eTNUb2xlZWxLZUh1MTRiUDFJN0QxeGFNdk92UXljMTRZR0JHam1naDViOThLdm1MbGxWNkppckY3NVk0SFlQZDdjaTl4MzA1QXhKVXNkV2pmWHlVOE9kdGcxKzZyVUM5MTN3NHVPcVdqSElxZTI5YVkrcHk4MU5uZHErZUdkcXJuMnpseTFxT1dpY1RDYVRIcnFydDU0YzBVOW1rMGxXcTAzUHpmMGt6M0RhMEQ2ZE5MUlBwMXp0ZmNhOHFJVEVGT041Z0wrdnlnVDRxMGY3RmpLWlRPcmVycmsrWDdPNXdQUEo5dm1hemZuMnpibmNraVNkVDBoU2gzc25LeXZMcXRsVHg2aDd1K1lLanpxdnBhczJxazcxU3ZwZ3hqZ2puTGIvV0xCYU5LeXRTdVhLS0NRaVNobVpXZkwwY05jcjQwYkkzYzFOaDA2RUZtbCtBQUFBK09lejJXd0tpWWpPZDN0Y1FwTFRjdzkzZHlNQXQyRFpEeTZkVzNGNGUxMnE1SmFlY2FuS20vdkZKVUNMVzBHdFVaMXFNbDBNdmJWdjJVaGZ6WDllMHhjdTE4L2I5bDJGMmVZdlo5RHU3USsvMHJhOVI1MldWNzI5YXh0dCtmT2dBZ1A4ZFdmM3R2bU9jL0xNV1pmT0V3QUFBTGdSRUZBREFBQUFnQkt3YmU5UmZiVnVxNGIyNmFRbTlXcW9ZZTFxa3FUUXM5RTZlanBjazBZUGxwdWJXYU1HOXRDSjBMTk9WY1h5VXV2aThxQkZVWlMrbmRzMDFaeXBZNXlDYlpKMDVseE1nZnRkem5JK2YxZTljbm05OU1SOWF0dTh2aVRKa3BHcEtiTSsxdVpkQjRzMVRucEdwbUlURW8zbjVjb0VhUHlvZ2NiTnI0KytYaS9KVVIxdFlZNGJmcDNiTk5XazBZTWxTY01tdktuTXJDeVpUU1o1ZUJUdEk3VFpiTkxQUzErWG40K1gwYmJ2NkdsSmp1VlNtOVd2S2NueE8vREVxLytuRGkwYkthaE1nSUxEby9UWG9aUHEwTEtSNnRXb0xFbGF2M1ZQc2M0WkFBQUEvMXdwYVJianl5RDVxVjJ0b3ZIWVBjZTF1TTFtSzNDLy9vOVBML1o4dmwvMGt0UHpsb1BHU1pLZUdYT1hSdlR2TGtsNjlLVUYyckgvbUZPL3dJdlZvQ1U1VmZ3MUtxZ1Y4elBCcXd1V3EzWFRlcHI4MEJCNWVyaXJ0TCt2NWt4OVdGK3QyNnBaSDMwdFMwWm1zY1lyc2h3QnRhanpDUW9PajNMYS9Pd2pkeGRwbUIzN2ppa3BKZTJxVGcwQUFBQzQwUkJRQXdBQUFJQVNNbmZKS3JWdjJWRFZLcGFUMjhWcUE5Ly9zbE0ybTAzUHpsbXFMOTk5Vm1VQy9EWHRzWHQwSWlSQ1IwK0hYNU41VmE5Y1h2T2VIMnZNS2FlL3ZwNVg3UEdXZkxOQmF6YnZVcGMyVFkzS0EyOS8rSlhpTGlScllNLzI2dEN5a1NUcDJUbEwxYTFkYzMwMTd6bDVlWHBJa2hJU2t6WHhqUSsxNThpcDNBTmZ2S0cwYy85eC9mRHJUa25TZ0I2MzZPWm1qbUJidWlWRFViR1hLcTZOSE5ERE9OYXVBeWUwYzcramFsMU0zQVcxYlY1ZmRhcFYwb0hqSVU3TENZV2VqWllsSTFNM042dXZEMTk3dWtqbmE3WGFkT2hFcU5xMWFLQzA5QXo5c2VlSUZuMytveVRwbFFYTHRHckJORVhHeHV2WjJVdGt0OXYxeDU0anhyNXZmL2lWM3BvOFdqV3JWTkNLTlZ2MDE2R1RSVG9tQUFBQVhDY3d3RisvZnZwR2dYMTh2RDF6VmRiTjF2SGV5VXBOdCtqMzVXL0wzOWVud0hGeVZpd3VFK0F2U2JMYjdVcEx6OGh2RjBsU1dCNWZKSGxyOG1qMTZkeGFrblRIMkpkMU5qcXV3REVreVdReXFXZjdteVE1S2dPN3VabTE0S1hIWmJYYU5IN21meVZKRllJQ2pmNUp5YW5HWTNjM1I2Q3V1RXQ4U3RLWFAvNm1nOGRETkd2S0dLTWk4OUErbmRTNlNWMU5ldXNqQllkSEZudk13bmc0QlFEdGx6Mk8zWDc1K3dJQUFBRC9GZ1RVQUFBQUFLQ0VwS1piOU1wN3k1MkNUK3UzN3Bia0NFMjlQSCtaNWs5N1ZGNmVIcG85ZFl6dSs4L2IrWTZWWGUwZ1B6dFh2aVBQaXhYQUN1dnI2KzBsazlrUi90cXdkWThhMUs2cW1sV0tYcUh0NzNZZmRvVEw2bGF2YkxTdDJmeW5MaVNscUZYak9rWm83S2ZmL3RLeDRBaDFhOXRNa25Rc09Gd1RYbCtzY3pGeHFsMnRvbE5GQXc5M04yTkpuaE9oWi9YZHhRcHpiWnJXMDgzTjZzdHV0OHVTa2Fud3lFczM2ckxEY1hhN1hlOSsrcTNUSE8vb2VyTTZ0Mm1xLzMzM2l3N21XRlp6UUk5YlpNbklMTkxOdkp3bXZybFlYaDRlU3JkY3VwSG82KzJsQVQzYXkyYXp5ZFBEUTE1ZW52TDlXM1dKcU5nRVBmanNPNUtrTkV2Qk55RUJBQUJ3ZlVsTnM4ak5mQ2tVNWVQdFdDb3pJek5MVm12dUNtblpsWGRqNHhObHl5TUVOV1BoNTNwdDBRcjk5Zlc4Zk1OeDJkWis4R3FlN1czdUdpOTdqbkJXeTBaMVZLbDhHVW1PenlhKzNsN3EzTHFKN0hhN3FsY3FwN0RJV0tmUEJySHhseW9XWndlK01yT3lDcHhMZmc2ZkN0UHdTVy9ycmNtajFmN2laNFJTZmo1S1NVdS9yUEVLNDVtalF2STd6ejJTYTN1cndVK3JXN3ZtR25OWGIzMjlmcXRXYjl4dWJKdjQ0Q0E5TUtpbm9zNG5LQ3d5MWlYekF3QUFBRzRrQk5RQUFBQUFvQVJsTCsyWjdkRmh0K3VGZHorVkpHMzU4NkMrMzdSRGQzUnJxMDNiOTE5V0pZTExrWnB1MFptek1ZcUp1NkJwOHo3VEYrODhhMnpyTW1KS2dmc3VtL1dNYWxRcG4rZTJhcFVjbFJDeXJGWWw1cWkwa0ZOd2VLVG1mTHhLZFd0VTFydWZyRlpHWnBZNnRtcXMrZE1lMWNxZmZ0ZXNqNzZSeldaVDZSekxDcVdsWDFwV0tMc2lSWGE0S3pnaVNuYTczVmpXVTVKV2JkeW1rNkZublk3cjQrMVlqak01MVhscG5oY2V1MGNabVZscWQvZkVmSU45ZWQwTXJGdTlrajU5YTFLZS9TVkhGWTcxSHhXOHZGUGZSMTVTWkV4OGdYMEFBQURnZXVtV0RDMzVaa09lMjBZUDZTM0pjWTM3MmJlYjh1eVRIZGk2YmN5THVyT2I0MHNUZit3NW9sOHVWbVY3ZGNGeXJkbThTNUx6RXAvMzNOSEZPSDY1TWdHNXhyWFo3WkwxeXFwMy9UMFlONmhYZStQeDk1dDI2SGpJV2NWZFNGTFowcVUwdEU5bnZmUEphalZyVU5Qb2MrWmk1VFozTnpmam1qc3JxK0RsU0F0eUlUbFZUMHhmcElrUEROVFFQcDMxOU16L0t2cDhRdUU3WGdiZmk1OEI4bU9TTk9hdTNtcmVvSllhMTYydUMwbXArbVhIZm5XOXVabEdEdXdoU2ZwazFjWTh3NFVBQUFBQW5CRlFBd0FBQUlBUzByUitUVDA5c3I5VDI1M2QyK3IzM1lmMTQ1WS9KVWx2Zi9TMVBsbjlzMDZlT1hkTjU3YjhoMS8xM2FZZHNtUmtPclc3dWJubHM0ZERqaHhZTG8zcVZKY2tuWXVKTDNBWm5LL1hielVldDIxZVgzT21QaXgzTnpmZGQyYzM3ZHgvWEwvczJLL0s1Y3NhZlM1Y0RMdDVlcmlyVVIxSDRDLytRcklrS1MwOVE2Rm5ZMVNycXFQS1EyeDhvdVo5OHExZWZuSzRNakt6OU1ucWpRb09qeklDYjAzcTFWQklSSFN1T2MyZU9rYTlPclFzOE55dnRndEpLZGYwZUFBQUFNaGJ1aVZEOHo3OUxzOXQyUUcxekV4cnZuMnllWGw2YU9iRVVaS2tuZzgrYjdUUG5EaEtNeWVPMG05L0h0S2t0ejdVZlpQZTFqTmo3bExySm5VbFNkVXJsOWQzaTE3U3o5djI2YlB2TnVWYjNmZkgzLzdTdTB0WEc4K2ZlM1NZdXJkckxra2FOWFdPb21JZFFhL0pEdzFSNzA2dGN1MGZGRmhLZmJ1MGtlU29Vbno0Vkpna2FlM21QM1gvZ0ZzMXNPY3RlditMdGVyU3BxbXh6LzVqd1pLY3E1RmRiZ1cxYkRhYlRYT1dyTkwvdnZ0RlVTNEtwMGx5K3RMTGhEY1dLelFpU3FzV1RMczBEN3RkejgvOVJKL1BuU0ovWHgvTm1UcEdYL3o0bTRiMDdpaXp5YVRnOENpdC9PbDNsODBQQUFBQXVKRVFVQU1BQUFDQUVsQ3pTZ1hOZTM2c3ZEdzlKRW5mclA5RFEyN3JLRWw2NGJGaDJuZjB0TTVHeHlrcEpVMUpLV2tGRFZVa1puTUJ5YkU4ZlBuamIzbTIvM3F4eWtOeFZTNWYxcWdHY2VwdjFjdnkwN3RUSzgyY01NcTQyZlhwdDV2MHk0NzlrcVI2TlM0dEYxcTlVamx0K1BnMWVYaTRLL0RpVGFid2k4dnNkRy9YM0ttaTI1d2xxM1FoT1ZVVnl3V3FUZE42YXRHd2xvYU1tNmxLNVFJbFNWM2FOTldGeEV2QnNGdUcvVWVXakV6Tm5qcW1XT2Q3NUZTWStveDUwYWx0L0tpQnVxUGJ6WktrV1I5OW80MS83TW0xMzZ3cEQ2bEZ3OXJLeU14U1dqcExmQUlBQU54SVN2azVxdjNhN1hiNWVGMnEzcFdhYmxGR1pwYVNVOVBVcUU1MS9lZkJRV3JadUk0a1J3QXN3TjlQdGFwV1VNOE9ONmxlemNwNmJkRUs3VHB3SXRmNDZaWU1wMEJYemkrYnhNWW5HdHZTODFsS2ZzSURnNHpQSjU0ZTdwcjc3TVB5OXZKVTVZdExmZ1lHK092TlNhTlZ2bXhwU2RMeGtBZ2pMT2Z0NVdtTWs1bDFkU28vRnplY0ZoUllTazNyT2FxN25RbzdwNGlvOHdYMnJ4QVVhRHcrY3ZKTW5zY0xpNHpWbEZsTDlONjB4K1RtWnRaOWQzYVQ1S2c4OS9KN3k2N2F1UUlBQUFBM09nSnFBQUFBQUhDTk5hbGJYZk9uUFdZczA3TnArejVOLzcvUDVlSGhydjYzdHBPL3I0OG1QREJRVTJZdGNkb3Z3TjlYNWNxVUt2YnhibXBVVys0WEs1OWRxMlZDLzI1STczRHdlRHNBQUNBQVNVUkJWSTdHNHdNblFndnM2KzdtcHZHakJ1aitBYmNheXdTdDNyaGQ3K1NvQnRHbVdUM2o4Yy9iOW1uWTdWMmN4bGl6ZVpkdXVhbWgzcG84V3VZY1pkMnFWaWg3OFg4ZHk0MkdSOFdxWWxDZ3NUU295V1JTL3g2MzVKclR0SGMvMDZzTGxoYzQ3NXczK2pLenJNWU5MaTlQRHoweC9FNGpuQllaRzYrdjEyL044OFpnVUtEamR5Sy9KVkFCQUFCdy9hcFYxZkdGRFpQSnBJOWZIMiswejF6MGhkWnMzcVduUnZUVHAyLzl4MmpmZGVDRUpyNnhXSmxaV1hyczN0djF3T0JlcWxtbGd0NmI5cGp1SHYrR3dpNStLYU1vdkwwODFmMldGc3JLc3VxbVJvN3dXODZsS1UwbWsrcm0rQkpJelNvVlZMTktoVnpqZEd2YnpIaThhc00yNDNIT3BVbnpDOEM1V3IvdTdUVHh3VUdTcERFdnpDczBvRmEvWmhWSmppQmZUSHlpOGRuajcvWWNPYVcvRHAxVXV4WU5qTGJUNFpFS2pZaTZTak1IQUFBQWJud0UxQUFBQUFEZ0dtdmJvb0VSVGd1SmlOYUw4LzhueVZIZHEzT2JKdHEwZlovbUxsMnRjbVVDOU1VN3p5ck5ZcEhWYWxQNXNxWGw2KzJvdEpDUm1mK3lPUU43dHRlazBZT1ZuSm91cTgybUtqbVd3NHlNamIraXViY2NOTTdwdWJ1Ym14RjY4L1gyMGcvL2ZWbGxTenVINkNvR0JXcDQvKzdHOHovMkhNbDMvQllOYStuNVIrOHhsdXFVcEJWcnR1aXRENzh5bGdYMTh2UlF0N2FPcFlvc0dabmFmZmlrWXVNVDVlL3JyZmpFWkgyejRRK2xwS1ZyL2d1UEdoVWdzdDF6UjFkdCtmT1FLbDJzQW5Ic2RJU3hkSkxrQ1BDNTUxakdkRVQvN29vK2YwSHBsZ3hsV2EyeTJTNHRUV28ybTJRMm0yVTJtZVRtWnBhYm0xbkhneU4wOHN3NXVidTVxVW05R3VyZXJya0c5bXl2b0VESHp5UXp5Nm9YM3ZsVTZaWU1CZmo3eXBLUktVdEdwc3dtay9wMGJxMnFGUjNCdWFnci9IY0NBQURBbFNzVDRLK25SdzBvVWw5UEQzZTkvTlR3QXZ1Y2owK1U1TGptekZtOXEvMU5EUlYxUGtIZmJ0cWhWazNxcWtHdHF2cjQ2dzM2WXUwVzJXV1htOW1zRDFldTAvNWpJWnI2eUZDOStjRkt4VndjcTZneU1ySTA0K243alNwdWtuUXNKTUo0YkxmYjlkYmlsZnJrVFVkQUxpVTFYWEdKeVlxL2tLUzRDOG1LVDB4V3MvbzFqVkJYYkh5aVRvZEg2c2ZGcnlvejAycGNYMHU2S2hXZ0wwZXorbzdxYVluSnFkcDc5SFNoL2R2ZjFGQ1NGSG8yV2g3dWJtcGN0N3JUZGo4Zkx3M28wVjRQM2RYYnFCcVhyWDdOS2xxMWNKcitiL2thZmZ2emRpcXBBUUFBQUlVZ29BWUFBQUFBMTlpS05WczB2RjkzU2RManJ5eFVTbXE2SkNraE1WbURubnhORjVJY1MweW1wS1lyM1pLaGFoWEw1UnBqMzlIZ2ZNZDNMQVBrcXdCLzMxemIxdjIyK3lxY3dTWEw1enlqV2xVcktqUExLaTlQZHlQY2xmT20xTE5qNzVhZmp5TllGeHdlcFNPbnd2SWNxMlhqT2xyeStnU2pjb0hOWnRPOHo3N1RKNnQrZHVvM3NHZDc0OGJhM2lPbmxabGxWYS9STHhqYkIvVnFyOWxUeGhqakhENTVSci91UEtBbmh0K3A4bVZMNjh0M256WDY3ajU4VWtOdTZ5UkpPcCtRcEhtZmZxdFh4bzB3cXE0OVBiSm9OeVN6UFR4dHZvYjI2YVFwRHc4MWxpYk5scENZckttemwrcXZReWNsU2E5UEhLWE9iWnJLWnJkTGRydk1aclBSOS9mZGg0dDFYQUFBQUZ4OS9uNCtHdHlyUTVINnVybVpDKzBiZHlGSmtxTTY4TUVUSVpyNDRHQ1Y5dmRWL3g2MzVLcmlPMzdVQUkzUEp4ejM3dk5qTmVLWjJUcFVTR1hpbkd4Mm00NkhSS2hOVTBjbDR1TWhFWnErMExsQzhMNmp3WHJvK1hkMUtpelMrRXlTclg3TktsbytaNHJ4L0oybHE3WDcwRW1WQ2ZCM1d0N1RicmZyWURIbWRUVTFhK0FJcUczZGM4U3BPbHhlM04zYzFLeEJMVW5TcmdQSDlkT0gwMVVtd04vWTNxNUZBNDI3djUvVHVhV21XN1RzdTE4MTVMYU9DZ29zcGJLbFMybmE0L2VxZDZkV2V2U2xCVmYvaEFBQUFJQWJpTG53TGdBQUFBQ0FxOG1Ta2FsWkgzNnRoNTUvVitkaTRweTIvZjFHMExIZ2NLZm5OcnRkKzQ0RzU3cVpsRk5vUkxUUzBwMlgxVWxPVGRQWDY3ZnF2MS84ZUlXemQ3WmwxMEY1ZXJqTHo4ZkxxZkxZOTcvc05CNi84Y0ZLblRwelRwTDA2ZXFmYzQyUmJlK1IwOXE1Lzdna1IwV0dKNll2eWhWT2t4eExvcDRJUFN0SldyOTFUNjd0VzNjZjBia1lSd1d5a0lob1BUbDlrVDc2ZXIzMkh3dHg2aGNibjZoZEIwN29neTkrVkd4OG9yYnZQYXJ2TnUzUUk5UG1hOGYrWThXdWdwQ1luS3JkaDA5cHplWmRUa3QwV2pJeXRXTE5GZzE2YXFaMjdEOW10Qjg5N2ZpM05adE1UdUcwYlh1UGF1bXFqY1U2TmdBQUFQNzVsbnpqdU1iYnNlK29WbS9jcmp2SHZxTFpIMytqM1lkUEtUWGRVdVJ4UWlLaW5jSnB6ODVacW1mbkxOVlg2N1lXdU4ra3R6NVM3NGVtcWYwOWt6UnN3cHZHOVdoT3V3K2Z5dldaUkpKT2hKN1Zxd3VXS3lYTm91OS8yYWsxbTNjcE04dXFmY2VDWmJQWmxKSm1VWEI0cEY1NmI1bU81NmpNZHEwRUJaWlM1WXVWbzdmc09saG8veXlyVlRQKzczTkowcy9iOXVtUDNaZXFQS2VtV3pSbnlUYzZIUllweVJHNlcvZjdiZzBaTjFNTGwvK2d1OGUvb1IrMy9HbjAvL0xIMzY3bXFRQUFBQUEzSkZQRFJvM3RoWGNEQUFBQWdIKzJqMmFPTjZvQlBEeHR2djQ4ZUtLRVozUjErSGg3eXRQRFEzYTdYVmxaVnFWYk1od1Z0d3JoNGU0bWs4a2ttODB1bTkwdW02M2dDZ0lGZWV6ZU80d2xTVjlidE1KcFc5UDZOVFdpWDNkWmJUWmxXYTFLVGJQbzhNa3ordkczdjV5T1dkcmZWMC9kMzE5dmZMRFNxZjNXVzFxbzFjVWxOdWN1V2FWYVZTdG85SkRlbXJOa2xWUEk2KzlLbC9MVHJHY2Uwb1RYUDhqelpsNmpPdFgwL0tQM2FQek0veW8rTVZtU1ZNclBSODgrY3JkNmRyaEpzUW1KbXI3d2N5TVFWNzFTT1pYeTk5WGhrMmVNTWR6Y3pDb1Q0QzhmTDA5NWVEaXF3N203bVIzTGVwcE5NcGt1L2lkSHRiV1V0SFRqWmx5Lzd1M1V0VzFUYmQxOVJEOXYyNmZrMU56TEhOV3FXa0Z0bXRhWFhZNS8yNVMwZElXZGl5MlJHM29BQUFEWHlvMTYzVjVVdy90MTA5ZnIvNUFsSXpQWE5pOVBEM2w3ZWNyVHcxMXVack5NSnBQanVsTW1tVXlTTGxiNVRVdTNLTFlJUzN5T0h6VkFuVm8za1NROU9YMlJZdUl1WFBIOHExWU1VdlQ1aEN0ZTB2S1dpOHRyU280SzBILy9nazF4ZFd2YlRQTmVlRlEybTAzZFJ6MVg0R2VKbkViMHYxWEx2djlGN1ZvMFVPc205UlFUZDBGYjl4eFdaRXk4NnRhb3JGRURlMmpaOTcvbWVZM2VxRTQxM2Q3MVpzMzc1TnNpZlVZREFBQUEvczBJcUFFQUFBQzRJZnpiYjNUOUc1bE1KdGtMdUJGVTJIWUFBQUJjZTF5M0F3QUFBTUMvRDB0OEFnQUFBQUN1UzRXRnp3aW5BUUFBQUFBQUFBQlE4Z2lvQVFBQUFBQUFBQUFBQUFBQUFBQmNnb0FhQUFBQUFBQUFBQUFBQUFBQUFNQWxDS2dCQUFBQUFBQUFBQUFBQUFBQUFGeUNnQm9BQUFBQUFBQUFBQUFBQUFBQXdDVUlxQUVBQUFBQUFBQUFBQUFBQUFBQVhJS0FHZ0FBQUFBQUFBQUFBQUFBQUFEQUpRaW9BUUFBQUFBQUFBQUFBQUFBQUFCY2dvQWFBQUFBQUFBQUFBQUFBQUFBQU1BbENLZ0JBQUFBQUFBQUFBQUFBQUFBQUZ5Q2dCb0FBQUFBQUFBQUFBQUFBQUFBd0NYY1Mzb0NBQUFBQUlEY2FsZXJxR0czZDlHaXo5Y3FNVG0xcEtmamNsTWVIcXE2TlNySlpyTnJ5cXlQbFpTU2xxdlBqS2Z2VjRWeWdjck1zbXJDekErVVpiVVc2eGgrdnQ2YTlPQmdlYmk3U1pMK1BIUlMzLzY4dmREOWVuYTRTVFdyVkZCd2VKUisyYkUvMTNhenlhU0dkYXFwVWUxcU1wbE4rbWI5SDhXYVY3YW05V3VxU3ZreVNrcE4xNG1RQ0oxUFNMcXNjUUFBQU9BYUEzdTJWK2ZXVGZUNzdzUGFzdXVnNGhPVGpXMmVIdTRhUDJxZ3ZEdzlKRW0vN05pdnJic1BYOVp4V2pTc3BUclZLK25VbVVpZE9uTk9xZW1XeXhySDI4dFRUZXZWVUt2R2RmVDc3c002ZWpyOHNzYkpOcURITGNialgzYnN6L09hdlRpQ0FrdXBXcVZ5cWw2cHZLTGpFclJ6LzNIOXVQaFZWUXdLbENTMUhqSytXT1BkM2JlekFnUDhKRW1MdjF4WHJIMGZHTlJUUS90MlZ1alphRDAxZlpIVHR0NGRXK3Jac2NNa1NYMGZmbEdaV2NYN0hBSUFBQUNBZ0JvQUFBQUEvT1A4Wi9SZ2pSeHdxMHdtazN5OXZmVHllOHNLN08vbjQ2VmxzNmZrdTMzMXhtMXlkM2ZUYloxYUZYcnNZUlBlTFBaOHIxVGRHcFYxMzUxZFpUS1pkT3JNT2JXL3FhSFQ5alBuWXBXUW1LeitGMitJaFVSRTY5WmJtanYxc2RyczJyUjlYNzdITUp2TmVuM2lBK3JXdHBuUmRpd2tva2p6NjkrOW5icmYwa0lidCszTk02QW1rMGtmVEIrblVuNCtTa3hPMWVvTjIyU3oyd3NkdDBKUW9FdzVubzhmT1VEdFdqU1FKSTE1WVo3YzNkeHk3Wk9TWmxGeTZwWGRDQVFBQU1EbHVldTJqbXJSc0xaNmQycWw4VFAvcTgyN0RocmJuaHplVHlQNmR6ZWVwMXN5OGd5b2xmTHp5WE5zcTlXbTFIU0xTdm41YU5hVU1VWklhL2JIM3poOUFjSnFzOG1Ta1ZtaytjNmNNRW85Tzl3a1NhcGV1WHlobnlzS00vM3ArNDNIUTU5K3ZVZ0J0WFl0R3FoVzFZcXFVTGEweWwvOHIwSlFvS3BXQ0pLUHQ2ZlJiL3ZlbzlxNS83amN6R2FaelplMytNK0kvcmVxVnRVS2tvb2ZVQXNNOEZQMVN1V1VrY2ZQMXRmSFcwR0JwU1E1L3AwQUFBQUFGQjhCTlFBQUFBRDRoOW0wZlo5R0RyaFZrcU5Ld1ZmcnR1ckE4WkI4KzV2Tlp1TkdURjdLQnBhU3I3ZVhHdFNxZXJXbmVsVk1HajFZSnBNanFsVzNSbVhObWpMR2Fmc1hhN2M0VmFlb1ZiVkNyajRabVZscWQvZkVQTWQzY3pOcjVvUlJUdUUwU1pyNHdDREZ4RjNRdXQ5M0YydStwZjE5MWJsTlU2ZTJjekZ4S3VWWFZRSCt2aG81cUlkaTR4S2R0dS9ZZjB5eDhjNXRQMzA0WFdhVFNYbjVhR2JlMVNJKy9YYVQ1aTVaVmF6NUFnQUE0TXJWcmxaUkxScldsaVFsSkNacjYrNGp4cmEyemV0cjVLQWVUdjJIOSsrdTlWdjNhUCt4WUtmMjM1YTluZWY0ZTQrYzFrTXZ6TlBienp4a2hOTWthZkpEUXpUNW9TSEc4OE9ud2pSODBxVXhodlR1bU8rY2N3YkllblZzcFgxSGcvUHQrODJHeTZzQ1hKaVJBM3FveTgxTkMrM1h2R0h0SWdmVHlwY3RyYktsUytWcTkvUzRkTXVyWWUxcStlNS9MUGhTSmJtbGJ6ZytRMVN1VUZhU1ZMVmlrSmErTVZGSFQ0Y3JMREpXejR3WjRyVHY3bFh6blo3M2ZlUWxSY2JFRjJuZUFBQUF3TDhaQVRVQUFBQUErSWZaZStTME52eXhSejNhMzZRZk4vK3BDOGtwUmQ2MzErZ1hqQ0RVUnpQSHEwM1RlcEtrUlordjBiTHZmNUVrM2Rldm00YjE3YUtFcEJTTmZ1NmRxMzhDeFRDb1YzdDFiTlc0d0Q0Qi9yN3EwN24xWlkxZnVwU2ZaajN6a0ZHWkxDVTFYVXRXYmRRVDk5MGhOemV6M3BqMG9Db0dCZXJUYnpjVmVjeXFsY3BwNXNSUitXNmYrTUNnWEcyUHZyd2dWMEFOQUFBQTE0K2hmVG9iajcvL1phZXgzSHpWaWtHYU5XV004Y1dEYjliL29VRzkyc3RzTm12TzFERWE4Y3hzUlo5UEtIUjhkM2MzdlRWNXREcTBiRlNzZWIzMDVIMUY2dWZuNDFWZ1gxY0YxRUlpb3ZJTnFHM2RmVmdSMGVjVmZpNVdaeUpqOC8zeXh0K05ITmhEb3diMktMRFBGKzlNelhkYnkwSGpMajF1WE1kcG03ZVhwMW8ycmlPcnphYXd5TmhDNTJLM0ZWNDVHUUFBQUFBQk5RQUFBQUFvTVh0WHYxZG9uLzQ5YmpHV3R2eTd0UFFNZGJoM2tsUGJ4aVV6OCt4N1BpRko1eE9TSkVrZTdvNlBnaUhoVVFvT2p5ck9sSytxSnZWcTZMbXh3eVJKQ1VrcGV1ajVkOVc3WXlzOWVrOWZKYWVtNjhucGkzUXVKazVUSHg2cXdBQi9TZExyNzMrcEZvMXFxVi8zZHZyNDZ3MWEvc092a2lSN0hrdHF0bTFlWDY5TkdHVlVvRWhKVGRlVE14WnA3NUhUaW9tN29GZWVHaTZ6eWFUL2pCNnMxazNyNmJWRks1eENaSThNNjZNbmgvY3pudmZxMEZKN1Y3K240Wk5uWGRXZnd5ZXJmOVk3UzFmcnJ0czY2Y1VuN3RYaFUyRjY3N1B2dEczdlVhTlBVWDVYQUFBQTRCcit2ajRhMUt1REpNbG10MnZGMmkyU3BISmxBclRneGNjVldNcFBrcU5xN294Rks1U2FidEg5QTI1VitiS2x0ZURGeC9Ub1N3dU1pc0IzakgxWkRXcFYxYnZQajVVa1RYdjNNNFdlamRhTThTUFZ1Mk5OMmV4MnJkNjRUZk0rK1ZZWGtsTWxTZmZjMFZWVEg3NUxLV2tXTFZ6Mnc3VSsvU3Z5OC9aOU9oY1RwNmp6Q1lxS1RkQzhGeDQxbHN0OGN2cWlFcDZkTkgzaDU1S2tIaDF1VXVmV1RSUVRkMEdMUGwrcm1QZ0wybjhzUkR2MkhkVjkvYnJwcnRzNjZjelpHSTEvL2I4cVhjclBxTHhteStOekNBQUFBSURjQ0tnQkFBQUF3QTFrNDdhOXlzaklraVMxYjluUVdQcW1kcldLV3JWZ21sUGZsbzNyT0FXZkJqLzEyalVOckZVcVYwWmVuaDZ5MisxNmVmNy9kRG9zVXV1Mzd0RTlkM1JSMmRLbDlOS1Q5Mm5xN0NYcTJlRW1TZEwrWXlGYXVlNTNWYTljVHBMMDBGMjlkZVpjdEZadjNPNDBibUNBdjU2K3Y3OEc5KzVnTEIxNkxpWk80MmE4cjVObnprbVN2djE1dTlJdEdacis5UDN5OHZSUTkzYk4xYVpwUFgzdzVVLzZZdTBXWldSbUZla2NIbjlsb2Y0NmRGSldtODJwM1NTVEd0ZXRycy9lZGc0UTVseXVLYnMraEkrM3B5b0dCV3JybnNONmY4VmFqUjdTVytQdTc2L1FzOUd5V3AzSDlmWDJVc1dnUUdWWnJVYmdFQUFBQUs1MS80RHU4dlB4a2lTRm5ZdFJSTlI1bFNzVG9NVXp4cWwydFlxU0hOZWJVMmN2bGQxdTEvelB2dFBOemVxclVaMXFhbENycWo1K2ZZTEd6WGhmNFZHeE9oc2RwenU3dDVVa3BhWmJ0T0dQUGFwYnZaSnFYTHpHTlp0TUd0SzdZNTVMZDVieTg5SENseDZYbFB2YVBTUWlXb09lbkZHczgxcTk4RVhWcWxxaCtEK1FZdGg3NUxUMkhqbHRQTGRlckR4M0paYi84S3MyL3JFblYvdGJrMGVyY25uSFVwMmpwczRwZEp3QWYxK0ZSY2FvYk9sU1J2VTJYMjh2M2RtOXJWTFMwbFc5VWprTjc5OWRtWm1PT1I4UGpWQndlSlRUOHFKMnUxMWVuaDZ5WkdSZThYa0JBQUFBTnpJQ2FnQUFBQUJRUXI2NFdIa2hML2ZjMFZXU2xHVzE2dXQxVy9Qc2sxZUk2czBQVmpvdDhabno1a20ydFBRTXArYyszcDVGbnZQVnRHbjdQdjIrKzdDMjdEcW9mY2RDdEhqRzA5cTI5NGhtZi95TnhnNjdYWE9Yck5McHNFaTlzbUM1bmhzN1RDL04vMHgydTExemw2NVd1eFlObEpKbTBlbXdTR004TDA4UDNYdEhWNDBaZXBzQy9IMk5kcXZWcHMwN0Q2cFh4MWJxMWJHVjB4eDJIVGl1em0wY1N3NlY4dlBScE5HRE5YTEFyZnJmZDcvbzRJbFF2Yi9pUi9YdDBrYTFxbFpRY0hpazF2MitSM0VKU1ZyMi9hK1NwR1lOYXVxbEorL1RmOTc4VUVkT2hVbVNKand3VUkzclZ0ZkNaV3VNZnBFeDhaS2tkUi9sdm1rNHJHOFhEZXZieGFtdFNiMGFXdnZCcTduNkR1M1RTVVA3ZE5LcE0rZDAxOU92Ri9NbkRnQUFnT0lxRStDdmtRTXVMU2RwdDB1TjYxYlh1OCtQTmI1OGtKQ1VvaWRlL1Q4bFhLeVNscEdacFFtdmY2RFAzcDZrOG1WTHEzYTFpbHJ4emhSTm1iVkUyL1llMVlCYkhSV1MxLysrUjVhTVRCMCtGYVp2Tm16VDBENmRpajIvZDVhdU51WlFYRXUrMldCVWZ5dXVyK1kvbisrMjZRcy9kOW1Tb1pMajJqcjcram9uUzhhbHowZjdqNFVVT2s2RFdsVzFlTWJUVG0xK3Z0NXEwN1NlVG9kRnFsLzNkcXBXc1p5eDdVSlNpc3htczFQSXptUXlhY1hjS1FxSmlOYkVOeFpmeHRrQUFBQUEvdzRFMUFBQUFBQ2doTHp4d2NwOHQyVUgxREl6clFYMis3djhsdmpNcWV2OVV6VDVvU0dTcExsTFYydkhsM09MUFA3Vk51WHRqNVdhYnRIRUJ3ZXBiZlA2YXR1OHZ0NWY4YU1HUC9XYXNXem5kNXQyYU4vUllJV2VqWmJrcUZMUXNIWTFTZEwwcDBjYWxTSXFsZ3ZVdzNmM1VTay9IMG1PY0orN201dmMzTXk2OTg2dWhjN0ZicmZMWkRLcFFsQ2dlblZzcGMvWGJOYTJQVWZWcUhaVjFhcGFRYWZDSXZYK2lyV1NwUG1mZmFmSkR3MHhsZ0NkTS9WaERYN3FOZDNXcVpVZUhOeExrdFM0VG5WTlgvaTVObTdiZXhWL1lnQUFBTGlXSmp3d1VINiszazV0b3diMk1NSnA4WW5KZXZTbEJia3FFVWZHeHV2Umx4Zm9nK25qVks1TWdQeDlIZGVvWGRvMFZmWEs1U1ZKZzNxMTE2QmU3U1ZKajc2OHdBaW9qWGhtdHM2Y2pWYU5LaFcwYk5aa3gzNGpwa2lTZmx2MnRuR01lalVxYStLRGc0em5yNDRiY2RubnVmOVlpUFljT1hYWisxOExBZjYrNnRPNWRiN2JzejhIU05MZGZUc1hPTmJtWFFjVkVoRWx1OTJ1dUF2Sk1wdE5LaFBncjRURVpDMWQ5Yk5PaDBYcXo0TW45UFY3enh0VjJlNjZyWk51YmxaZjczN3lyVEZPeGFCQVZhOWNYaWxwbGlzOE93QUFBT0RHUmtBTkFBQUFBSzV6TnB0TklSSFIrVzZQKzl0U2tCN3U3a1lBYnNHeUgxdzZ0OEtrcGx0VXMwb0ZEZS9YWFpKMDlIUzRGcS84eWVsR1cwSEtsUGJYZjBZUGxpUzl1M1MxWHB6M21lWSs5NGpXL2ZhWC92ZjlyOFlOdmFJWVBubVduaHgrcDVyVnI2bG4zdjVJbVZsNUx6L1VwRjROelp3d1VyV3JWWklrN1Q4V3JHZm5MSlVsSTFNLy9McExRWUVCZW5wa2Z3WDQrMnIyMURINjhxZmZOT2ZqVmJKa1pLcmp2WTc1ekh2aFViVnRYbCtTTlBDSkdXcFFxNHBtVFJtalk4SGhtdm4rbHpvWmVsYWwvSHlVbnBHcHFoV0R0SHoyTTVLazVUOXMxb0wvZlo5clNWRUFBQUJjZlRjM3E2K0JQZHZuYXYrLzVXdlV1MU1yeFNVa0tUVTlRODgvT2t3eDhZbDY1dTJQakQ3WlM3MUh4c1lyelpLaGxOUjBiZDkzVEN2bVRzbnpXQms1cW4rbHBxVXJLU1ZOcVducFJsdFNTdHJWT3EycklpTHFmTDdYeTBrcHFaS2t1alVxYTlqZmdtS2wvQzVWT241dTdOMjU5aTFvKzhxZmZ0Y0xqOTFUcFBrVjF1L011Ump0M0g5Y0hlNmRyS3dzcTJaUEhhUHU3Wm9yUE9xOGxxN2FxRHJWSyttREdlT01jTnIrWThGcTBiQzJLcFVybzVDSUtHVmtac25UdzEydmpCc2hkemMzSFRvUldxUjVBUUFBQVA5V0JOUUFBQUFBNERxWGttWXhxb2pscDNhMWlzWmpkM2MzNDdHdGhJTk9KcE5KMHg2L1Z4NFg1M1FpSkVKV3EwMmpCdllvWkUrSDB2NitSdDk1bjM2clgzY2UwSjFqWDlHNW1EaEpVc3RCNDRvMW42ZG12QzlmYnkrbHB1ZW9nR0F5U1pLYTFhdXBGWE9uNnV2MVcxVzdXaVhaN0haOS9OVjZMVnF4VmxhcjQrZG90OXUxZE5WR0hUZ2VvcmNtajFhNU1nSHEwcWFwUGxxNVhsSG5FNVJteWRCVEkvb1o0YlMvRHAxVTZObG9tYzBtSFR3UnFtYjFhK3JqMThkcjdJdnY2WTV1YlhNdDh4UjFQdDU1YmdBQUFIQ1pqTXpNUE52REltTTE2Nk52dEduN1BxMWVNRTIxcWxaUVJOUjVwejdORzlTU0pJVkVSR3ZFNUZtcVVibThodmZycGdhMXFocDl4cjcwbmhhKzlJUnhMWnh0d1l1UEt6UEw2dFMrZXVHTHVlWVJIWGRCTTkvL29zQnp5QTVxblU5SU1xb0I1MzFPTVFXTzgzZmpaLzVYSjgrY0s3QlAxUXBCeGhkajhsTFF0cnkyci96cDk2SlBzQWpNWnBOK1h2cTYvSHk4akxaOVIwOUxraVkrTUVqTjZ0ZVVKRzNiZTFSUHZQcC82dEN5a1lMS0JDZzRQRXAvSFRxcERpMGJxVjZOeXBLazlWdjNYTlc1QVFBQUFEY2FBbW9BQUFBQVVFSUNBL3oxNjZkdkZOakh4OXRUZTFlL2wrZTJqdmRPVm1xNlJiOHZmOXRZTWlnL2c1LzZmL2J1TXpxSzh1M2orSGQzMHdpcHBCRkNDYjMzM3BFT0FvS0M4aGRGRVZCOGJHQkJFYXhnUlVVUXhZWmdBVkZCRUFUcHZYZVFYZ01oSklSQUlJVDAzWDFlTEJteXBKRFExZC9uSEE0emQ1dDdObTltem4zTmRZOHlqdjE5dkFCSE1GVnlTbG9CWjMxajllM2UyZ2pXdWxHaVQ1ODFzcW9WMU5sekY1ZzhjekVBQSsvdndIM3RtbEkweUIrQW9rSCtGQTN5WjliaWRmaDZGMmJibnNOczJYMG94M0cyN0Q1RTcrYy9ZT2lBK3hqM3d4eE9uVGtIUU5rU1JlblR0WlhSN291cGN3RTRldUlVZlYvK2hJRzlPdEN5UVhWMlhNclFrTldoNDlITVdicnhtdTVMUkVSRVJBcnU3d1BIT0h2K0F0djNIcUYxbzVwT2RiL01XK2s0dVBReFExNGZmaVFrSnJIcjRERXFsQTV6S284K0hXOXNhNTlWV0VoQXRyTHdzT0FjeDgwTTJycTNmUk5DQXZ3NEdYdVdPY3MyR3ZQSkRGQzdjREg1aGdkNDNXcUhqa2NiSDZDMGExS0xNaVZDMlhja2toV2JkaGx0UGhzeENIQmtycnRhOEI3QTdvUEhhRkNqQXNrcGFhemR0cGNKUC84RndKdmpwekJ6L0FoaTR1SjU1YU5KMk8xMjFtN2JhL1Q3OE52cGZQQmlQMG9WQzJiYTNKVzV2aGVJaUlpSWlJaURBdFJFUkVSRVJFVCs0WktTVTdHWUwyZFhLT1RoQmtCYWVvYVIyU3VyekV3QWNmRUoySEpZRUx0Vkd0V3F4SE1QZDh1eHJsYjNaeWhiTXBRcTVVb3laK21HYlBXWlFYc1JVYkU1Wm8vTGJ3YTJLMFZFeFJvQmFxWERpaHJCYVptT25qaUYyV3ptNlQ1ZDhqM21yMyt0NXNTcE9NQ3hxUGJTNk8vNGJNUWcvbGl5bmhNeGNZUUUrQmx0WnkxZXg1L0xOeExvNThPUzlUdll2T3NnTGk0VzBqT3N4SjA5bnkyN2hvaUlpSWpjUEhhN25UK1hiMkxTakVYWkF0UXlaVDZmNWJiZFpWWUxWMjlqeEtBSE1Kdk5lYmJyL3RSSUlxSmlLVjA4aEpualJ3Q1hNd1BuOXZISy9SMmJVNmxNY2VJVEV2bGp5ZnBzOWQ2RkM5SHJpdTAyTTIzWXVaL2pKd3VXUVMwL1ZtN2U1WlRSMkd3eXNYSDZHRndzRmk1Y1RLWjVuK3piblM2Y09KTGdTOC9IZVdWRDd0YTZFYzNyVldYZDluMU9BV3JONjFVRkhNLzErVEhrL1c5d2QzVWxKZlh5aHp1ZUh1NTBhOTBJbTgyR202c3I3dTV1ZUY3eDl6MFZkNDVIWHhrRFFITHE3ZjNvUjBSRVJFVGtuMEFCYWlJaUlpSWlJcmRKU21vYWszNWZsR05kdjN2YkFaQmh0ZkxqSDB0emJKT2VrUUZBKy82dmNYZkwrZ0NzM2JhWFpaZXlzcjAxZmlwelYyd0NuTGY0ZktCemMrUDZnZjQrTitCT3JrMkQ2aFZ5WFp6ejhpekVtRmNHVXJKWUVKVktGK2ZqU1ROditYYWtpY25KeEo0NWg2dXJDLzQrWGl4WnQ0TVhQdmoydXNkZHRYazNBUGUwYWNROWJSb1Z1SDlCdHkwVkVSRVJrV3YzNmVSWnVYN1U0ZUh1aHB1clk1a2xQOXV3SnlZbDg4WFV1VHo5VU5kc2RXYXp5VGd1NkVja1hwNkZxQkJlRElDL0QwVGsyQ2JBejl2SXBuYWw0V04rdUNrQmFsY3FXeklVRjRzam9DLzY5TmxySHNkaU1WTzdTaGtBOWg4OWtXT2I4TERnWElQNUhueHhOSHNPSFhmTXFVUlJmdmpnaFZ5djVlZmp4Y0tKMlQrSXlhcmp3TmVKT1IyZm42bUxpSWlJaVB4bktVQk5SRVJFUkVUa05rbEpUV1BzRDdOenJNc01VRXRQdCtiYUpwTzdteXZ2RE9rTFFKdEhYelhLM3huU2wzZUc5R1hWNXQyODhNRzMvTytGRDNtcC8zM1VxVklXZ0JLaFFjeWU4RHBMMXUzZ3g5bExPUmw3N1l0RTEyTHgybTA4ZGw4N2ZwcTlqSWU2M2VWVUZ4emdpMWRoRHdENmRHMUZxV0pCREIwOUtWOExmMW5sbG1IdFNqa3RYbjA2K1EvZS9mSlhQaDAya0ZZTmEyRG44a0xoNitOK2NtcmJ1bUVOV2pXc2tXTmRSTlNwQXMxWlJFUkVSTzRjZVFXTFpRYUZBY1JlMnRMOWFpYk5YSnhqZ0pxSHU1dHgvTVViLzBkR2hzMHBlKzZzejEvTGRjeVc5YXNaSDM0Y2lEaVpyM25jRGgyYTFUR09kKzZQdU9aeEd0ZXNoSmRuSVFCT24wMjQzbWxkdC9NWEx0N3VLWWlJaUlpSTNQRVVvQ1lpSWlJaUl2SVA1MTNZc1RoanQ5c3A1TzV1bENlbHBKS1dua0ZpVWpLVnlwVGcrVWU3VTZ1eUk5UEF6djFIOGZFcVRIaFlNRzBhMTZSY3FWQkdUWmpHcHI4UFh2VjZBWDdlVkMzbjJDYjBjR1EwVWFmT1hOTzg5eHlPWk5iaTlZejVmbGEyQUxVamtURTg4dkluQWVGVTlRQUFJQUJKUkVGVVRIanJLWXFIQkZJcUxPU1diMitaVnpEYzdDdTJIUzBXSEdBRXFGMVpsNWRmNXEza3ZhOS9Nd0xrdnB6MkYxOU9tNWZ0Zk5qanZYaWdjNHVDM29LSWlJaUkzRVIzWFhyK0E5aC9OT3E2eHZMMTlqU09pNGNFWnFzUER3dk90ZTk5SFpvYXgxMWExV2ZTaklWY1RIWitsczN2aHhzM1M2Qy9ELys3dTZWeHZuamQ5bXNlSyt0emNiOTcyN0pnOVJiaTRwMEQxYzZjdThDWDArYmwyRDg2eTRjNWV3OUgwcUcvYy9EZmMzM3ZvWFBMZWdDTW52ZzdpOWR1eXpiRzZLR1BVYU5pYWRMU00waE8wUmFmSWlJaUlpSlhvd0ExRVJFUkVSR1JmN2p3TU1mMm5TYVRpZS9lZmM0b2YyZkNMOHhkc1ltbiszVGhodytlTjhvMy9YMlFJZTk5UTNwR0JvTjZkK0tSSG0wcFZTeVl6MFlNb3Rkejd4RVpFNWZuOWJxMGFzQ1FSN3NEMEgvNDJHc09VQU40Yy95VVhPc2lZK0o0N05XeGZEcHNJQ1BHL3NqNXhDVGpQa1ZFUkVSRWJxY2l2dDcwNnRqTU9GKzdiVytCeDVnejRYWGp1Rmh3QUFCcDZSazB1djk1YkhZN3BZdUhNSFA4Q09EeU51OVhadjV0V0tPaWtTRVpvR2lnUDU4TUc4alEwWlB1bU14ZW5oN3VmUHp5QUFwN09qSWtINGlJWXNPTy9kYzBWcDBxWldsZXI2cHhIdWp2dzZSM0IvUGF1Si9ZdnZlSVVYN2hZaksvelY5OTFmSFNNNnljdXBUOXp0M05sZjk3OEc0ak9DMG1McDRaQzllUWtwbzlBQzNBendlQWhFdnZLQ0lpSWlJaWtqY0ZxSW1JaUlpSWlOeGkvajVlUE51M1c3N2F1cm02OE1iVEQrYlo1c3lsYkFFWlZpdkJBWDVHZWFPYUZUbDE1aHgvTE4xQTdTcGxxUkFleG5jekZ2SEx2SlhZc1dNeG0vbjJ0d1hzM0IvQnl3Tjc4djdYdjNFNi91cGI1RlFyNzhpZWxwQ1l4UFo5UjY3Uyt2ckVuam5IUTBNL3hwd2xLSzFwN2NyR3NjMW15N08vdjY4WHovZnJjVTNYdGxqTTJHMTJpdmg1TzVYZjI2NUp0cmFWeTViSXMzN0gvcU5FeDU0bEpORFBxZHk3c0NlbGk0ZGNucTlQNFJ6UHZRdGZ6cWlSV1gvMGhMWU9GUkVSRWJrZExCWXpJNTk3eU5obThrQkVGSDhmaUxpdU1TdVZLUTdBOGVqVE9XNHJHdURuYlZ3UHdHcXpVYmlRT3lPZWZNQW8yN3pySVBXcWxhZGhqWXJNL2VvTmxtMzQyNmp6OHZTZ1UvTzZ4dGdta3dtejJZVEZZc0hWWWlINjlGbldiZCtYTFFBdU45UEh2WnBuL1psekYyano2S3VVTGg3Q2U4OC9hdHlmeldaajFJUnAyUFBZT2pVM1BsNmV2UFhzUThiNXZCV2I2ZHl5SGlWQ2c1ajgzaEFPSFk4MjZ2eThQWG5pZ1U3WTdYYnNPSzVsTVp0eHNWaHdjYkZ3SUNLS2VTczI0Mkt4VUtWY1NWbzFxTTQ5YlJvUmNPblpQejNEeXZBeFA1Q1Ntb2FQbHllcGFlbWtwcVZqTnBubzBLd09ZU0dPZ01KVGNmRUZ2ZzhSRVJFUmtmOGlCYWlKaUlpSWlJamNZbDZGQzlHamJlTjh0YlZZekZkdGUvYjhCUUJtTFY3UHJvTVJESG0wQjc1ZW5uUnQzWkN1clJzNnRYMnViemVleXlVNDd0TlhINmZQU3greCsrQ3hQSzlYcllJalFHM050cjFZclhrSGlOMElYcDRlTFAveGZiRGJTYyt3NHU3bWF0UmR1WlhQbFh5OVBPbDdUK3RydXU1RFhlOHlNc1VCcEthbUEvRDZVLy9MczE5TzlhTW4vczdKMkRPTUdUYlFxYnh6eTNwR2hnWndiRmVVZGN1aUs4K0JiRmswUkVSRVJPVFdxaEFlUnEzS2pxeGxkcnVkanlmTnZLWngrZzhmUy9ScHgzYVRINzcwR0FBN2N2a0E1S2srWFl3UElXeDJPMmZPWGVDUkhtMHBFUm9FT0xiTUhEN21CejUvL1VucVZTdVBsMmNodXQ3VndPZ2Y2Ty9EZXk4OG11dGNQcGswazNYYjkxM1RmZVRHYkRMeHl1TzlqT0EwdTkzT3FDOS9ZZWYraUdzYTcvNU96U2xSMUxIOTZZcE51M2gxelBlY1BYK0JoN3JkQlVDNWtxRkdXejhmTDU3OFgrZGN4eHI1eFRSNmRtakswQUU5Y1hOMVhpbzdsNURJeXg5TlpzdnVRd0M4TzZRdnplcFdkUVQzMmUyWXpXYWo3ZXF0ZTY3cFhrUkVSRVJFL21zVW9DWWlJaUlpSXZJUE4rbjN4YnpRcndjYmR1eGowZHJ0TEY2N2crNXRHOUc2VVUwcWxTbU9wNGQ3dnNhSmlJcTlhbkJhZ0o4M29VRkZBRmk1YWRkMXp6MC9FaEtUT0h3OG12S2xpdUh1Wm5hcVc3aG02MDI3N3BVTFo1dDJIYmhwMXhJUkVSR1JmNDY5aHlQcE4yd01YNzM5TkZObUx5dlFkcFYydXlQakdrRFVxVFBFWE1yQXRldkFNYXFWTDhYUzlUdHo3TGZyd0RFalFHM1JtbTFjVEVwaHlwemwzTnV1Q1ducEdZejhZaHFwYWVrODhjWjRlblZzUnBkV0RTNDlQN3ZtT042VlZtNTJQTnRIUk1YbSsxN3lFcDl3QVp2ZHpqTWp2K1RERi92UnNHWWwzdjdpWi81YXVmbWF4L3hoMWhKYTFLdm15TXIyOWE4QWZQVGQ3OHhmdFlWNzJ6V2hlc1Z3QXYxOWNITjF4YzNWQlJlTEdWT1dUTXhacmR5OGk4U2taQWIxN2t5Z3YyTzd6dFMwZEdZdVdzZVh2L3pGdVlSRW8rMitJeWRvVnJlcUk2dHpsdkhXYmQvSDVKbUxyL2wrUkVSRVJFVCtTMHdWSzFVdWVCNWxFUkVSRVJHUk84ekVkNTZqYnRWeUFBd1lNWTdOdXc3ZTVobmRXZzkyYWNtTWhXdEpUVXZQVnVmdTVvcUh1eHR1cmk1WXpHWmpPeDhUSnNmNnlxVkZsdVNVMUt0bUpHdFp2eHBqaHorQnpXYWpWZDloSkNRbTNaRDVMNW44TGdBTFZtL2x3MituWjZ0L3JtODNXdGF2anYxU0ZyV0V4Q1JXYnQ3RmxEbkxjOXdlNk9rK1hRQ0lUMGhreXB6bFY3MStUdTBMRjNMbmYxMWFrWnlTeXRFVHAxaTdiZTgxM3AySWlJaUlaUHFuUHJkbkJqRmxXRzFHOEpLZmo1ZFRJTlAxNnRXeEdkTVhyREdlYjEwc0ZrS0RIUitIcEtTbTBhQjZCV0xQbm1Qcm5zTkdKdU1tdFNzVGRlb014MDdtSEZqbTRlNUdJWGMzM04xZGNYVnh3ZFhGZ3NWc3htdzJZekU3QXE3c2RqdDdEMGZlc1B1NGtzVmlKaVRBajVPeFo2OTdyS0pCL3BRS0RXYkR6dndGQldhKys1aE5KaU5ZeldxekdiOWZsMVlOYUZHL0ttdTI3bVhKdWgwa0ppVm5HeU04TEppNlZjdGp4MDVHaHBXTHlTbEVSc2NaZ1lZaUlpSWlJbkoxQ2xBVEVSRVJFWkYvaFgvcVFwZUlpSWlJeUgrSm50dEZSRVJFUkVUK2U4eFhieUlpSWlJaUlpSWlJaUlpSWlJaUlpSWlJaUpTY0FwUUV4RVJFUkVSRVJFUkVSRVJFUkVSRVJFUmtadkM1WFpQUUVSRVJFUkVSRVJFUkVSRS9udnFWU3QzeTY5NU9ES2ErUE9KdC95NklpSWlJaUlpLzJVS1VCTVJFUkVSRVJFUkVSRVJrVnR1VU8vT3QveWFDWWxKM1BQVVNBV3BpWWlJaUlpSTNFTGE0bE5FUkVSRVJFUkVSRVJFUlA0VGZMdzhDUTBxY3J1bklTSWlJaUlpOHAraURHb2lJaUlpSWlJaUlpSWlJbkpMN0R0eTRyWmVmL091Zyt3OUhIbGI1eUFpSWlJaUl2SmZvd0ExRVJFUkVSRVJFUkVSRVJHNUpVWlBuSEc3cHlBaUlpSWlJaUszbUxiNEZCRVJFUkVSRVJFUkVSRVJFUkVSRVJFUmtadENBV29pSWlJaUlpSWlJaUlpSWlJaUlpSWlJaUp5VXloQVRVUkVSRVJFUkVSRVJFUkVSRVJFUkVSRVJHNEtCYWlKaUlpSWlJaUlpSWlJaUlpSWlJaUlpSWpJVGVGeXV5Y2dJaUlpSWlMeVgxWEl3NDJpZ2Y0QVJFYkhrV0cxR25VRDcrOEF3SzkvcmViOGhZc0ErSG9YNXY1T3pRRDQ1dGNGQmI3ZWcxMWFZaktaU1UvUDROZjVxd0J3ZDNQRmJEYVJuSktXWTU4U29VRjgvdHFUN0krSTRyc1pDOWw3T05LcFBxaUlMNVBmRzhLVzNZZFl1bUVueXpmc0xQQzhiZ1JQRDNjZTY5bWVLYk9YRVorUW1LMitWdVV5VkNsYmd1a0wxcENXbm5FYlp1alFzWGxkQXZ5OE9YcmlGTHNQSFRmK3RpSWlJaUlpTjFMcDRpRWtwNlFSRXhlZnJhNW9rRCtGM04wQU9CRVRSM3FHMWFtK1d2bFMrSG9YWnMzV1BVYVp1NXNycFl1SHNPL0lDUUFHUDNJUFhlOXFDRUNiUjEvTmN5NVZ5cFdrZHVXeTJPMDJwdjY1NHJydUM2QjV2YW84Zm45SEFGNGEvUjB4cDdQZm80aUlpSWlJM0ZrVW9DWWlJaUlpSW5LYjFLOVdnWEVqbmdDZzgrTnZjREwyTEtXTGh3RHcxSU5kQU5oN0tKS28yRE1BaEFVSEdPV0wxMjRISURVdG5aT3haL04xdmFjZTdFSmhUdzlTMDlMNWRmNHFpZ2I2ODhtd2daeUpUK0M1ZDcvR1pyTmw2MU8zYWxsS0ZndWlaTEVneHYwNE8xdDl4K1oxQ1FzSklDd2tnTVNrbE5zU29GYStWREUrZVdVQUpVS0RhRm0vR2dOR2pITUsvSEozYytXdFovcFFxbGd3ZmJ1MzRZTnZwck1zbDNrKzNhZkxOYzBoUGlHUktYT1c1OW5HWkRJeHVPODlGQTF5QkNVT2ZHMGNtLzQrZUUzWEV4RVJFWkYvSGc5M040WS9jZjhORysrMWNUL3g2NmV2RUI3bWVJZG8wR3NJdnQ2RmVlYWhydHpicmpHYmR4M2k4ZGMveTlidm82SDlxVmErRkFEZC91OXRqcDg4YmRROTlXQVgrdmRxVDBwcUduMkhmc3loNDlFQU5LeFJrWEVqbmlBeUpvN2V6MytBbDJjaEF2eTg4elhQUmpVcjh1ekQzYkRaTGdlb2xTc1p5dlJ4ZVFlMlpWV3IrelBHY1JGZmI2cFhDQWZBMVdMSjl4ZzVHZlo0cit2cW44bHFzL1BodDlOdnlGZ2lJaUlpSXY5R0NsQVRFUkVSRVJHNWc4d2NQOExwZlB6clQrYlo3a0JFRlBjUGZqOWZZMSs0bUV4aFR3OUgxalNUaVVCL0g4cVZES1ZLMlJJODE3Y2JZeWJQeXRhblNlM0tBQnc3R1V0azlPbHM5VjFhMVRlTzV5emJrSzk1M0doeDhRbGdNZ0dPWUxYUFJnemkwV0ZqaklDN3dZL2NRNmxpd1FBVThuRG42SW1ZWE1jYTBLdkROYzBoSWlyV0NGQnpkM09sWjRkbTJkb0VCL2dhd1dtcGFlbFVDQzlPaGZEaVZ4MTd5cHhsMXpRbkVSRVJFYm16dUxwWTZOcTY0UTBiNzdWeFArSG02b3FiNitXbEhydmRUdXRHTlRDYnpUU29VWUh1YlJzeGEvRjZwMzR1V1lLNlVsUFRuZXIySFkzRWJETGg2ZUhPbUZjZjUzL1BmMGhpVWpMTjYxVUY0R0pTQ2hlVFVtN1lQVndMaThWc0hHZFlzMzlrQTdCOVZ2YkF2RXd6RjYvanJmRlRBWGlnYzRzYk1pZWJ6YVlBTlJFUkVSR1JQQ2hBVFVSRVJFUkU1QTR5Yy9FNkFIcTBiUXpBb3JYYlNVeEtCc0RMc3hEdG10UnlhbGVRN1d3U0xpWVpBVktGUE56WWRmQVlveWZPWVBpZ0J5aGRQQVN6Mld3RWRmMzF6VnVBWXd2UHpQOW5mZjZhTVZiM3AwWlN0WHdwS3BaMkJGalo3SFplZk96ZWJOZDg2Y1B2T0h2K1FyN25tRisrM29XcFdiRzBjVDU5d1dxR1BOSWRtOTNPam4xSGFGYW5DZ0RGUW9yUU84dWkwL1Q1cXlrWkdrekpVRWZBMnBZOWgyNzRBbHNoRDNkZTZwLzl0OGpLM2MzMXFtMHlLVUJOUkVSRVJQSXJJVEdKTWQvL3djaG5Id0pnOENQZFdiYmhiNmNNdzFrRDJsTFRNNXo2TDFtM2c3OVdiYUZUODdxVUtCckkyOC8yNGNVUHYrT3VoalVBcUZTbWVMYmdyeXZQTit6Y3p4T3ZqOGZIeXhOZjc4TDRlaGMyNmtxRUJnR09EMkI2UEQySzNwMWIwTE5ETTk3KzRtZDI3ajlxdEx1blRTTWU3ZEhXR0ErZ2RhT2ExSzFhanZLbGlobnRIbitnSTBuSnFjYjV2cU1ubUxQMDludzRJeUlpSWlJaXVWT0Ftb2lJaUlpSXlDMzJVdi83Nk5PMWxWUFp2Sy9mSWpFcG1XWVBEZ1V1QjZoOU1mVlBqcDQ0QlVEcDRpRkdnRnJtRi84QUczOGI0N1RJbEI5cmZ2N0k2YnhGdldwcy9YMnNzWFZPYUZBUnAzcFBEM2ZDdzRLZHl2NTM5K1hBTDdQSlJOMnE1YkpkeDJ3MkZXaGUrVlcrVkRGamUxU242NWxNUEh4UGF4NitwM1dPL2ZyM2JPOTAvc0NRRDloLzlFUzJkaEZSc1hSL2F1UlY1NUZYWmdZUkVSRVJrYXd1WEV4MjJxcXlJREtmTzlQU00yalFhMGllYmVjczNjQzk3UnBUdTNKWi9Md0w4K3pEWFJuNXhUU2ozczB0UzRCYVdscTIvcU8vblVIVDJwVTVjZW9NMzA1ZlNPTmFsUWowOXlud25CL28zSnluSHV4aW5Kdk5adVpNZUIxd2JOa1plL1k4VGVwVXdXSXg4MUwvZTNuaC9ZbHMyTG1mKzlvM3BlK2w1L21vVTJjWTl2SDNBTlN0V2k3YmUxVG1lMU9tK2F1Mk9BV29IVDRlelpwdGV3R01NYlBLNmUveFNQYzJESG0wZTdiNnpML0JsOVArNHN0cDgvTDNJNGlJaUlpSUNLQUFOUkVSRVJFUmtUdEs1NWIxZVB6K1RrUkV4UUl3WnRqalR2V1o1Wm5aelBJVFJIVTlyRlliWjg0bEFCRGc1Mk5zcDFNMDBKK096ZXRldFg5dVcrNzhtNTFMU0hSYXlISjNjK1hYVDEraFZMRmdyRlliVDc3MU9SdDNIcmlOTXhRUkVSR1JmN3RQSnMzaXh3OWZBS0JIdXliOCt0ZHE0OE1NZDFkWG85MlZXM3dDbkQxL2dVZGVHY094cUZQWTdIYkdEQnNJd0xydCs0eHRMQWYxN2t5SFpuVWM0ejg5eXFsL2NrcjJvTGVjWEV4SzRibDN2dUtia2M4UzRPZk5oRGYvajUzN0k2aFZ1UXpnQ0U1Ny9QWFBDcFNSMlhyRis4ZWVROGY1Wk5KTUlPY0FOUkVSRVJFUnVUVVVvQ1lpSWlJaUluS0xUWnkra09rTFZ2TkN2eDQwcTFzVmdDZGVIMDkwM0ZtYTFLNmNMVlBaMWZ3MmZ4VXVGc3RWMnhYeDh6RXlzRVZFeGJKaHg3NnI5b21NaVRPQzRHWjkvcG94dDBHOU94dlgvRzdHSXNiOU9QdnkvYjN6bkpGTkxTUERXcUI3eWEvZGg0N1I4OWwzamZPeHc1OGdMQ1FBd0tuOGF2V1JNWEU1anU5ZHVCQzlzMlNJdXg1REh1bE9xV0tPMzgxaU1mUDEyL25MbW5HdDJUVkVSRVJFNU02WG4weTgxL004K1BlQkNCYXQzVTdUT3BYNTlyY0ZISW1NTnVvODNOMEFTTSt3WXJQYmMreC85RVNNY2Z6RHJLV0VoNFV3YitWbUk3dnpoWXZKV2RxZXluR01oYXUzY2VoWU5HMGExNlJMcXdiWTdIWmVlUDlicHpZUlViRjhPVzBld3djOWdObHNOb0xUMHRJemVHM3NqMFNkT21PMEhUMXhCcU1uem1EZy9SMk16R3lOZTc5QWNrb2FTNzkvbHlLKzNsaHRCZjlBSnErL1JVNTFnM3AzWWxEdlRrNWxlbllYRVJFUkVjbWJBdFJFUkVSRVJFUnVzYlBuTDNBdUlaR3E1VXNaWmFucDZSdy9lWm9tdFNzYlpia3RjdlMrdXdXdkRPeGxuSStlK0h1K3JsdW1STkhMQVdvblluanY2OSt1WmZvQVZBZ3ZCa0JLYWhvL3pWN21WSmQxVzg4TTY4MEpVRXRPU2VQUThjdUxiT2xaQXVHeWx1ZTMva29CZnQ1T3YvRzE2dEtxd1EwTGRCTVJFUkVSS1lpUHYvdWRENysxY2Zyc2VhZnlRaDZPQUxVcnQvY01Dd21nZW9Wd3A3TDVxN1p3N2tJaXIzdzhHYlBaUk9uaUlZRGpnNDVNbVdWWnhTZGM1TmpKV0k2ZGpMMWNiN2V6Yk1OT0F2MTl1TGRkRStwWEwwL2oycFh4OHk2Y3JiK2Jxd3ZmdlR1WXc4ZWoyYjd2Q0hPV2JXVDczaU5BemhuZ3pHWkhwdWViOWY0aElpSWlJaUxYUndGcUlpSWlJaUlpdDBHOTZ1WHg5L0V5emo5NVpRRDloNDl6YXBPZnJBcVpYdXAvWDU3MWNmRUovTEZrdlhIdTcrdWQ3N0Z6MHVlbGoyalhwRGJWSzVUQ3g2dVEwN1k3bGt1TFEzRHpNcWo5RXpTcFhaazNubjdRcWV6SzdZK3VOUDYxSjQxTWJ5SWlJaUx5N3hkMTZneFBqNXhnbk4vSTU4R1l1UGhzWlI3dWJrWW01TVNMS1U1MWRhdVc0KzFuSDNJcW03OXFDelBIajhqek9qblZmL3ZiQXNaUCtUUFhQczgrM0JXL0xPOURWcXVOQmF1M3NtcnpMbnAyYkdaa1pDNWJNcFN5SlVOWnUyMnYwVFl6T0M0bE5jM0lBT2RpTVJ2alhLdHpGeTR5YmU1S1d0U3ZScFd5SlVoTVN1YW4yY3NCOEN6a2Jtd1J1bXJ6Ym5ZZk9rN3Z1MXZrR0Z3bklpSWlJaUxaS1VCTlJFUkVSRVRrTnVqYXFvSFRlUkZmYjc1NjZ5bm1yOTVxbE9XV0dhMTJsVEswYlZ6THFheFAxMVo1WHUvdzhXaStuN2tZbTgyRzJXeW1pRi8rQXRUOGZiMTR2bDhQNHppVDNXN0hqcDF1YlJweFY2TWFQUGpDYUJJU2t3QndjYm44cXZsUHpXQVFFUlZyYkcyYWw5eUNDSnZWcmNySEwvZkgxY1Y1NjlYajBhZnpIQy85UHh6UUp5SWlJdkpmbEo1aGRkb2k4MlkvRHdZVjhUV09UOGM3WjFhejIrM1liRFpNSmhNbWsrbktydGZQWktKNzIwWlVMVmVLOFZQK1pQaWdCOWg3NUFTTDEyNWp6cktORkE4SkJPRHR6My9HanAzMlRXclRwRTRWcXBZcnllNkR4NDFoTXQ5THpwNVBOTW95TTZoZFY0QmF3a1crbkRhUGF1VkxPc1kvbDhqWHY4N0hack5SdlVLNEVhQTJjL0U2bHE3ZlFjZm1kUldnSmlJaUlpS1NUd3BRRXhFUkVSRVJ1Y1Y4dlR4cDM2eU9VOW01aEVTQ0Evem9rS1Y4eXB4bFYzWUZ3R3F6Wmd0UXl3K2IzVTVjZkFMQkFYNEVaMW1ZdXRwY014ZGlzbkp6ZGVIcFBsM3c5ZkxFMTh1VFVZTWY1dGxSWHdFWVFWblhzemlVbDNaTmFqRjZhUDljNjYrV2VlN0srdHkyVXIxV0pVS0RHUHZxNDFnczVteDFXMmFNdmFIWEVoRVJFUkVwaVBLbGlobkh4MDdHT3RYTldiYVJPY3MyOGxMLys1dytnTWw4WHY2L0IrL204ZnM3WXJmYnFkOXpDSU42ZDJKQXJ3NUdHMWNYQ3g3dWJseTRtQXhBenc1TjZkNjJNYVdLQlFOZ05wbDQ4K2srSkNRbThjMXZDemd5ZkN6eENZNGdNeTlQRHlhOU54aUFGWnQyOGVuM3MxaXlmZ2RMMXUvQXhXSnh5Z1lYR2xRRXdHbnIwc3lzY0ZiYjlRZjRWU3BUQW9DU3hZS1k4TWIvOGZMSGs2bGR1WXhSYi8ySGZvUWpJaUlpSW5JN0tVQk5SRVJFUkVUa0Z2dGZsMWE0dTdtU25tRTFncmxHalAySkp4N295S0kxMjR5TVpRWFo0ak5ya05YQ2lTTUpEdkRqekxrTHRIbjBWYWQyTVhIeEJBZjQ0ZTdtaXIrUGw3RWdWRkJwNlJrTUhUMkpuMGEvaUt1TGhSYjFxdkZnbDVaTS9YTUZycGN5cVAxVHM2ZUJZOXVnM25lM3VLYStaK0lUTUprZEdTY1dyZGxHaGRKaHhxS2NpSWlJaU1pdEVCcFVoRTR0NnZMZGpFVk81YzNxVmpHTy96NXdyRUJqVmlwVEhJQXo1eTdrK0t4ZkxEaUFuejhaeXAvTE4vTDl6Q1dFQmhXaFd2bFNUbTFTVXRQWXZPc2dRd2ZjbCt0SE55M3JWNk5sL1dwT1pWbmZkOExEUWdBNG5pWEF6dVhTZTlYMVpxQXJWektVUUg4ZjQ3eGh6WXA4K0dJL0NoZHlOOHBHRGU1TC8rSDY4RVJFUkVSRXBDQVVvQ1lpSWlJaUluS0xsUzd1V0ZENVk4bDZlblpvQ3NDUnlHajZEZnVVOXMxcUV4RjFlYUVsSk1DUFFoNXVBTVRGSjVDWWxISmQxejRSYzRZYUZVc0RVQ0kwMEFoUWM3RlljbHhreXJyVjVhelBYeU04N0hLZzFmNmpKNWp3ODF5ZWZiZ2JBRTg5MklVNXl6Ymk0dUxJSEpaeGs3WW5PaEJ4a2pHVFp4bm5KcE9KNS9wMncyUXljVEU1bGE5LytTdGJuMGZ2Yll1L2oyTXJvS3g5Y3hQZzU4MHJBM3RkMC95U1VsSTVmdkkwcDgrZVo4VFlIL2xsekN0R1hmTStRL1BzTzJYMFM1UXNGblJOMXhVUkVSR1JmNTd3c09BQ2ZaaVNINTFhMUdQNG9QdTVjREhaS1VBdHdNK2JUczNyR2VlN0R1WS9RQzBzSklER3RTcm4yYTlvb0QrZUh1N2MzN0U1NjdidDQrejVSSGJ1ajhCaU5sRzFmQ2xzTmh1TmU3K0kzVzdubzVkeno0aWNseEpGQS9FdVhBaUF3NUV4QUZnc1pzeVh0aVJOUzgrNHBuRXpkVzVaSDNCa2cxNjZmZ2N0Nmxkanlmb2RESHY4OHJ1QmQrRkNmUEhHLytXWU1WbEVSRVJFUkhLbUFEVVJFUkVSRVpGYmJOdmV3NFFHK2JOeTB5NGpRQTBjR2NjRzk3M0hxYTJycThVNGRyR1k4YndVckpacDRjU1J0Ty8vV3I2dmZUUXF4amd1VTZJb08vZEg0T3RkbUc5R1BzUElMNmJ4OTRHSUF0M0w1SmxMYU4rMERpWVR2RGIySnk1Y1RNYnRVZ2ExOUp1VVFlM1l5VmkrbjdYRU9DOVRvaWlESDNIOGJzZXZxTXZVbzEwVEkwQXRwL29iYmVxZnk1bTlkQU9wYWVsTzVSYUxKWmNlRHBmVzFVUkVSRVJFQ3N6Zng0dGhUL1NpZmRNNkFIaDVGakt5SnB0TUpsNTdzcmZ4OFF2QWk0LzFZT0NJejY2YStkalh5NU14d3dZYTJaL25MTnNBUUliVlpyUjVxTnRkMUt0YXpqamZmL1FFeXpic1pNcWNaVHgyWHp1cVhzcWtacmZiSGRmK1lHSzI2MlFHNnMxYnNabFh4M3lmNDF6cVY2OWdIR2UrdTdpN3VocGwxeE9nNXVuaFpyeWZyZHE4aTZFZlRhSkt1WklNSC9TQTBXYlc0dlYwYjl2SUtjdWFpSWlJaUloY25RTFVSRVJFUkVSRWJyRWQrNDZ5ZGZkaGlnYjZaNnNMRHZETHRaL2ZwUUNyZ2lqczZVR3AwQ0JLRlF1bVZGZ3dCNCtkTk9wcVZDek5yTVhyQ1FzdVFvWHdNSDc4OEFXZUhmVVZLemZ2eXZmNE5wdU53ZTkrVFZ4OGdyR3c1ZUh1V1BUS2J3YTFBRDl2cXBaekxGZ2Rqb3dtNnRTWmZGOGZvSFhER3NieHZxTW5DdFEzTjFrengrVWx0MndYdi82MUtzZnk1VCs4ZDEzekVoRVJFWkU3eC9VK3h3SkVuVHJEMHlNbjVObkduTSt2R0daK1BnSS83OExHK2NJMVcwbExUOGRzTWpIaXlkNjB5dkxjREZDN2NsbGVmT3hlM3YvbXR6ekhmZXFoTGxRSUR3Tmd3ZXF0TEZtM0EzRGNjNllYSDd2WE9ENSs4alFuWTgvbU90N1ZNc1oxYmxtUHppM3JPWlVOSC9NRGMxZHNvazNqbW9CanE5RE1URzVaZys3U3J5TkFMZXU3MlBlemxtSzMyMmxadnhwVnlwWUFZTzIydmJ3NWZnbzJ1NDBPVGV0Z3Rkbnc4Zks4NXV1SmlJaUlpUHlYS0VCTlJFUkVSRVRrRnR0N09CSWd4d0MxV3QyZkFSeUxYWlBmZjU0U1JRTkpTVTNEM2MwVms4bkVnWWdvWHY1b01rZFBYTTZFVmp3a2tHSWhSUWdOY3Z6enVyVGxUWUNmTjJ1bWpuWWF2OTFqSTR6alZnMnE4KzZYdnhKK2FjdFJnSE1YTGpxMUwrTHJ4VXY5N3pPT2N4SVRGMjhjVnlsYnd0aHk1Mkp5L3JZajdkS3FBVU1lN1E1QS8rRmpDN1N3VjhqRGpkNTN0elRPMTI3ZGsrKytJaUlpSWlMWDQzcWVZNGU4OXcwQVNjbXBIRDF4S3MrMldRUExNak9RWmZMenVSeVFsaG1jbHBDWXhMdGYvY3I4VlZzSUt1TExKNjhNcEdITmlrYTd1Y3MzMGJGNVhTd1dNNzN2YnNIdVE4ZVlzMndqNEhpZWIxNjNxdEcyZjgvMmZERjFIcFZLRitkd1pBenZUUGpGcUZ1eWJnZC9MRmxQeCtaMWNYZHpKY05xNVdERVNkNzU4bktiRzZsNFNDQ05henUyR1YyN2JhK1JyYmhFYUpEUjVzb01hbDFiTjZScjY0YjVHajgxTFIxWFZ4ZFdiUHliYlhzUDQrUGxTWSsyalkyNkQ3K2REc0Q3WC8vR2pJVnJlV2R3WHdXb2lZaUlpSWpra3dMVVJFUkVSRVJFN2lBbWs0bTJqV3N5ZEVCUGdvcjRBdkQ1MUxuNCszangySDN0cUJBZXh2U3h3NWk3WWhPekZxOWp4LzZqL0RqNkJXUDd5cXVKaTA5Zy85RVRWQ3hkbkNLKzNqellwU1VsaXdVRFlMUGJPWlFsd3hxQWo1Y25mYnEyeW5XODkxOTRsR29WU21HMTJyQll6QlFMRHNCMEtjUERpWmk0Zk0ycDJxWHRmaElTazlpKzcwaSsrbVFhT3FDbnNiM08yZk1YV0xFcC85bmZNdFdxWElabWRhbzRsZm41Rk9icFBsM3lQVWJXOXVPbi9Kbjd0UzRGSUdaeXNWaU16SE9lSHU3OCtkVWJGUEgxenZkMVJVUkVST1QydVo3bjJHVWJkdVpZSHVqdnc5eXYzaVE1SlpXVXRIUmNYVndJOEx2OGZIamhZckp4M0twaERhZU1hUURydCsvanRYRS9jZWJjQmU3djFKeG5IdXBxZkVBQ01IM0JHa1pObUViRXlWTTg5YURqK1hYRWs3MDVlT3drUlFQOStlU1ZBWmpOWnFQOU13OTFaVURQRHV3NWZKeVUxRFFHOWU1RWVvWVZ1OTJPSFRzblRzWHg3ZlFGbUUxbXpHWVRMaFlMN1pyV3Brclprc3hkdVFtenlVVFJJTWVIT1pteGRUMmVIcFhqdmM4YzcvaVlac1dtWFh6Ni9TeW51dGl6NTNuMThmdU5iSElISXFLWS84M2JwS1ZuRUJKNE9mUFp1WVRFSE1mT2oralQ4Znd3YTRtUlVUb2hNWWtIaG56QTZLR1BNWHZwQmlLaVluRjNjOFhMMDROekNZbkcrOXFWUVlNaUlpSWlJcEtkQXRSRVJFUkVSRVR1RUIyYTFlSFpoN3NSRmhKZ2xDM2JzSk1wczVlQnlVUlFFVis2M3RVQWk4Vk10OVlONmRhNkladDNIU1RxMUprY0E5VHNkanV4Wjg4VEdYMmE0OUduaVl5T3cyNjNNM3ZwUmw3cVh4eUE1L3YxTU5ydlAzS0NwSlRVQXMxNTcrRklPamF2bTJQZHJNWHI4alZHdFFxT2hiMDEyL1ppdGRyeTFjZHNNakg0MGU1R1JnT0FDVC9QeTVZeElUOGMzTnZqQUFBZ0FFbEVRVlJxVml6TmdGNGRuTXI4dkF0bks4dEwxdlo1QmFoZGFlckhMeEVlRmtKNmhoVjNOeGRjTEJiQWVlRlJSRVJFUk81TTEvSWNlelZ4OFFsRW5UcERtUkpGYzZ4ZnNIcXJjWHdxTHA2VTFEUTgzTjFJejdBeTlvYy9tREpuT1NhVGllL2VlWTVhbGNzWWJlMTJPMS85OGhkZlR2c0xnSW0vTGFSUnpVclVyVm9PcTgxR2Fsb0doNDVGR3grYmZQM3JmRUtEaXREMXJnWVU4bkNqYnRWeTFLMWFMdC8zTWZhSDJiUnJVb3Mzbis1amxDV25PdDQxcnBZeDdtSlNTbzV0SW1OT1grb2Z3NlRmRjlQdjNuYTR1N2thOWFscDZXemFkZENwejlFVE1hemR0Zzhnenc5dk12MithSzNUK2RuekZ4ZzRZaHkyUzBGb21RR0VXY1hGSjF4MVhCRVJFUkdSL3pvRnFJbUlpSWlJaU53aElxSmluWUxUcGk5WXcvdGYvK1pZRExIYmVYM2NUeHc5RWNNVEQzUXlGbUttL3JtQ2V0WEtjekU1aGNqb3VDekJhS2VKaklrenRyM0phdnFDMWZSbzE1aHlKVU9keXVldDNKempuTG8vTlJLQVNlOE5wbVJvc0ZQOWp2MUhBVWYydGZUMERKSlNVb21JT3NWdjgxZXphTzMycTk1emdKODNvVUZGQUZoWndPeG54NkppT1orWWhLK1hKMHZXN1dENmdqVUY2bjhuV0xscEZ4WEN3M0J6ZFg0OXo5eGlTVVJFUkVUdVROZnpISHMxVzNZZm9reUpvdGd1Qlk1ZFRFNGg5c3c1bG0zY3lhUVppNDEyZXc5SDh0cllIM20rWHc5ZStHQWlldzRkQnh6QmFCOU9uTUczbzU3RjA4T2RZeWRqZVd2OFZMYnVPV3owdGRudHZERnVDcitPZllVM1BwdkMwUk14QUd6ZGM1aE5meC9reTJuekFQaHA5akk2dDZ4SHJVcGxDQXNKd012VEE0dkZndGxrd21RMkdSbk5yclI0N1RZS2ViZzdsYTNhdlB1NmZwZkpNNWR3WC91bWZESjVGcWxwNmV3NmVJemFsY3VRbkpwTzFLazR4djB3TzF1dzJLNER4eGc5Y1FZQTdaclVBaURoUWxLQnJtdkxraUV0NnRRWjRoTVNuVDRRK25udWltdTlKUkVSRVJHUi93eFR4VXFWbFh0WVJFUkVSRVQrOFNhKzg1enhSZitBRWVQWWZNV1g4M2VpRnZXcU1XN0VFd0IwZnZ3TlRzYWVaZUk3ejJFeG0vbDg2cDlzK2p2bmV5Z1JHa1MvSG0ycFZxRVV2WWQ4NExSZ2tsOUZmTDE1OGJGN2FWS25NamFiamZtcnR2THhwTjl2V09hSC9HcFp2eHBqaHorQnpXYWpWZDloSkNRV2JMRW8wTitISHUwYU0vbjN4YVJuV1BPOGpwZW5ZMnVqdVNzMlhkZWNDMnBRNzg3R05xU2pKa3h6cXF0YXZoUjl1clRDYXJPUlliV1NsSnpLbmtQSCtXdlZGbXkyVy91M0VCRVJFWkg4dTk3bjJMeGtaakhMNzlhUjdtNnVPWDZZMHF4T0ZZS0srREo3MllaY24vTkxGeTlxQktjQmhBWVZJZnIwMlFMUE9XdkFtc2xrSWkwOUF6ZFhGL3Awdll2azFGVE9uTHZBaW8xLzU1bnhlUHVzendDWXQySXpyNDc1UGwvenZSSHViZGNFZ0FzWGsvTDFrVTJuNW5VcDR1ZE5ZbElLQnlPaTJITTQ4b2JPUjBSRVJFVGszMGdCYWlJaUlpSWk4cS93VHd4UXkwa2hEemVTVTlMeTFkWmtNdVY3MFVwRVJFUkVSRVJFUkVSRVJPUjJNTi91Q1lpSWlJaUlpTWhsK1ExT2cveG5WQkFSRVJFUkVSRVJFUkVSRWJsZEZLQW1JaUlpSWlJaUlpSWlJaUlpSWlJaUlpSWlONFVDMUVSRVJFUkVSRVJFUkVSRVJFUkVSRVJFUk9TbVVJQ2FpSWlJaUlpSWlJaUlpSWlJaUlpSWlJaUkzQlFLVUJNUkVSRVJFUkVSRVJFUkVSRVJFUkVSRVpHYlFnRnFJaUlpSWlJaUlpSWlJaUlpSWlJaUlpSWljbE1vUUUxRVJFUkVSRVJFUkVSRVJFUkVSRVJFUkVSdUNnV29pWWlJaUlpSWlJaUlpSWlJaUlpSWlJaUl5RTJoQURVUkVSRVJFUkVSRVJFUkVSRVJFUkVSRVJHNUtSU2dKaUlpSWlJaUlpSWlJaUlpSWlJaUlpSWlJamVGQXRSRVJFUkVSRVJFUkVSRVJFUkVSRVJFUkVUa3BuQzUzUk1RRVJFUkVSSDVyNXI0em5QVXJWcU9QWWNqZWZDRkQyL0ltTnRuZlFiQUQzOHM1Wk5KTTQzeU9sWEs4c2JURHhJWG44RFVQNWV6Wk4yTzY3cE9oZkF3N21wWWd3WTFLdkQ3d3JYTVhiRXBYLzBLZWJqeGFJKzJyTm02bDEwSGoyR3oyWXc2TDg5Q05LaFJnVVkxSzdMcjRERm1MOTFRNEhrRkIvZ1I2T2ROWkV3Y0Z5NG1GN2gvc2VBaStQbDRBUkFWRThmNXhLUUNqeUVpSWlJaS95MW1zNWtYK3ZVQUlDNCtnVW0vTHdLZ2R1V3lSRVNkSWo0aDhYWk83NnB1MVB6Yk42MURneG9WQURoLzRTS2ZUNTNyOUx5Zmw1djluaUFpSWlJaUlyZVhBdFJFUkVSRVJFVHVNTE0rZnkzUCt1NVBqU3p3bUYxYU5hQlVzV0JLRlF0bTlNUVoxem8xUTRNYUZYanlmNTBCY0hOMXlYZUFXc3Y2MVhuaWdVNDg4VUFuUHAvNko5Lzh1c0NvcTE2aEZKKzhNZ0NBdXhyVzRLK1ZtMG5Qc0Jab1RoKzgyQS8vU3dGbUM5ZHM1WTNQcHRDcWZuVlMwdEpadG1IblZjZDQ5dUZ1ZEd4ZUY0QWg3MzJUcno0aUlpSWk4aDludDlPbmF5c0FqcDZJWWZMTXhYejRZai9hTmEzTnp2MFJEQmd4bHJUMGpOczd4N3pjZ1BsWENBOWo1SE1QNGU3bUNrQkVWQ3pmelZqSXhlVFVmRTNoWnI0bmlJaUlpSWpJN2FjQU5SRVJFUkVSa1R0TWVGandEUjNQMTh1VHppM3JBWkNVa2txdHltV29WYmxNam0zL1dMS2U1SlEwTEJZelcyYU16ZGY0MVN1RUc1bmJyblFnSW9yN0I3OXZuR2ZPdzJhek1XZnBScWUyNjdidjQwaGtER1ZLRkNXb2lDOGRXOVJqVGo2eUkxZ3NaZ2IyNnNqajkzZkFiRGFUbUpUTXVCL204TnVDMVF4KzVCNGU2ZDRHZ0FXcnQvTCsxNy9sbVFIQ3EzQWg0L2hhTXJDSmlJaUl5SCtQelc3SFpyTmhOcHN4bWN6WTdYWldiTnBGdTZhMXFWRXhuS0VEZWpKcXdyUjhqNWZiczNWK3ZUN3Vwd0psR2J2ZStZZUZCREJ1eEJOR2NCbzQzbWsrR1RhUVowZDlSV3BhK2xYbmNEUGVFMFJFUkVSRTVNNmhBRFVSRVJFUkVaRi91WDczdGNQRDNRMEFUdzkzWGhuWUs5ZTJTOWZ2SkRrbDdhYk1JOERQbTZhMXF3Q3dmT1BmVkNwVG5KNGRtanExU1V4eUJJWEZ4TVZUdTNJWlNvVUdPZFdQbi9LbmNXeXhtR25Wb0RwUDkrbEM2ZUpGc2RudHpGeThqczkrbk1QWjh4ZXdXTXhNbWJPY3NpV0swcXh1VlRvMGMydzU5T1puVTFpeGFWZU9jL1QydkJ5Zzl1Mm9ad3Q4ajdXNlAxUGdQaUlpSWlKeVoydmZ0QTVtc3luUE5sYWJIYk1adkR3OTZOaThMaGxXSzNzT1J4SmN4SmRqSjJPcFdMbzQrNCtldUVVemRuWXo1MThoUEl6UFhodEVTSUFmQUxPWGJpQThMSmdhRlV2VHNFWkZ2bmpqLzNqK3ZXODRuNWlVNjdWdjlIdUNpSWlJaUlqY2VSU2dKaUlpSWlJaWNvdGRtUkdoU3RrU1JsbnpQa09OOG5rck52UHFtTzhCeDdhZnVXVlc2OWE2SVc4Lys1QlRXZDk3V3RQM250Wk1tN3VTSHUwYTUzdHVkcnM5VzltY1pSdjVic1pDQURvMGMyeC9lZmo0U1E0ZGozWnFWNjVrS0dWTEZnTmd3ZW90QUU3WkVycmUxUkNMeFF6QWxEbkw2ZFNpWHJhRnAweEZBLzI1dDEyVGJPVlpGNTZtZnZRU0ZVc1h2engzbTUzMlRXclR1VVU5WEYxZE1KdXlMOEw1KzNneGR2Z1QvRHAvRlI5L056TmJOZ2N2VDQ4YzV5TWlJaUlpLzEzdnYvQUlack01WDIwRC9YMTQvNFZIbmNwZTZOZURILzVZbXU4QXRkZ3o1d282UlNmSnFjNGZuTnlzK2ZkbzI1aWhBM3BTeU1QeE1jenFMYnQ1Ky9PZjhmSHk1THQzQnhNZUZremRxdVdZTnVabGhvLzVnYTE3RHVkNHpSdjluaUFpSWlJaUluY2VCYWlKaUlpSWlJajhpOTNmcVJsbXN4bXIxVWEvVno5bDUvNmoyZG84ZGw4N25uMjRHNUJ6Z0ZwQ1loSng4UWtBRE9yZENZQkp2eTlpL1k3OVR1MjZ0VzVJdjN2YkFUQmx6aklBMHRJekFEQ2JUUFRzZUhtUmFjdnVRM1JxVWUrNjdtMzIwZzI4MVA5eWdKckZZc2F6a0R0V200M2tsRFF5ckZZeU1xeE8veGN1NUVHZ3Z3ODFLNWJHMTd0d3RzVS83eXhiZlA3NjF5clNNNnpYTlVjUkVSRVJrWUpxMy8rMTJ6MkZQSlV1WHBSWEJ2YWtZYzJLUnRtU2RUc1k5c2xrTXF4V3pwNi93SUFSWTVudzVsT1VMMVdNMEtBaVRIem5PV1l1WHNjWFUrY2E3eFp3Yzk0VFJFUkVSRVRrenFNQU5SRVJFUkVSa1Z0czV1SjFBTFJ2VXB2Q25oNmNTMGhrMmNhL2djc0JYUVd4ZFAxTy9qNHdpdVoxcS9KOHZ4NEEvTEZrUGIvTlg4MUhML2VuYUtBL1gvM3lGelVxaHZQeWdQdVl2bUFOODFadU5yS0htWExJTkhhbFZWTStkRHJ2ZDI4N0l4Z3RyL2EvekZ2SmUxLy9Sb3Y2MVNnZUV1alVadFNFYVl5YU1BMEFEM2MzVWxLemJ5MWFQQ1NRazdGbnNHVUpuRE9iemZoNGViSm83WFlPUkVSeDlud2lGNU5UeU1pd012SzVoNmxYclR4SElxTjU1ZVBKWEV4T2RSclAxY1ZDdDlZTm1iZGlNMm5wR2JoWUxHUllMd2VoZVYwS1VMUFpiTHozOVc4NUJ1eUppSWlJeUgvVDlBVnJqT2ZYSzMzODhnRGFOSzVKaHRWS3Zmc0dBN2svNDk0dTF6di9zaVZEZWJSN0crNXVWZC9JeUdhMzI1azRZeEdmVC9uVDZkazVMajZCUjRlTjRkMGhqOUN5ZmpWTUpoUDN0bXZDM1Mzcjg4ZlM5VXlidTVJamtURTM5RDFCUkVSRVJFVHVYQXBRRXhFUkVSRVJ1Y1hlR2o4VlgrL0MzTk82SVFBblQ4ZnoxdmlwMXp4ZVlsSXlpVW5KRE96VjBTZ0xLdUxMbnNPUi9OOWJYL0JJOXpaOCs5c0NabnoyS3FXTEY2VllTQUFMMTJ3bE5ZZXhibFpBVm03QmJIMjZ0cUpiNjRZa3BhVFNiOWluMmVxL0h2a01ub1hjV2J0MUx4Titua3RrVEJ4bGlvY3dmZHlyZVY2dmVvVnc1bjcxWnE3MXp6elVGWUNuM3A3QW1xMTdBRWZnbTZlSE93QVpWaHRQUFhoM2ZtN044T3Y4MWRlOUhaT0lpSWlJL0RNbEppVUQ0R0t4NE9icVFscDZCdThNN2t0NFdERFRGNnhoMnJ5VmQvVEhEMWViLzZ3bDYvbjh0U2NwR3VUdjFHL0RqdjBrSmFmUTc5NjJPWTY3WTk4UlNvZUZVTEpZRUFEdWJxN2MzN0U1KzQ2YzRFaGt6QTE5VHhBUkVSRVJrVHVYQXRSRVJFUkVSRVJ1ZzdhTmF4bFpCNEtMK0ZLcFRISDJIVG1ScjJ4bU9TbGN5SjNXaldvWTUwMXFWK2Fkd1E4emZNd1B2UEhaRkJyV3FFanA0a1VCK1BhM0JYZ1g5cVJzeVZCMjdvOXd1cWJWbHZPaVdhM3V6d0N3ZmRabkFIdzU3UysrbkRiUHFjMmczcDJOTFVBejJ3TTBybFdKbXBWSzV6aHVqWXFscVZpNk9IYTduYUtCL3NURXhSdDF3UUYrRkFzdUFrQ0hablg0Y09LTS9QMFkxOGpMMDhNNGRuTjFZVUN2RGdYcXYyRDFWZ1dvaVlpSWlQeUw5ZXpRbEo0ZG1tWXI3OUQvTmM0bFhEVE9mYnc4OGZmeG9uV2pHcGhNSmxvMXFNN1BjMWNVNkZxelByKzJiVDRYcmRuRzUxUC96TEh1ZXVmLzZwanYrZmFkNTdCYWJkaHNOdHpkWEdsVXF4S05hbFc2NnJ3T1JFUVJFWFdLOWszcnNHak5ObjVmdVBZZjg1NGdJaUlpSWlMWFR3RnFJaUlpSWlJaXQwSFdoYUZBZngrbWZqeVVtWXZXOHVXMHY0enlnbVJZNk5xNklSN3ViazVsblZyVUl6M0R5aHVmVGVIaDdxMEJpRDU5bHVUVU5QNzQ0alZPeFoyanh6T2pNR2NKVUxQWmJBQllMZ1hQWlMzTGFsRHZUa1l3MnRVOCszQzNYT3NXcmRsR2gyWjFNSmxNZEdoV2grOW5MVEhxNmxRcGF4eXYzN0dQY3dtSkFCdzZIbTBFd0FYNGVmUE80TDdHb3RqcXJYc1kvTTdYWkZpdFZLOFFUczFLcFltSWl1WFRWd2ZpWXJHdzkzQWtuMHlleWFhL0QyYWJTOVlBdFd1Um5ITG5iTjhrSWlJaUlyZE9TbG82Y2VjU2pQTkFmeCtlNjN1UDhTSEl4QmtMamJwZUhadmxPTVp2ODFjN25ZZUhCVi9UWEFLTCtCUzRUMzdudjNYUFlWNGYreFBiOXg1aC9PdFBGbWlPcCtMT01YVDBKTDZic1lpVHNXZUJHLytlSUNJaUlpSWlkeTRGcUltSWlJaUlpTnhpVGV0VW9YTFpFazVsWnBPSkh1MmFzR0QxVnFNc3cyck4xM2d1RmdzUGQydnRWQlo5K2l5aFFVV29YTFlFRGFwWG9GbWRLZ0I4TVhVdTBhZmpjWGR6cFdTeElPNXIxOVRJNUFaZ3ZSU001dXBpeVhFZVdZT3dYRjB0dUZnczJjcXZsSnpxcUV0TlM4ZmR6ZFdwYnZYV1BVWjUrNmExblJhZUd0VzhuSWxoZnBiZkJSd1p6dTVyMzVRbi85Y1pIeTlQQUZadDNzM2ttWXQ1L0lHT3RHOWF4MWd3ZTNQOEZGNzVhREx2RE9sTDViSWwrR2Jrcyt3NWRKeFppOWV6Yk9OT1RwODlEOERKMkxOT21kL3lZK2I0RVpRdUhnSkFTcG9DMUVSRVJFVCtsUzRGYW0zY2VZQS9sMjhFb0Z2cmh0U3JWaDZBbE5RMFRzVmR6cVQ3Y0xmV05MNzBBY1dtdncreWNlY0JvMjc0b0FkeXZNU1ZBV28zMUEyY2YyYi9yUEo2aHQ0eVl5d1dpNW1MeVNrQTdEdHl3cWk3R2U4SklpSWlJaUp5WjFLQW1vaUlpSWlJeUMzMi9LUGRuYzRqb21JNUVIR0NDeGVUaWI2VVRRQWNDMFg1MGFOZFk4SkNBamlmbUlUdnBXQ3RSV3UzWXpHYitHN0dJa1lQN1E4NE1vL05YYjRKbTkzT3RyMkhxVjI1TEFONnRlZXZWVnVNc1RLenBSWDJMSlJsSHVuR2NlUGVMeGpId3g3dnhRT2RXMlFydjlLR0hmc0pEdkRsN3dQSDZOUzhybE5kU21vYTY3YnZvMVdENmxRdFg0cGl3VVdNakFvTmExWUFJQzA5ZzJYcmQxNiszN2FOK2I4SDd5YW9pSy9UV0hXcWxLVjV2YXJHK2RZOWgvbDU3Z3FXck4xTzlZcmhQUFgyQk40ZDBwZmdBRCtxbEN0SmxYSWxDU3ppd3hkVDUrWTY5NnR4YzczOFdwMmNrbnJONDRpSWlJakluY25WeFdKa0hENTQ3Q1N6bDI0QW9HN1ZjdFNyVmg2NzNVNXFXam9uWWs0YmZlNXVWUjl3WkVUKzlJYy9ydW02QmYxd0lqZTNldjd1YnE2a3BqbmVINnBYQ01kaWNYd01rNUNZbEszdGpYNVBFQkVSRVJHUk81Y0MxRVJFUkVSRVJHNngwaVdLQW83TVpDNFdDMGtwcVF3ZFBRbFhGd3MxSzVVeDJwMjdjREhYTWI1Kyt4bitQaERCMTcvT3g4M1ZrVzFnMXFKMVBOS2pqZEZtOU1UZmVleStkc1lXT0xzUEh1UCt6czN4TGx5STFFdEJaOEVCZm5ScjNkRG9ZN1U2QXRRQy9ieU5zc1NrWkI2N3IxMmVXL0Jzbi9WWmp1VzF1ai9EdHIySDJYLzBCRzBhMWN5eHpjcE51MmpWb0RvQTdaclc1dnVaU3loYk1wVFFvQ0lBck4yNmg4U2taS045N05uelJuQmFURnc4UDgxZXhwQkh1bFBZMDRQOVIwK3dkUDFPNXEvYXd0bnpGMmpUdUNhVDMzK2VHaFhEV2JCNkt6MmZlNC9CZmUraGU5dEduRDJmeU1UcEM3bTdaWDNlR2RJMzEzdkxUYTN1enpobGVrak9Fc2duSWlJaUl2OE92dDZGamVPc0h5UjRYZnFnSXpNTDJOR29VOWp0ZG1OYlRJQ1ppOWR4Nk5oSnAvRnVWT0JaZnQzbytWL05SMFA3MDdSdUZheFdtMU5XNWtQSG8zRnpkU0V0UGNNb3U5SHZDU0lpSWlJaWN1ZFNnSnFJaUlpSWlNZ3R0dTl3SklVODNJaFB1R2dFandHa1oxaXBXTHE0Y1I1ek9qN1hNVXFFQnRLZ1JnVW16MXpNdmlPUlpGaXQvUExYU3FjQU5ZQjJUV29ieC9lMGFjUTliUnBsRzh2Zng4czR6c2h3Yk9jWkZoSmdsTVhGSnppZEY5VG1YWWV3Mld5NUx6eHQzbVVzaHJWdjRsaDRhbEd2bWxHL1lNMDJwL1pydHU1aCtZYWQ3SStJNHZ1WlMwaEtTV1gzd2VPY3U1QkljQkUvYWxjcHcrdFAvWTlhbGNvWUdSdWlUNTlseTY1REpDYWw4TjdYdi9MOXJDV0VCaGN4c2p0Y3EwSWU3b0FqZTBObTlqa1JFUkVSK2ZmSURJWUNPSDhwQzVpYnF3dVZ5amllMitQUEp3S09MZStQblR4dGJETWZGNS9BMk8vLzRJMm5IaVF0UFlQdlp5M202SWxUdDNqMnQzNytHM2J1cDNtOXFwaXpCS2ZGbkk3bnI1V2IrV24waXh3K0hzMnN4ZXZac0hQL0RYOVBFQkVSRVJHUk81Y0MxRVJFUkVSRVJHNng5VHYyczJQZkVmcDJiNU90cmtPenl3RmwrNCtleUhVTXowSWUyTzEyTGlhbGNQRFlTWDVmdE5iWThpYXJlU3MzVTdsc0NkTFNNNGcrZlphWXVIaml6aVp3NXZ3RkxHWVQ5M2Rxd2JtRVJJS0srR0sxMnJEWjdRQ1VEdzh6eG9nK2ZkWXBRSzNIMDZNQUdOaXJJNTFiMW5NcUEramVwckZUb056VkFyZmk0aFBZZnpTS2lxWERTRTNQd04zTmxic2ExZ0FnTlMyZEZSdi96dFpuOEh2ZlVMcDRDRTgvMUpXU3hZSW9WeUtVb2tIK1RtMlNVOUpZdFg0WGM1ZHZZdTIydlRTc1VaSHhydzBpTk1pZnZpOS93ckdUc1FBY1BSSERsRG5MODV4alRseGRMQlF1NUFoUVM4N25kcXdBQVg3ZVZDMVhDb0REa2RGRW5UcFQ0R3VMaUlpSXlLMVJybVNvY1Z5aWFDQ0x2aHVGcTZzTGZwY3lrNTJJaVFPZ1ZZUHFsQ3dXWkxUOWVOSk16aWNtRVJMb1I5MnE1YWhSTVp4N24zbm4xazZlV3ovLzFWdDJFeHJrajkzdWVCNC9mZlk4Qzlac3hXYXpVYTVrS0JYQ3d3Z0xDV0REenYwMzVUMUJSRVJFUkVUdVRBcFFFeEVSRVJFUnVjV20vcm1jdVBpRWJBRnFqV3RWb2tiRjBnQ2NPbk9PZlVkeURsQ3pXTXo0RkM3RXhlUVViSFk3Q1lsSmpQL3B6eHpiL3I1b0xjczMvazFVVEp3UmZKYlY1SmxMZUhsZ1Q5bzJya1ZTbGkxLzZsVXJENERkYnVkSTVDbmpIREF5SjF5NG1HU1VSWitPeDJJeGs1cWFuaTFRTEQ5R1RaakdxVFBuT0gzMlBFVUQvYWxld1JIQXRXckxicWQ1WlJWMTZnek42MWFoUktoaklTMDl3OHJldzVGczNYT0lEVHYyczJQZlVTcVdMazdyUmpWNGRkQURoQVQ0R1gzNzkyelBwOS8vQWNDZXc1SHNPUnhaNERsM2FsN1hPRTdJWXp2V0szVnAxWUFoajNaM3pHUDRXQVdvaVlpSWlOekI2bFlyWnh3dldiZUQrenMxZDZxZnUySVREV3RXNUlNWCsySE9zajFtV0hDUlMvODdQdlE0Y1NvdVg5ZGJPSEhrOVU0WmdLallNL1FiOXVrdG1iK3ZsNmVSblMwaUtwYlJFMy9QMXFaRHN6cVl6WTdzeHV0MzdNLzNmVnpMZTRLSWlJaUlpTng1RktBbUlpSWlJaUp5aThYRkoyUXI4L1B4NG8ybkhqVE9mL3hqcVZOQW1UM0w4ZVAzZDhSa01uSDJYS0pSbHBCNE9WZ3NxNHRKS1Z4TVNqSE9pd2I1azV5Y3lzWGtWR3gyT3lXS0J0SzRWbVVBVHNZNkFxV0NBL3lvVmNrUktCY1JGVXRpVXZKVjc2bHN5VkNtakg3UnFTejJ6TGs4K3p6ZHAwdU81ZVZLaG1LNnREam02ZUh1MU83UThXam1yOW9DT0xiVmZIUDhWRXFGQmJQL2FCUm40aE1JTHg1Q3RYSWxlYkJMS3o0YTJwL0NuaDVPWTIvWmZZakpNeGV6YXZQdXE5NVRwZ3JoWVh6OHlnQlMwOUt4V3EzWWJIYjhmYnljQXZFT1JKek05M2pWeWpzVzFSSVNrOWkrNzBpKys0bUlpSWpJcmVYdTVrckwrdFVCUjhhdXJYc09FUmVmZ0plbkIvRUppZnkrYUMwWGsxTVlOL3dKM04xY25mbyswTGtGS3pmdk5wNFo5eCtKeXRjMWc3TjhWSEU5TWpPTzNhejVKeVZmZnNmNFp0U3piTml4bnd5ck5jZTVlQmYycEZPTGVzYjV5azI3OHB6NzliNG5pSWlJaUlqSW5VY0JhaUlpSWlJaUluZUF5bVdLRTFqRUI0QURFVkZNbTd2U3FUNXJ0ckluSHVnRXdQSG8yQUpmNTYybis5Q3dac1VjNjFaY1dpanExcnFoa2QxZzdiWTkrUnAzNytGSVV0UFNqWVd0eEtSa1B2eDJScDU5QnZUcWNOVnhtOVN1VEpQYWxZM3p4ZXUyTTMvVkZzcVdES1Y3bTBZRUIvZ1JGaEpBaWRBZ2ZMMDhjeHdqTWlhT3hXdTNNV2ZaUm81RXh1VHJmckk2SEJsTkVWOXZZenZQSzFtdE5uNmF2U3pmNDFXN2xQVmh6YmE5V0sxNWIyc2tJaUlpSXJmUFBXMGE0VjI0RUFEYjl4NGhQY05LMjM3RGpmcnUvOC9lbmNmWldQNS9ISCtmYzJiZlo4eU1zV1hmWlJ1eVpNdVNYVU5aVW9uOEtpVWgxWmVra21qZnBKUlNVYVNGVkNoWm9pd2hlM2JEV0FZempCbXpiK2VjM3g5amJvN1pNUWE5bnYrNDcrdjZYTmQ5M2JkL09nL3ZycXRqYzczMTdGQWpOTFg3NEZHdDJyaFRqdy9zcnFBQVgzMzMzbGlqZHN2dWc5ZDI4U3JlOWEvWnNsdDFxdDBpS2V0LzZLaFJxVnloMXJSMVQ3aitQWEFrMzVvcitaMEFBQUFBNFBwRVFBMEFBQUFBcmdQcnQrM1ZxQ21mNnFVbkJ1cVpOejdQc2Z2QXZDVi9xbTYxaXJKWXNvSmp5YWxwbXJ0b2RaR2ZzMk5mUks0QnRkMEhqK3JMQmNzbFNkOHNXcVVXRFdzcHRHNDEvZkxIUmtuU3NyVmJkZkRJeVR6bnRkbHM2anZxVmJrNE9Ta2owNnJJcUpnOGQxQzRHazZkaWRWZEhackxKNWRRV25STW5IYnVQNkxOdXc1by9iWjlPbnk4NktHMGkxbXROdTNZZDFndEd0WnlhRTlNVHRITy9VYzA4NGZmdFhWUGVLSG1LdVhuclRKQldjY2xGYlJ6QkFBQUFFcld5ciszcTIrWFZxcGVzYXgrWDdzMVIvL2FMWHQwOG5Tc3lnWUhLQ0l5V3NOZm5xNzRwR1MxQ3EycitqVXJHWFZuWXVPMWFlZUJRajJ6WWRpSXE3VjhCZnI3Rk52NlAvM3VON203dXFocm15WUs5UGNwY0MxSnlhbGF0WEduM3Z3ODUvR2ZBQUFBQUc1K3BwcTFhdHNMTGdNQUFBQ0E2OXZNeVNNVldyZWFKT24vbnArcWYvNHQzRDhBbGFTUUlIKzV1N29vTlMxREowK2ZsU1M1dTdrb0pUVTkxM3B2VDNmNWVYdkticGRPeDU1VFducEdqcG9LWllJa1pSMGZlUzRoS1VkL3JTcmwxYlZORTVsTkp0bHNkcVdrcGV2dzhWTmErZmQyWldSZUNKUzV1ampyM3U1dDllV1B5L05jLzREdWJYUkhzL3FTcEVkZm1GYmcrNDU5dUsrNnRBbVZKTFY3WUd3QjFRVWIwcWVUR3RXcG9oTlJaM1gwWkxRT0hZL1NnWWhJeGNRbFhQSGN4YVZ0MDNwNmYveWpzdGxzYWpkb1hKNUhzd0lBQU9ENjRPdnRxVGVmZVVpanBzeFFjbXBhanY1YVZjcnJ1VWY3YStUa1R4UWJueWdwNjcvYnh6N2NWeDFhTk5DWnVIaTkvT0UzMnJoai83VmV1cVJyczM2enlTU1QyWlJudjkyZTlUKzA1T1ZxLzA0QUFBQUFjUDBob0FZQUFBRGdwbkFqQnRRQUFBQUFYUDlNSnBQczlyei9LYVdnL3BKMm82OGZBQUFBd0kzUFhOSUxBQUFBQUFBQUFBQUF1RjRWRk42NjNzTmROL3I2QVFBQUFOejRDS2dCQUFBQUFBQUFBQUFBQUFBQUFJb0ZBVFVBQUFBQUFBQUFBQUFBQUFBQVFMRWdvQVlBQUFBQUFBQUFBQUFBQUFBQUtCWUUxQUFBQUFBQUFBQUFBQUFBQUFBQXhZS0FHZ0FBQUFBQUFBQUFBQUFBQUFDZ1dCQlFBd0FBQUFBQUFBQUFBQUFBQUFBVUN3SnFBQUFBQUFBQUFBQUFBQUFBQUlCaVFVQU5BQUFBQUFBQUFBQUFBQUFBQUZBc0NLZ0JBQUFBQUFBQUFBQUFBQUFBQUlvRkFUVUFBQUFBQUFBQUFBQUFBQUFBUUxGd0t1a0ZBQUFBQUFDS1QrWHlwWldTbXE1VFoySno5SVVFK2N2ZDFVV1NkUHpVR1dWa1doMzZMUmF6NXIzelAyM2RFNjV2bC95bDhLTW5OZmZ0WjFXcmNqa2RQaDZsdTUrY1l0UjJ1cjJSUnR6WFU5djJIdExVcjM3V21kajRLMTY3MldTU3E2dXpYRjFjNU9iaXJET3g4Y3EwV2dzZUtPbjFwNGRJa3FKajR2VDJGejhXL2RsbXMwTHJWdFdtblFkeTdmZjJkRmZWVzhwbzI1NUQrYTdmWnJmbit4d3ZEM2MxcVZkTnpSclUxT2Z6bCtuMDJYTkZYaXNBQUFBQUFBQUFBTmN6QW1vQUFBQUFjSTI1dWJwby9LUDlydHA4RTZaK3JlL2VHNnRLNVVwTGttN3JPMXErM3A0YWNYOVA5ZW5VUXYvOGUxQ1B2UEJCam5GdlBUdFU5YXBYbENUMWV2eGxIVDF4MnFHL1ZwVUtxbDZ4cktwWExLcy8vdDZoOEtNbjVXUXh5MncyeTJLeE9OUTJyVmRkdDVRTlV0blNBWnJ5eVhlNXJuUFNrL2NyS01CWFRrNFdPVmtzT2Y1MGRyTEkxY1ZaYnVkRGFjNU9qczk0NnJYUHRQTHY3WVg2SnAxYk5aWWtSVVJHRnptZ1ZxNTBLVTBaL2FBYTFLcXNGNlorclo5WGJzaFJNK3JCdTNUM25iZHJ6ZVpkK3VEclJkcDMrTGhEdjhWaTFydmpIdGJoWTFGNmYvWlBlUWJWSmp3K3dGaHJYSHlTUHZuMjF5S3RGUUFBQUFBQUFBQ0E2eDBCTlFBQUFBQzR4cHlkTE9yWnZ0bFZtMi9DMUsvbDR1d3NGK2NMUC9Ic2RydmFONjh2czltczIrclhVRmpINWxxNC9HK0hjVTRYaGN6UzBqSnl6TnVrWGpWSlVrYW1WVnZ6MmVKRSsxZ0FBQ0FBU1VSQlZDbE1rbG8ycmkxSjJuWGdxRkxUMG5PdEtWdTZsRUxyVmpQdWJUYWJNakt0eXJUYTVPbnVLa2xLU2tsVFRHeTgwak16bFo2UnFZeU04MzltWnNyRHpUWGZOZVNtVXJsZ2JWdVlNNXgzc2RDN1I4cHF0Um4zaldwWFZZTmFsU1ZKTHc0ZnFOTm56Mm45dHIxR2YrTTZWZFduVTB0SlVxdlF1bHF4Zm51T2dOcGpBN3FwVFpONmF0T2tuaXFXRGRMWWQyYmwrbDJtZmYyTE9yUm9JQ2VMUmIwN3R0Q003MzZUdllCZDF3QUFBQUFBQUFBQXVKRVFVQU1BQUFDQW0xQjhZckxlbmZXVEpqMTV2eVJwMUlOaCttUERUcDFMU0RKcUxnNjBwV1ZrNXBpalRaTjZrcVF0dXc3SzE4dER2bDRlUnFqTllqR3JkQ2svWlZxdDh2UHhVdm5TZ1pLa2ZSSEhWYmw4YVdPT3c4ZWpqT3ZISjM0a2s4a2txelVybEhaeEVDczdSTGJvancxNmRjYjNWL3orVjJMUnFvMnFVKzBXRGV6UlZoYUxXYTgrOWFDNkQ1dW9wT1JVZWJxN2F0TElCMlF5bVNSSlgvNjRYRDh1WDU5ampsa0xWNmhSbmFvS3JWdE43WnJWMTRjdlBLYVZmKzl3K0RiWnpzWWxLTGlVbjBLQy9QWHFVdzhxTVRuVjZIdGwrcnppZTFFQUFBQUFBQUFBQUs0QkFtb0FBQUFBY0kwbEpLV29ZZGlJeXhxYkhlUkt6OGpVYlgxSDUxdjd5OG9ONnRPcGhSclZyaW8vYjA4OStVQlBUZnJvUXVESnhlV2lnRnE2NCs1ZXZ0NmVhbFM3aWlUcHI4Mjd0SFRtSklmK0NpR0JXanB6a3NLUG50VEt2M2NZN2YyNnRGYS9McTJOKzlDN1I2cFR5MFo2YmN6Z1FyMWYvMjV0MUw5Ym0zeHJpdkx0WXVNVDllV0M1Zm5XMkd4MldTeG1QZHkzaTlHV25KcW1qRXlybkowcyttZlhRVDNRcTcwa3FVR3R5aXBYdXBRa0tTazVWV25wR1JvMm9Kc3g3dFB2ZjVQVmFsTkNVb29lZStsRHZUWm1zTm8zYjZBZmZsdWpzRTR0MUt4K3pYelgwcVYxcU1NOUFUVUFBQUFBQUFBQXdJMk9nQm9BQUFBQTNNVGUrV0todm5wampDU3BkNmVXK3U3WE5jWnhsSzdPemtiZHBVZDhkbWtkS3JQWkxFazZFeHVmNS94bXMxbTlPdVIvWEdsaWNxb2lJcVB6cmFsVUxsaFNWbmd2Smk0aDM5cWlPSmVRckZrTFZ4Ulk1MlJ4MHJBQlhYUHQ2OWlpb1RxMmFKaWozZFBEVFkvMmR4enp4WUpsc2xwdE1wbE1jbkYyMXROdmZLNDJUZXBxMWNhZEN1dlU0dkplQWdBQUFBQUFBQUNBR3hnQk5RQUFBQUFvUWRrN291WG5jbmRiazZTZCt5TzBiTjAyM2Q2NHRqNzdmcWtPSFR0cDlMbTV1a2lTTWpLdHNsMTAzS1lrOWJyak5vZjdJZVBla3lTOS9PUjlxbEFtU0tkT3gycmNPN1BVc1dVRDNkZnpEa25TK0hkbmEvSHFUZG84LzMxWkxHWU4rdC9ic2xwdFdyTjVsOVpzM3BYdk9yTy93NUxWbTRwMHhHZEIzNjlTdWVBOGE2N2t1eFprMklDdTZ0SHVObzE1L1RPdDJyaFRrdlRvQzlOeXJjMWVYMFJrdE1LR1Q4cTFCZ0FBQUFBQUFBQ0FHeFVCTlFBQUFBQTNuU2IxcWwzelo0WWZPNm5ZYzRuWC9MbUY4ZmJuQy9UR1p6YWRQbnZPb2QzZExTdWdkdW54bnJXclZsRGQ2aFVkMnJidUNaY2twYVJsMWFhbVoyanJubkJOSEhHZlVlUGo1U0Z2VDNkWkxGazdyMTI2RTlySVFiMDBwRStuZk5lYTN4R2Z4UmtvUzB2UHlIZitmK2EvSnllTFJRbEpLV3A5MzdQNXp0V29kbFU5MHErTFRDYVRacjMybEY3OFlJNSsrMnZ6MVY0eUFBQUFBQUFBQUFBM0JBSnFBQUFBQUc0Nnd3WjB1K2JQakltTFY5ZUhYMVI2UnVabGpZK01pdEVUazZZYjk5TW1QS1p5cFV0ZGxiV2RPaE9ibzgzTjFVVk9Gb3NrS1RFcDFhSHYvdk03b2hYR3IzLzlZeHh6V1Q2a2xMRm1tOTJlNzlHZ1B5NWY3M0RmdTJQVzhaZUhqcDNTOW4ySGpmWTZWU3VvWnVYeUJhNGpOajVSSDN6MVM0RjFqdy9zcmtCL253THJMcFg5clM3ZGFTNDMyL2NlMHV5RksvVmc3dzV5ZFhIV2EyTUdLeVRRWDEvK3VMekl6d1VBQUFBQUFBQUE0RVpIUUEwQUFBQUFyb0pTZmo0SzlQZlZpZWlZeXhxZmtXblY0ZU5SRHZmRktTakExN2crSGV1NHMxcU55dVZ5MUU5NjhuNzFiTi9NdU04K09uUEh2Z2o5dE9KdjNkV2h1V3BWcWFEOUVTY2tTY2RQbmxGYWVrYWV6OTk5OEtqRGZYWkE3ZXk1QkllK29BQmYxYXhjOFBza0pxZHF3YkoxQmRZTkN1dVFJNkRtN0dUUjBIczY1em5HWkxwdzdlYmlYR0FBOHVONVMvVHVySVU2Y2pKYXp3L3JMMGs2ZURUcmFOVVhueGlZNTdoQWYyK0gvbjkySHREaTFadnlmUllBQUFBQUFBQUFBTmM3QW1vQUFBQUFiZ3A3RHgwdjBlZi92WDN2WllmVFNrTDFpbVdONnlNbm9oMzZkaDg4S3J2ZHJocVZjZ2JWTHBXWW5LSlpDMWZvcmc3TlZhOTZSY1hGSjBtUzloM08vKzlqL1BuZzFxV2ExS3V1SnZXcUYvamNxOG5aeVVuREJuUXRWSzJyaTNPQnRSL1BXeUpKV3ZEN09wMCtlMDRoZ2Y1YXMzbVhwQXRCdk54NGViZzc5RnV0TmdKcUFBQUFBQUFBQUlBYkhnRTFBQUFBQURlRk4yZk9MK2tsWEpmS0JBV29hNXRRZlQ1L21VTjdxOUE2eHZYTy9VY2MrbmJ1ajlEdmE3ZnF3eGNleXpIZjVsMEhOWFQ4KzNycmYwUFZzVVZEU1ZMRThTZ2xKYWZLMDhOTkhWbzBrQ1J0MkxFdjMzVTFEQnZoY0w5dDRRZVNwRytYL0tsWFozeHZ0RDl4WHcvOVg5KzhkemZMVmlFazBKampldUh0NmE0cTVVTzBkTTJXa2w0S0FBQUFBQUFBQUFBbGhvQWFBQUFBQUZ3SHNvL012SnE2dG1taThjUDZLU0VweFNHZ1ZzclBXMTFiTnpIdS96M2dHRkQ3OWEvTlNrcE9MZlJ6YkhhN051ellwL2JOR3hqM2F6YnZ6bmRNWHUvYXYxc2I5ZS9XcHREUHZocVNVOU55Qk9heW1VMG1mZlBPczZwWnVielJ0bnJUdnhvNStaTUM1MjE2YXcyTkhoeW0wWVBEOU00WFAycjJUeXR6ZlU3MnQ0aUlqRmJZOEVtWCtSWUFBQUFBQUFBQUFGeWZDS2dCQUFBQXdFM0czOGRMNHg3dHF6dHZieXdwNitoSWZ4OHZ4Y1lueW1ReWFjSmpBK1R1NW1MVVAvMVFiejM4L0FmS3RGb2xxVWpodEd5Ly9iWEZDS2h0MnJGZnA4N0U1cWpaSFg1TXY2emNrT3Y0bnUyYlNaSU9INC9Tdi9zakN2M2NGNlorWGVTMVNwS251MXVoNm9iZDI4MGhuQ1pKYlp2VzB6MmRiOWNQUzlmbU83WjVnNXJHOVlFako0cStTQUFBQUFBQUFBQUFiZ0lFMUFBQUFBRGdPaEFaRmFNbkprM1B0OFpzTWhWcXJoOC9mRjUrM3A3Ry9lOXJ0eWc5STBObWswblBQelpBN1pyVmQ2aHZWTHVxbm42b2oxNzc5UHRMcHlxMCtqVXJHZGZCcFh6bDd1YWlsTlIwaDVvN2JxdXZncGpOSmxrc2xsejd4ajNTMStINHp5b1ZRdlRRM1hmcSs5LyswazhyTnNqTjFWbE42MVZYb3pwVjllYk0rY3JJdEtweG5hcnEzcTZwamtSR2EvWlBLM1ZiL1JwNnFFOG4xYTUyaTVhdTJhS3o1eEp5ZlpiSlpOS2ovYnZva1g1ZEpFbFdxMDJ2VEorbkNjUHZsZGxrMG5QRCtzdlp5VW5mTEY2ZDU3dTBiRnhia3BTZWthbXRldzRWK080QUFBQUFBQUFBQU55TUNLZ0JBQUFBUUFrYS9lcW5rcVRrbERRZFBoNlZiKzNGd1RLNzNlN1E1K2R6SVpDV0hVNkxUMHpXbEUrKzAyOS9iVlpRZ0svZUdmdXdtbDIwcTlmaVZadlVwWFdvTEJhekJuUnZvMTBIaitpWFB6Ym11NGJRdXRWeUhNOTVUK2ZiZFgrdk80ejd5dVZEOU03WWh6VnF5Z3lscFdjWTdkM2FObEZCS3BZTlZzV3l3Ym4yeGNRbE9BVFVodlRwcEVybGd2WE0wTHUxUHlKU3JVTHI2c0d3RHBLa1RUdjNhOW02YmJxclEzUGQxYUc1VHAySjFkYy8vNkZ5d2FYVXZHRXRTZExvQisvU2hGeDJZS3RZTmxqUERldW5adlV2Zkt0M1p5M1VqOHZYcTB4d2dCN3AxMFZtazBuL2UvZ2V0VzFhVCsvTi9rbDdEeDEzbUtOU3VXQ1ZMeDBvU2RxNk8xeXBhWTVoUFFBQUFBQUFBQUFBL2lzSXFBRUFBQUJBQ2Zwanc0NWMyd1A5ZmJUNGs1ZVVrcHFtMVBRTU9UczVxWlNmdDlHZmtKUmlYTGRyVnQ5aHh6UkorbnZiWGsyWStyVmk0aExVcjJ0cmpiaS9wN3c5M1kzK0g1YXUxU3ZUNXluaVJKU0dEK3doU1hyK3NRRTZjT1JFanJCVmZoclVyS3lXamJKMkNrdEx6OUNoWTZkVXUyb0Z0V2hZU3pNbmo5VDl6N3hsMURZTUc1SG5QTm1odDIrWC9Pa1FRc3RMaFRKQjZ0WW1LL0MyZmU5aGJkcDVRR2ZQSlJvQnRaN3RtMm5adW0zNmFjWGZ1cXREYzRVRStxdHAvUnI2NVkrTkduWnZONVV1NWFjZWQ5eW03MzVibzUzbmp4U3RXNzJpN3UzZVJ0M2FOSkhaYkRhZU5lTzczL1QxejM5SWtxWi9zMFJCQWI3cTNiR0ZKS2w1dzFxYTE3Q1d0dTg5ck4vWGJ0V21uZnQxNE1nSjQ3aFRTZnByOHk3MWF0OU1Mejk1Zjc3dlZLbGNjSTd3bjVUL2R3TUFBQUFBQUFBQTRIcEhRQTBBQUFBQXJrTm5ZdU1WR1JXaktoVkNjdTFmdW1hTGNSMTFKbGFwYWVseWMzVlJScVpWNzgvK1NYTitXU1dUeWFUUEo0OVV3OXBWakZxNzNhNVB2djFWSDgvN1ZaSTA4L3ZmMWJ4QkxZWFdyU2FyemFhMDlNeDgxN1hyd0JFOS8vNVh4djA3WS85UGxUMnkxampsaysrMGZ0dGVmZmZlV1BsNWUrck0yWE9TcE02dEd1dXhlN3NYNnIyN3RXMnFaZzFxNVZzVE5ueVNSdHpmUXhaTFZvanNvN21MSlVuaFIwOXFmMFNrYWxRcXA5c2IxWkdmajVlMjdqbWtVNmRqRlJMa3IrNXRtMnJEOW4zNit1Yy9OR1pJYjVsTUpvMGVIS2JISjM2a3o2ZU1VcDJxRlJ5ZWs1U1Nwc2tmejlPUzFmOFliWGE3WFJPbnpWWEU4U2dOdjYrSFhKeXpmbFkzcUZWWkRXcFYxb1lkKy9UWWl4K3F3MFVCdFZVYmRxcHgzYXFGZW44QUFBQUFBQUFBQUc0MkJOUUFBQUFBNERxMWVkZEJWYWtRSXR2NTRGaFNTcXFpWStMMHg4WWQrbUwrY3FOdVQvZ3hUWGovS3owMXBMZkd2RDVUdXc4ZWxaUVZwbnBqNW54OTlzcVQ4bkJ6MVpFVDBabzRiYTYyN0E0M3h0cnNkcjA0ZFk2K2UzK3NYdnhnamc0ZlA1WHJXbVo4OTV1K1g3cEdpY21wRGtlUnZ2N1pmSDM4MG5ETi9PRjMvYlRpYjBuU3FDa3o5TkdMajJ2QnN2V1NKQjh2RDFVcWwvdXhuWmZ5OW5SMzJPa3ROeDV1cnFwVDdSWkowc1lkKzdWaHh6Nmo3N2UvTnF0YzZVQnQzM3RJd1FHK2lvdFAxQzkvYkZUVlcwSzBZdjAyU2RLQzM5ZnEwZjVkNU9udUpvdlpMRzlQZDMwMFo1R21QditvekdhejdIYTdscTdab25lL1hLaW9tTGhjMXpCcjRRcXQycmhUdysvcnJvNHRHc3BzTmlzbUxrSFB2VE5MTGk3T1NreEpWWHBHcGc0ZE82WGpVV2NVNE9ldEg1YXVMZFEzQUFBQUFBQUFBQURnWm1LcVdhdTJ2YVFYQVFBQUFBREl5V1F5U2NvS21oV0dxNHV6MHRJemNyUzNhbHhIUVFHKyt2bVBEYkphYmJtT3JWdytKRWM0YmR3amZTVkpDMWY4clQzaHgvSjhic2NXRGJYOGZQZ3JXNTFxdDJqdm9lT3kyWEovM3BWeWRyTG9uczZ0dEgzdkllMithRzJ1THM3S3lMUVcrTndtOWFycjZNblRpcjRvZ05hdmEydlZyMWxKc3hldTFQNkl5RUt2SlNUUVg1MWJOOWJlOE9NT1lUbDNOeGNGQi9qcHlJbm9JcndaQUFBQUFBQUFBQUEzRndKcUFBQUFBQUFBQUFBQUFBQUFBSUJpWVM3cEJRQUFBQUFBQUFBQUFBQUFBQUFBYms0RTFBQUFBQUFBQUFBQUFBQUFBQUFBeFlLQUdnQUFBQUFBQUFBQUFBQUFBQUNnV0JCUUF3QUFBQUFBQUFBQUFBQUFBQUFVQ3dKcUFBQUFBQUFBQUFBQUFBQUFBSUJpUVVBTkFBQUFBQUFBQUFBQUFBQUFBRkFzQ0tnQkFBQUFBQUFBQUFBQUFBQUFBSW9GQVRVQUFBQUFBQUFBQUFBQUFBQUFRTEVnb0FZQUFBQUFBQUFBQUFBQUFBQUFLQllFMUFBQUFBQUFBQUFBQUFBQUFBQUF4WUtBR2dBQUFBQUFBQUFBQUFBQUFBQ2dXRGlWOUFJQUFBQUFBTmZldy8wNnk5WFpXVGE3WFIvTlhXeTBtMHdtVlM1ZldvZU9uY3AzL0FOM3RWZUFyNWNrNmYzWlAxOXhyYXVMYzFHV2I3RFpiTXJJdEJaWU4zSlFMOVdvVkU3bkVwTDE5YzhydFR2ODJHVTk3MUtWeTVkV3Y2NnROZjJiSllwUFRMNHFjd0lBQUFBQUFBQUFjRE1ob0FZQUFBQUEvMEdEZTNlU3A3dXIwdEl6aklDYTJXeldpOFB2VmZkMlRmWFNCM08xYU5YR1BNZmZmZWZ0cWxRdVdGTEJBYlhDMUc3NDdwM0xlUTFGUkVZcmJQaWtmR3ZNWnJONmQyb3BQMjlQMmUxMnZUZjdwOHQ2MXFXZUd0SmJEL1M2UXlhVFNSNXVybnJ4Z3puNTFudTZ1MnJPVzgvbTJiOXcrWG81T1ZsMDUrMk5DbngydjFHdkZYbTlBQUFBQUFBQUFBQ1VCQUpxQUFBQUFQQWY1R1F4UzVMU016S050cWEzVmxmUDlzMWtOcG4weXFnSFZDYllYNTkrdDlSaFhKZldvWkt5d2xhWHR1VWx0OW85NGNkMDVFVDBsYjFFTHA1L2JFQ09OaDh2ZC9sNWUwcVNrbFBTOUVpL0xnWE9zMzNmWWYyeWNrTytOU3YvM3E0SGV0MGhTZXJWdnBsK1dMcFdPL2RINUZsdk5wdU5vRjV1QXZ5ODVlSG1xaHFWeWhXNFBnQUFBQUFBQUFBQWJoUUUxQUFBQUFEZ1A4alp5U0pKU2t2UE1ObzJiTituOGUvTTB1VFJnMlEybXpWOFlBK2xwMmRxMXNJVlJzMXJZd2JubUN1M3RyeGsxNzQ1YzBHdUFiWGpVV2YweUlRUENweG55WXlKdWJiZjAvbjJmTWQ1ZXJnVldDTkpyczVPQlFiVXR1MDVwR1hydHFwOTh3YjZkZlUvT3BlWVZPQzgyVG9PR2E4enNmR1NwSm1UUnlxMGJqVkowdlJ2Rm12T0wzOUlrdTd0MFZiOXVyUldYRUtTaG94N3Q5QnpBd0FBQUFBQUFBQndQU0dnQmdBQUFBRC9NUmFMV1daenpoM1VKT25YdnpiTGFyUHIxYWNlMU5ZOTRmcGg2WnBydXJiU3BmejEwWXZEcitrekM3SnRZY0dCdVo3dG02bG4rMmE1OXFXa3BxdkZnREVPYmN1L21KeHJiVXhjZ21MaUVpUkp6azVaUDlramprZnA4UEdvb2l3WkFBQUFBQUFBQUlEckJnRTFBQUFBQUxpSkZSU3VLaHNja0dkTmszclZ0ZmFidHlSSjRVZFA2dTRucDZoaDJBaEowc0lQSnhqSFZiWWM4SFMrei9qbW5XZFZzV3hXYmZiNHZEZzdXZkk5QnJNZ0Y4OWZ1WHhwZmZmZU9HTzN1RGRuenRlY1gxWVovUS9kM1VtU0ZKZVFwQVcvcjd2c1oxNk81ZXUzS1QwOUt4ell2R0ZOQmZoNkcyditjZHJ6RHJVTmExZHgrRHZxL2NRckJOWUFBQUFBQUFBQUFEY01BbW9BQUFBQWdDdXlidDViVjIydUl5ZWkxVy9VYXdYV2JmanVuWHo3elNhVG5uOXNnQkZPMng4UnFYbEwvblNvZWZLQlhwS2tpTWpvZkFOcTMxNHk3bUw5dTdXUkpHVmFyWnEvZEcydU5aZnVVaWRKcjgzNDN1R0l6K3lBMnNWU1V0TWQ3dDNkWFBKY0J3QUFBQUFBQUFBQTF5c0NhZ0FBQUFCd0U0dUlqTTYxdlVKSW9DeVdyR00rajV5SWx0MmUvenpIbzJLdTl0SnlWYkZzY0lIaHM4TDR2NzZkRlZxM21pUXBJOU9xRnorWUk2dlZkbGx6dlRyait6ejdzZ05xR1JuV2ZPc3VsZGNSbnhkcmMvK3pldnFoUHBLa2Q3NWNlRlcrQ3dBQUFBQUFBQUFBMXhvQk5RQUFBQUM0aVlVTm41UnIrOXE1YjhyVHcwMDJtMDFodzEvUitHSDlKVW54aWNtYSt0WFBSWHBHNTZFVDh1My9iUEpJVlFnSkxOS2NWNkxkYmJkcTJJQ3V4djNiWHl6UW52QmoxK3o1ZWJIWmJIa0dCaVhwYkZ5Q3c3MnprNU1SZ0pzMloxR3hyZzBBQUFBQUFBQUFnT0pDUUEwQUFBQUEvbU44dkR6azZlRW1TVHFYbUN5NzNhNTdPdDh1U1lxT2lTdHlRRzNwek54RGNFWFI3WkVYTDJ0YzVpVzdvald1VTFXdmpSa3NzemxyZDdnMVczWnIzdUkvMWIxdFUwMGVQU2pYT1NxVkM5YTJoUjg0dERVTUczRlo2OGxQVWtwYW5vSEJiSlhMbHphdW5jNGZUeXBsaGRzQUFBQUFBQUFBQUxnUkVWQURBQUFBZ1ArWVJyV3JHTmVIanAwcXNYVzBhVkpQVTU5LzlLck45OUJ6NyttakZ4K1htNnVMMFhiNjdMa3JudGZQeDB1clpyK2FiNDI3bTB1T2tGdTJsZ09lVm5KcW10Yk1mVU5lSHU3NXp0UDdpVmVNYTM4ZkwwbVMzVzVYU21wNkVWY05BQUFBQUFBQUFNRDFnWUFhQUFBQUFQekhkRzNUeExqZXVUOGkzOW9LSVlFNkhoVWp1OTJlWjAzUHgxN09kNDdwTHoydThxV0wvNGhQZHpkWGgzRGF4U0pPUk92YkpYODZ0R1VmbjVtUWxLSWxxemNWKy9xU1U5SmtNVi9ZRmMzZExXdXQ2Um1ac2xwejdwQldyM3BGU2RLWjJIalo4dm4rQUFBQUFBQUFBQUJjendpb0FRQUFBTUIvU0tWeXdlcllzcUZ4djN6ZHRuenJKNDkrVUtVRC9iUmkvWFo5UE85WFZhMFFJa2x5YzNFMmFnTDlmUEtkdyttaVVGYWoybFdONjAzLzdqZDJEUE4wZDlQNFlmMDE0N3ZmRkJFWlpkU01lakJNYlp2V2srUzR1MWh1anB3NHJiUG5FcFNVbktvS1pZSWMrbllkT0tKZEI0NDR0R1VIMUdMaUV2VHFqTy96bkRjMUxWMWZMRmlXYTkrUVBwMGtTWmxXcTc3NmFXV3VOUm1abVpLa080ZE9VUGUyVFNWSjY3YnUwUi9uZDJXYk9HMnVGcDhQeUYxOHhHZi9icTJONXdmNjUvK05BUUFBQUFBQUFBQzRYaEZRQXdBQUFJRC9DSXZGckJlR0Q1U1RKU3N3dHUvd2NmMTdTV2pyVWtFQlBpcGR5azkzZFdpdTFadDI2cE9KVCtTbytlTFZVWVZldzhXMURjTkc2UER4ckRCYTc0NHRWTHRxQmIzOXY2RjYrNHNmTmVlWFZaS2twT1JVb3o0dFBTUFhPWk5UMHhVWG55aEordXo3cFZxMmJwdVdmWjUvbUswb1V0UFM5ZjdzbjNQdHl3Nm9aV1JZODZ6SjV1cmlyTW1qQjBtU09neCt6bWlmUEhxUUpvOGVwTC8rMmFVeHIzK21lOGU4b1dlRzNxM0dkYkxDZkJYS0JPbm42UzlveGZydCt1cm5sVG9SZmZacXZCWUFBQUFBQUFBQUFOY0VBVFVBQUFBQXVNNlU4dk5XM1dwWnh6dUdIenVweUtpWUs1N1RiRGJycGVFRGpkQ1RKRTJic3lqZk1SYUxXY0VCZnBLa1l5ZFBYL0VhOG1JeW1YUmZyenVNZGNhZUQ1dGRhc21NaWJtM3IvNUh6NzA3UzVJMGQ5SHE0bG5rVmVEdDZTNUpzdHZ0Y25kMU5kcVRVOU9VbnBHcHhPUVUxYXBTUVU4TkRsUEQybFVrU1R2MkhaYVBsNmNxbFF0V2h4WU5WSzFpR2IweWZaNDI3VHhRSXU4QUFBQUFBQUFBQUVCUkVWQURBQUFBZ090TWozYTNhZlRnTUVuUzBQSHZYM0ZBemQvSFM1TkczcTlXb1hXTnRsLysyS2kvL3RtVm85YmR6VlZtazBrMnUxMDFLcFdUeFdLV0pJVWZQYW10dThQVmVlZ0VoL3FhbGN1cnh4MU41ZVhocm9uVDVqcjBUUmgrcjFMVDByVmgrejc5OCs4QkphZWs1YnErTHEwYXE5b3RaWXo3a0VCL1l3MDNrMHJsc283dk5KbE0rbnpLU0tOOTh2UnZ0WGoxSmoxeFh3L05mdjBwbzMzVHpnTWEvZXFueXNqTTFMQUJYZlZnNzQ2cVdEWllIencvVEgxSHZxcGpwODVjODNjQUFBQUFBQUFBQUtDb0NLZ0JBQUFBd0hXbVh2V3MzZFBpRTVPMWJlK2h5NTdIWWpIcjdrNjNhOWk5WFJYZzYyMjBiOXR6U0ZNKytkYWhOajR4V1Q1ZUh2TDJkTmZNS1NOMU1qcFc5V3RWTXZyL1BYQkU2Um1aaW9xSlU0MUs1ZFNoUlFQZGVYdGpWUzVmMnFnSkNmTFg5cjJISlVtTmFsZFZxOFoxSkVrZFd6UlVwdFdxYlhzT2FjM20zZnByOHk2Rkh6MHBTZkx6OGRJei8zZTN3MXFlZktDWHVyZHRxcDlYYmxDZ3Y0L1IzdWIrLzhscXRlcmkzSnJKSkpsTVp2bDZlZWhjWW5LdTMrR09adlgxN3JpSDgveE9sY29GYTl2Q0QzS09HelJPVHc3cWxlZTRpN2s0TytuRkp3Ym1XeE1UR3k5SnlyUmFGVnpLejJodjNxQ21vbUxpOU5QS0RXcFVwNnBxVkNxbnorY3YwN2RML3BSZGRsbk1abjMyL1ZMdDJCZWgvejE4ajE2YjhiMU9uNThMQUFBQUFBQUFBSURySFFFMUFBQUFBTGpPMUt1UkZWQmJ1M1dQckZiYkZjM1ZvbEV0aDNEYWh1MzdOT2IxbVVwSlRYZW9XN041dDdxMWJTSXBLMXpXcVBhRnZwVFVkQzFidDFYdWJpNzY5cDJ4dXFWc1VJN25iTnR6U0o3dWJnNXR5OVp0VTZ2R2RlVHU1aUluaTBWTjZsVlhrM3JWTmVyQnU3UjYwNzk2OXMzUDljN1kvelBXdDI3ckh2MzV6NzhhL1dDWXF0NVN4dGhGTHR1Zlg3K2U1M3NlT25aS2ZVWk1MdHhIS1NRdlQzZjE3dGlpVUxVV2k3bkEyclBuRWlSSkM1Zi9yWDhQUkdqMDRON3k5ZkpRei9iTjFMTjlNNGZha1lONmFXUWU0Ymozbm50RTl6M3psbllkT0ZLb3RRRUFBQUFBQUFBQVVKSUlxQUVBQUFEQWRhU1VuN2ZLQkFWSWt2N2M5TzhWeldXMTJ2Uy90NzdROUplR3EwR3R5dnBpL25KTm43ZEVObHZPME52cm4vMGdaMmNuM2Q2NHRqemNYQ1ZKcVducDJuWHdxTjZmL1pQT25OK3hhOHZ1Y0NPZ2R1emthUzFldlVtTFYyM0tjZHprMWozaDJyb25YSzR1enJxOWNSMTF1cjJSMmpXOVZlNXVMcEtrdVl0V3ljM0ZXYWZQbnBNa25Ub1RxeGVtZnEwenNmRmF2bTZiZXQ3UlRDMGExbExWVzhvb3dOZExKcE1wMzNkZHNYNTdubjJSVVRINmRzbWZoZnhxeGVlTEJjczFaa2h2YmRpK1Y4dldiZFB5ZGRzVjFyRzUyamR2b0ZwVnlodmZ2U0FSa2RHRTB3QUFBQUFBQUFBQU53eFR6VnExN1FXWEFRQUFBQUN1aGJaTjYrbjk4WS9LWnJPcDNhQnhpcy9qMk1xaThQUHhVb0N2bHc0ZE8zWEZjMVdwRUtKK1hWcHI4ZXBOMnJrL29raGozVnhkMU82MlcxVzVmR2xOLzJhSjBkN3A5a1k2RUJHcGlNam9YTWVaVENZNU8xbmtaTEhJeWNraXM5a3NpOWtrczlrc2s4a2t1OTJ1K01Sa3BhVm5HR1BHUGRKWGtyUnQ3Mkg5K3VjL1JYL1JZakt3UjF2Ti8zMmR3MXF6dWJvNHk4M1ZSUzdPVHJLY2Z6ZXoyU1NUVERLWmxIV2VxYVNVMURRak1BZ0FBQUFBQUFBQXdQV09nQm9BQUFBQUFBQUFBQUFBQUFBQW9GaVlTM29CQUFBQUFBQUFBQUFBQUFBQUFJQ2JFd0UxQUFBQUFBQUFBQUFBQUFBQUFFQ3hJS0FHQUFBQUFBQUFBQUFBQUFBQUFDZ1dCTlFBQUFBQUFBQUFBQUFBQUFBQUFNV0NnQm9BQUFBQUFBQUFBQUFBQUFBQW9GZ1FVQU1BQUFBQUFBQUFBQUFBQUFBQUZBc0NhZ0FBQUFBQUFBQUFBQUFBQUFDQVlrRkFEUUFBQUFBQUFBQUFBQUFBQUFCUUxBaW9BUUFBQUFBQUFBQUFBQUFBQUFDS0JRRTFBQUFBQUFBQUFBQUFBQUFBQUVDeElLQUdBQUFBQUFBQUFBQUFBQUFBQUNnV1RpVzlBQUFBQUFCQVRpR0IvbXBVdTRyV2JkdXJjd2xKVjIzZUg2YzlMeDh2RDUwOGZWYjNQL1BXWmMweCtzRXcrWGg3U0pJbVRwdDcxZFoyT1NxVUNkS0hFeDdUdm9oSWZUNy9kKzBKUCtiUUh4VGdxeTlmSGEzTnV3NXE1WVlkV3JWaFI1SG1yM3BMR1kwZUhDWTNGMmVscG1mb2laZW5GM21OOWFwWFZGUk1uRTZmUFdlMFRSNDFTUDYrWHBLa3h5ZCtWT1E1QVFBQUFBQUFBQUM0VVJCUUF3QUFBSURyek5pSCsycEE5emFTcEhkbkxkU3NIMWRjdGJtREFuems1ZUd1cE9UVUFtc3JsUXRXbDlaTjlQRzhKUTd0WGR1RUtyaVVuNlNjQWJXK1hWb3AvT2hKYmRrZG5tTytoUjlPdU94MTl4a3hXVGFiTFVkN2FOMnF1cVZza0c0cEc2U3BYLzJjbzc5TDYxQ1ZLMTFLNVVxWFVtSnlhcEVEYW1makV0U3FjUjNqM3N2RFhZbkpLWVVlYnphYjllR0xqOHZYeTBOL2I5dXJZUzk5S0VscWVtdDE0eHNDQUFBQUFBQUFBSEF6STZBR0FBQUFBQ1drVDZlV3ViYTdPRi80cVhaUDUxWktTTXc5RUxWZzJUcmpldHZDRC9KOHpzZnpmalZDWmlhVFdaSmt6U1hzZGJFYWxjcnA0NG5ERmVEckxUZFhaNzAzNjZkODZ5V3BVOHVHR3Zkb1AxbXROcjM4MFRmNlplVUdoLzVLNVlJTG5DTXZKbFB1N1MwYjFaWWtIVGtScldNblQrZm83OUd1cVhIOXl4OGJjdlJMMGdmUEQxUHJKblVMdFk0MWM5L0l0NzloMkFpSCsrWU5hc3JYSzJ1M3VWMEhqeGJxR1FBQUFBQUFBQUFBM0V3SXFBRUFBQUJBQ1hsaCtMMEYxbFFJQ2N5ejd1S0FXbjdNWnBQR1BkSlhrdVRxa3ZVek1NRFAyMmpMZHVoNGxMNWQ4cWNreVdhenlXS3hTSklHOSs2bzFMU01IRHVwWGF4Wmc1cWFQUHBCbVUwbW1aMHNuNzlrUXdBQUlBQkpSRUZVcWw2eGJLSFdkcmwrL1hTaXBLd2pQTFAvdkhpSHRyRGhrMVMzZWtYVnJGeGVrbVN6Mi9YMFEzMXl6UFBNRzU4WDZ6cjdkbWxsWEFjSCtPcmhmcDBsU1o3dWJrWjdkdHVsb3M3RTZlZVZ1WWZxQUFBQUFBQUFBQUM0VVJCUUF3QUFBSUNid01memZzMnpiK3VlY0gweThRbUhObDh2RC9YdjFzYWhiYzNtWFVaQTdlRFJrM3J5bFk4MTQrVVJjblZ4MXJBQlhaV1NscGJyY2FPaGRhdnAvZWNlTVhaK20vUExIM3JuaXgvelhXL28zU05sdGVhL2kxdCt1OEtWQ1Fwd3VQZHdjODJ4UTl1OTNTKzhuOWxrVW1qZGFqbm1NWnROZW1YNlBKWHk5MUg3WnZXMWVQVW1vOC9UM1UzdlBmZUlBdjE5ZENMNnJNYSsvYVVxbHkrdFcydFUwcnpGcTgvdlFtZlNQWjFiNnBjL05pb3RQY05oN3NybFE5VDJ0bHVOKzU3dG0rWDZMc01IOXNpMWZlZitDQUpxQUFBQUFBQUFBSUFiSGdFMUFBQUFBQ2hoUzFiL28rZmVuVldvMmltakgxUzN0azF5dE9lM3U1bkZZaTdVM0ptWlZvZjc3WHNQNi9uM1p1dU5aeDZTeVdUU2JiZlcwRmMvL1pGajNPRGVIZVhtNmlKSittYnhhcjA1YzBHaG5uYzFXSzAyeGNURlM1SksrZmtZN3hvUzZLOHVyVU1MSEo5cHRTaytNVm12akJxa3ByZFdsNmVIbTk3NGJMNDgzZDMwd29SN0ZlanZvOFBIby9Ub2k5TVVGT0NyWjRiMmtaZUh1d0w5ZmZUY083TTBhZVFENnRDaWdXcFVLcThuSmsxM21QdnhnZDFsenV0c1VnQUFBQUFBQUFBQS9pTUlxQUVBQUFCQUNYTnpkVmJwVW42RnJyM1VzQUhkQ2h6WHVQZVRrcVF0UDA2VkpHM2JjMGlEeDcwclNWbzVhNG9DZkwyVmNVbEFUWktXcmR1bUQrY3VWdG5nQUUzKytGdlpiRGwzUFJ2eittZWFQUHBCeFo1TDBPdWYvbENvOTdoYWpwMDZvN0Roa3lSSkN6K2NZT3lpTm14QU56bWRQNkwwOC9uTE5QV3JuNDB4TXllUE5IWlR5OHkwS2pQVHFrUEhUcXJwcmRWMWIvZTJPaE1icjg2dEdxdEdwWEtTSkdkbml6NTY4WEdWQ3k0bGR6Y1g3WStJMVBSdmxtak9XMCtyY3ZrUTJlMTIvZlB2QVljZDFKcmVXbDJkV2phVUpPMlBpTlNBMGEvTFpyY2IvYi9QbktUZzgzL25EY05HRk5mbkFRQUFBQUFBQUFDZ3hCRlFBd0FBQUlBUzFyNTVBN1Z2M3VDeXh3OGIwTFhBbWsrLy84MWhONi8wakV6ajJtek8yblVzMDVvVlVITjNjOUZkSFpvYi9ZbkpLZG9mRWFtK1hWcWQ3M2MxK2dhY1AwWno2KzZEc3RzdjNFdlN2TVYvWHM3clhCVTFLcFdWSktXbXBldnJueDEzZlRPYkwzeUhUS3RWTnJ0ZHI4NzRYZ2xKS1dyV29LWTI3dGd2SHk4UEk2Qld2blNnVWI5cDV3R05mdlZUSmFla0tqSXFSbVdDQWpUK3ZkbGFzWDY3d3pOaXp5VnFkL2d4MWE1U1hxOS8rb05ET0EwQUFBQUFBQUFBZ1A4U0Ftb0FBQUFBOEIrUmZReW5KS1dtcHh2WFR1ZVB4Y3plUWMzSDAwTmpIKzVicURuenE4c3ZvRFovNnZoQ3pYKzU3bnZtTFhWcTJVaTMxcWdvSHk5M25UMlhZUFJaekJlT1BMMzRXTlBmL3Rxc2xvMXE2K09KVDJqSXVIZTFiTzFXOWJtenBmcDBhaWxKV3JScW83YnRPYVNoOTNUU3REbUw1T1BscVV5clZZSCt2aktiVEE0aHRJTkhUMnJRczIrclJhTmEycnpyWUxHK0t3QUFBQUFBQUFBQTF6TUNhZ0FBQUFCUUFpeVdDeUdwRGR2M2FmWlBLeTk3cnV3aklwOFplcmZ1NjlsT2t2VG9DOU8wWWNjK2h6by9iMC9qT2lrbHpiZzJkbERMNVlqUDRwSjlGT2VWOHZmMTBsTkRlaHZYMmV4MnUreXlxMWVINXJxamVYME5IUE9tNGhPVEpVbE9UaGQrQ21kYXJmTDJkTmVqL2J2cTN1NXRaYkdZWmJmYjFTcTBqaHJYcmFaV2pldklacmZyd3ptTHRHN3JIczE1ODJtWnpXYkZua3VVdDZlN3ZEemNOZTZSdnJxclEzTk4rdWdiN1FrL0prbmF0dkNEUXI5RGZyVXhjUW5xTVBpNUluMFRBQUFBQUFBQUFBQ3VKd1RVQUFBQUFLQUVlTHE3R2RlUlVURmF1MlgzRmMxbk1wblU0Znd4b1RGeENiSll6SnIyd21PeVdtMGFPZmtUU1ZKd0tUK2pQdUY4V0V1U25Dd1dTUmVPK0l5S2lUTkNiMFgxKzh4SkRzOHBicjVlSGhwMFYvc2M3UzdPVG5yaXZoN3k5ZktRcjVlSFhobjFnSjU4SmVzN09EdGx2YS9WYXBNa1BUdjBidlZzMzB5U2xKU2NxbGRuZks5bi8rOXUrWGg1U0pJeU1qTFZ0M01yUGRTbmt4SG1lN2hmRnozdzdGc2FOcUNidXJRT1ZaMnFGVFJzUURmald3TUFBQUFBQUFBQWdDd0UxQUFBQUFDZ0JQaDRlaGpYQ2NrcGV2R0pnZXJkc1VXaHh4ODdkVVk5aDAwMDdodldxcUtRSUg5SjB1OXJ0OGpEelZXdEd0ZVIzVzVYaFpCQUhUdDFSaFhMWHRpMTdFeHN2SEdkSGRqS3lNdzAyZ0w5ZlM0cmFPWjBmcTZDaE40OTBnaUk1YVVvdTVCZEtqMGpVOCsrK1lXK2Z2TnBPVHRaMUtaSlBRM3MwVlp6RjYyVzgva2QxTElEZVF0WC9LMmU3WnZwOFBGVEd2M3FwNHFJak5iQW51MVU1M3hBemRYRldTRkIvckxaN1RxWG1Dd1hKeWQ1ZTdwcitIMDk5Y3diTTNYZ3lBazlHTlpCa3ovKzFuait4L04remJHbVIvcDNrZGxrVW5KcW1tWXZ2TEJqM3JBQlhTVko4WW5KbXJ0b3RjT1lsTlEwQVFBQUFBQUFBQUJ3SXlPZ0JnQUFBQUFsNE9JakxzL0V4aHU3ZFYydXNJN05qZXRmVm03US9vZ1RPbnN1UVFHKzNycW5jeXU5TzJ1aDZ0V29hTlFjUFhsYVV0YnVhU2FUU1pLVW1Ya2hNTmE3VXdzTkg5amppdFowTFVSRVJpdHMrQ1JKMHNJUEp6aDgxMzJIajJ2Nk40djE1QU85SkVuREIvYlFMMzlzbEpPVDQ1R21tM2NkMU13ZmZ0Zk1IMzVYOHZsQTJPeUZLMVNqVWprZE9uWkt4NlBPS09wTW5HTGk0cFdla2Ftd2pzMTFiL2UybXZyVno1S2ttVC84cm9YTDF5c21Mc0Y0OXNmemxqaXNNOERYMndpaVJjZWNjK2pQYmorWG1KeGpIQUFBQUFBQUFBQUFOem9DYWdBQUFBQlFBcXBYS21kY0g0bU1WcFVLSWNiOXl4OStrK2U0SVgwNnFrS1pJSWUyVW43ZTZ0STZWSkowNE1nSjdRNC9Ka2xhc3ZvZjNkL3JEdDNWb1prKy9uYUpXb2ZXTmNiczJIZFlVdFpSbU5rdTNrSHRadkhsanl0MDUrMk5aVEpKRTk3L1dnbEpLWEk1djROYXh2a2QxQ3FYTDYxRnF6YXFkT0NGSGVQMkhUNnVmWWVQUzVLbVRYaE01VXFYa2lUMWZ1SVY3VDU0VEJQZS8xcE9Gck1xbHk5dGpQSHg4dERwcy9GS1RFN0pzWTcyemVzYjErRkhUeGE0N3RwVksyalFYZTMxM2E5cnRIVlArR1c4T1FBQUFBQUFBQUFBMXdjQ2FnQUFBQUJRQWxxRjFqR3U5eHc2cGpzdUNqQXRXTFl1ejNHOTJqZkxFVkFiOVdDWVhGMmNKV1VGenQ0WiszOXljM1ZSbWZOSGZ2cjVlT20xTVVNVUZPQXJTZG9mRWFrVDBXY2xTVzZ1THNZOEdlZDNGSk9rbjFaczBJYnQrNHI4WHUrUGYxVCtQbDVGSGxkY2JEYWJSazJab1RPeDhjYVJudG52bkwyRDJvL1RuaS8wZkFYVnZqRDFhLzI4Y29ORG01K1BseDd0MzlXNC8ydnp2d1UrcDFyRnN1cmFwb202dG1taXprTW5LQ29tcnRCckJBQUFBQUFBQUFEZ2VrSkFEUUFBQUFDdXNlQlNmbXBVdTRxa3JDTXFUNTg5ZDlsem1Vd21WYjJsakhGZnNXeXdLcFlOemxIWHRtazk0L3JIWmV1TjY0dDNBRXROU3pldW8yUGlGSDBab2FpTWpNTHR3alovNnZnaXo1MmJBRjh2UFRQMGJ1TTZONmZPeEJyWGRhcFdrTGVudXlRcEtTWDFxcXdoUDhHbC9EUjEvS05HT0RBNkprNi8vYlVsMTFwbmk4VzR2dlg4Y2F4bll1TUpwd0VBQUFBQUFBQUFibWdFMUFBQUFBRGdHbnVvVHllWnpXWkowcksxVzNQMGIxdjRRYUhuc3R2dGV2M1Q3elhydGFja1NVbkpxVG9ibjZqWWN3azZleTVSc2ZHSnFsZTlvcXBYTENzcEsvQjA2UGdwL2ZycFJHVmtXQlZ5ZnBjMVNVcEl5anFhc252YnBwbzhldEJsdjE5aFZDcVhNMFIzT1h5OFBIUmZ6M1o1OXI4MlpyRHExYWdvcTlVbWk4V3Nzc0dsWkRLWkpFbkhUNTJSSkRVTUc1SHZNeForT01GWWIwRzEyVnljbmRTN1UwczlQckM3ZkwwOEpHWHQ1dmJ5aDk4NEJBRWxLUzA5UTY0dXpnb0o4dGZZaC92S2FyUHFydmJOSlVtYmR4MHMxUE1BQUFBQUFBQUFBTGhlRVZBREFBQUFnR3NzTVRrckNKWnB0ZVo3bkdkaGJkOTdXQTg5OTU3Q2o1M1N1WVFraDc3cUZjdHE3dHZQR3ZmdmZybFFXM1lkbEwrUGw4UHhubmE3WGY4ZU9ITEZhN25lN0FrL3BpNnRRM1B0VzdoOGZhN3RWOHBzTXVuVFNVK3FRYTNLUmx0R3BsVVRwODNWbWkyN2M5UnYzUjJ1NWcxclNaSUdkRy9qMFBmclg1dUxaWTBBQUFBQUFBQUFBRndyQk5RQUFBQUE0QnFiTm1lUlNwZnlVM0pxbWs2ZVBwdWpmL0xIMytZNWRsQllCMVVJQ2N6UnZtVjNlSzcxQjQ2YzBNUnBjelh1MFg1YStmZDJMVjY5U1pLMGZkOWhOYTFYWFNscEdZcU9pZFhuQzVacmYwU2tKT25mQTBmMDJxZmZYODZyYWZqQUhzWVJtdmtKdlh1a3JGWmJ2aldGMlVrdUlqSmFZY01uU1pLK2VIV1ViaW5qdURQYjluMkhKVWsydTEwWkdabEtUazFUUkdTVXZ2OXRqWmF0MjFiZy9KZkRacmZyK2ZkbTY2czN4c2pQeDB2N0l5TDE4b2ZmNUJrQWZPbkR1WHB4K0VDRjFxMG1GK2VzbittcGFlbjZZZWxhcmRxd28xaldDQUFBQUFBQUFBREF0V0txV2F1MnZhUVhBUUFBQUFEL05VNFdpMXhkbkpTVWtpWkphbENyc2lxV3pRcFgvYnh5UTU3am10U3JMbjhmVHlXbnBtdHRMcnR4NWFWYzZWS0tqb2xUUnFiMXloWmVnT0VEZThqSEt5dWc5dW9NeDVCYm5XcTNHTmU3RHg0dGNLNmkxaGVYVjBZOW9ESkJBWktrb2VQZkwvUzRCclVxSzhqZlZ5di8zaTZidlhBL3ZTMldyS05mQ3dydkFRQUFBQUFBQUFCd295Q2dCZ0FBQUFBQUFBQUFBQUFBQUFBb0Z1YVNYZ0FBQUFBQUFBQUFBQUFBQUFBQTRPWkVRQTBBQUFBQUFBQUFBQUFBQUFBQVVDd0lxQUVBQUFBQUFBQUFBQUFBQUFBQWlnVUJOUUFBQUFBQUFBQUFBQUFBQUFCQXNTQ2dCZ0FBQUFBQUFBQUFBQUFBQUFBb0ZnVFVBQUFBQUFBQUFBQUFBQUFBQUFERmdvQWFBQUFBQUFBQUFBQUFBQUFBQUtCWUVGQURBQUFBQUFBQUFBQUFBQUFBQUJRTEFtb0FBQUFBQUFBQUFBQUFBQUFBZ0dKQlFBMEFBQUFBQUFBQUFBQUFBQUFBVUN3SXFBRUFBQUFBQUFBQUFBQUFBQUFBaW9VbE1ERG9wWkplQkFBQUFBRDhGL1h1MkVJUmtkSEt0RnB6N2ZmMmROZVVweDdVbmEwYTY5U1pXRVhGeEJsOW51NnV5c2pNT2E1bisyWXFHeFNnMDdIeHlzaklkT2dMTHVXbmxvMXFxVXZyVUoySmpWZGNmRksrNjNOMWNaYUhtNnVjbloxeXpIVTlhTjJrcmlhUEdxUStuVnBxL2JhOVNreE92YXJ6dTdtNjZLNE96UlYrOUtTc050dFZtVE1vd0ZjTHBvNVhtNmIxMUtCV0ZXMzZkNzh5Yy9sN0JBQUFBQUFBQUFEZ1p1RlUwZ3NBQUFBQWdQK2laNGJlcmZ0NnRsUC9ibTAwYXNvTXpYNzlLUVdYOG5PbzZUaGt2RHEyYUNoSld2clhacU05d05kYlAwd2RwMS8vM0t3UDV5eFNjbXFhSk1sc011bnBoL3JJMTh0RC8zdnJDeTFkczhWaHZrYTFxK2oxcDRkSWtqemQzZlRtelBuNXJuSHNJMzNWdTJNTHhTVWtxZDBEWXlWSnRhdFdVTDNxRmVYaDVpcDNOMWQ1dXJ2SzA5MU5uaDV1V2RjZWJ2TDI5SkMzcDdzK21mZXJGaXhiZDJVZktoOEJ2dDY2dFVZbFNaS3p4WEpWNSs3Y3FyRkdEdzVUU0tDL1dvWFcwVk92ZlNhNzNYN0Y4emFxWFZVaFFmNEtDZktYbDRlYlVsTFRyOEpxQVFBQUFBQUFBQUM0ZmhGUUF3QUFBSUFTa0pDVUlrbXFWYVc4WnJ3OFFwWWlCS3llZjZ5L0FueTlkVy8zTmxxeGZwdTI3QTZYSkRXcVUxVytYaDZTcE1HOU8rcWxKKzV6R0djeVhiaSt0MGRiOWVuVU1zZmNMUWFNeWZmWmQ5N2VTRVA2ZENyVU92dDFiVjJzQVRXTHhXeGNaMXB6MytGczI4SVA4aHovNC9MMW1qaHRicTU5M3A3dUtuMCtNSGhIcy9vYWVuY25mZmJENzBWYTMxTkRldWRvYTFTN2luR2RhYlhsV2lOSlorTVM5T1dQeTR2MFBBQUFBQUFBQUFBQXJrY0UxQUFBQUFDZ0JIdzhiNG1jTEdZTjd0TlJyMzM2dlFMOWZlVGg3cXBTdmo1NnVGL25QTWYxYk45TTdaczNrQ1I5OFBVaUk1d21TWjFhTnBJa25Ub1RxOWo0Uk5XdVdpSFBlY3dtazl6ZFhLN1MyMGlKeVNtS2lVdlE2YlBuZE9wTXJDS2pZaFFSR1MyTHhTeHJIdUd4eTlXK2VRT0YxcTJtNmhYTEdtMlA5TytpNUpRMDQzN3Y0ZVA2WmVXR3kzN0dEMHZYeXRuSlNmOTcrQjVKMHJCN3UyblZ4cDA2ZVBSa29lY1lkRmY3ZlB2cjE2eWsralVyNWRvWEVSbE5RQTBBQUFBQUFBQUFjRk1nb0FZQUFBQUFKV1RhbkVWYStmZDI3UTQvWnJSVkxsODZ6NEJhK2RLQkd2dHdYMG5TcW8wN0hRSk1Gb3RaZDdiS0NxaHQvdmVneHI4Mys3TFh0ZXFyMStUbjdXbmMrM2w3R2p1UmZiRmdtZEhlKzRsWEZKK1lySE1KeWNxMFdpLzdlVVVWV3JlYTd1dlp6cUd0ZDhjV0R2ZS8vYlhaSWFBV2Z2U2sxbTdkSTZuZzRGaTJieGF2VnZXS1pkWG56cFp5c2xnMC9ySCtHakx1dlN0YlBBQUFBQUFBQUFBQS96RUUxQUFBQUFDZ0JKaE1Kbm00dVJqaHRPQlNmbkoxY1ZaSW9IK3U5VTVPVG5yam1TSHlkSGZWa1JQUmV2NjlyMlMzMjQzK08yNnJyd0JmYjBseUNMemxkOFRscFJxR2pTalNPeHcrSGxXayttdnAwbDNiZGg4OHFuZSsrRkZTNFFOcWt2VDZaeitvYWYwYXFoQVNxRWExcStyTzJ4dnI5N1ZiaXJTV2lNaG9oUTJmVktqYW92eDlBUUFBQUFBQUFBQndJeUNnQmdBQUFBQWxZUGg5UGRTNVZXTTkvZnBNN1R0OFhPODk5NGpxNUhNa3A1dUxzNUpTMHBTVWtxWlJVejVWWW5LS1EvL0FpM1lVczlweTdtWjJMakZac2VjU2M3VDcrM3JKMTh2RG9lMkgzOWJJM2MxVmR6U3JyN0xCQVVwTHo5QVBTOWZtR0Z0UW1PcUxCY3YwL3V5Zjg2MjVIRy9Pbks4M1o4N1h3LzA2YS9qQUhwS2tGZ1BHS0NVMVhTdG5UVkdBcjdlc3RxdHpyR2hhZW9iQ2o1NVVoWkJBU2RLSUIzcHF4ZC9icnZxeHBRQUFBQUFBQUFBQTNLd0lxQUVBQUFEQU5YWkwyU0E5MUtlanpHYXpaci8rbEY2YU50ZmhTTTNjSkNhbmFOaEwwMVR0bHJJNmZQeVVRMS9qT2xYVnVFN1ZxN2ErYVhNV3lXdzJxM3U3cHBLa2xMUjB2VGx6dmlScDVLQmVWKzA1VjhyVjJkbTRUa3ZMa0NTWnpXWkp1bXBIanBieTgxYXIwRHJHZllXUVFOM1Z2cmtXTEZ0WDZEa3FsUXRtWnpRQUFBQUFBQUFBd0g4V0FUVUFBQUFBdU1hT25qaXRKMS81Uks4OVBWZ2VicTVLUzgrUXI3ZW56cDVMMElUM3Y1WWtlYmk1YVBrWGs0MHhiejQ3Tk5lNTN2MXlvVHEwYUZqZ00zMjlQSExzbEphZk5rM3FHcUU1THc4MzNkZXpuYjc3OVMrSG1vL24vU3BuSjR2S2h3VCtmM3QzSHFkbFdlOFAvUE04QXd5cjdJS0p4eVZGeFkxY01Dc0JOVFZRY2k5TjB4SzNjN1NPbnBPbVpkbXg3WmlwbVMzbThuTTV4N1MwMUZEREJUSEVFTVFGUkVXUXpRRUZWRVRBWVoyWjN4OER6M0Vja0JGNW5OTDMreC91KzdxdSs3cXYrL2x2WHE4UDMyK3AzZWUyVzI2V3o2OCt6N0xWb2JGeTZkQ3V6ZXIzckVqdDZuYW5MU3JxQTJvYnE4TFpjWWNPVEl1S2lnWmpwMzNwQ3hrMmNteFdydG80SVRnQUFBQUFBUGdvRTFBREFBQm9CcU9mZWo0bm5Qdno5TjZxVjBZOU1TbnQybFJtenJ6WDg5aFR6eWRKMnJhdWJQSmVQYnAxV3VkYzM4Ty9zVUhuTzNady85SjFpNHFLbkR2MHFIeDVVUC9NbURPdk5IN0RueC9NWmVlZmtnVUxGK2ZxMis1TGtweHowdUdsK2ZHVHBtN1F1NXVxYzhmMlNaSUY3MmhkdXFhQzJzWUlxSFhhcEgyT0hieHZrcVN1cmk1dkxhbE9wdzd0MHJONzV4eDN5SURjZlBmRFRkcG53VnVMYy8wZER6WnA3YmxEajl6Zzh3SUFBQUFBd0Q4aUFUVUFBSUJtTW5QTy9NeWNNei9kT20rU0pPbTkxZWFsVnBCL2UySlNmbkhUM1RuN3BNT1NKSDk2NExGOGR2Yys2ZG10Yys1OTVJazhNM2w2a21UQzVCblpaZnV0MG5iWDdVc1Z4WkprekcyWGJkQ1picjU3UkI0ZC8xdyszWGVIUm5QdDJyYk9tNnZEWUxWMWRUbCt5TUI4YnZjK1dWSzlORCsrdW1XV3IxaVovZmZaTFVteWNOR1MwaG5MWmJQdVhaSWtyeTE0cXpTMnB0cFpUZTBIcjI3MmpSTU9UZnUyOWIvcFkwKy9rSWZIVE1qM3p6d3VTWEw2c1lNemZQUlRtZi9Hd3ZYdXMyakowdHd5YkdTVDNpbWdCZ0FBQUFEQVI0MkFHZ0FBUURQNXdWbkhaM3JWcTNsaGVsV2p1VVZMcW5QUEkrTktBYlhIbjVtY05wV1ZHVHhnenhRcmlybDkrT2pTMnNuVFoyZkM1Qm41ejY4ZlVScHIwN3JWQnAycFZjc1dPZWRyaHpjWVcvejIwdHcrZkhUbXZ2Wm1QdFZubXlUSjh1VXJNMjdpbENSSis3WnRNcmovbnBuM3hzSnMwYk5ia3VTK1VVOXV0RGFiNjdMVjVqMlNKQysvTXI4MDFxSkZmVUR0ZzdiZjNIdTM3WFBrZ1o4cDNWL3poK0daTkhWV3ZuclkvdG02VjQrMGExT1ppODQ4TG1mOThPclVyVzR2dWk2YnRHK1Q0NGZzOTRIT0F3QUFBQUFBLzZ3RTFBQUFBSnBCc1ZESW9QNTdwTEpWeTF6ODYxdHo4YTl2VFpLY2Z1eWc5T2phS2RWTGx6VjZadnlrcVJrOFlNL3N2L2V1NmRLeFF4YTh0VGhKTW5Mc3hNeWNNNjlCUUcyTm0rOStPSmZmY09kNno3T21jbHRGc1ppK085U0gwRjZjTVR2YmI5MHJOYlcxK2VYLy9DVkpjdWgrL1pMVXQ2MmNOSFZXcGxmTnpUWmI5TXdweHh5Y3Q1WlVKNm12cnZhSCswYTkzNS9rZmRtaVo3ZFN4YmhwVlhQcnoxNVJUTEZRU0pLc1dMbHFnL2Z1M3FWamZuejJpU21zM212RW1BbVorT0tNSk1ubE45NlpxeTQ4STBueTJkMzc1S1RERDhpTmR6NzBudnQxNmRoQlpUUUFBQUFBQUQ2MkJOUUFBQUNhd1JhYmRVOWxxNVpKa25FVHAyVDJ2TmVUSkNjZmZXQ1M1TzJseXhzOTg3Y25uazF0N1pkVDJhcGxUdjNTd2JuazJqdVNKTk5lZnJYUjJzR25YWlQ3cnZtdm5IalkvamxoeU1BbW5XbndhUmRsU2ZXeWZMcnZEbGxTdlN5elhwbWY3YmZ1VlpxdnFDaG11eTAva1NTWlBiZit2TGNNZXlUZis3ZGpzM21QcnRtOFI5Y2t5ZjJqbjhxc2QxUTFLNGU5ZHVsZHVuNTJ5c3drU1dYTGxxV3hEUTJvdFcxZG1TdS9jMXFwN1dyMXN1VzU5UG8vbGVZZkhmOWNoai82Wkw2dzd4NUprbStlK01YTW5ETXZqNHg3ZG9QZUJ3QUFBQUFBSDNVQ2FnQUFBTTJnOTlhYko2a1BRTTJaLzBacHZIM2IrcXBnYTZ1ZzlzYkN4UmsxL3JrTTdMZEx2ank0ZjBhTW1aRHhrNmF1ZGY5WDVpL0lHd3NYcDJ1bkRpa1dpMDA2MHl2ekZ5UkpYcHcrTy9lT0dwK0RQN2Q3Zy9uZHR0KzYxRHAwOHZUWlNaSy9QUHg0VGpubW9Held2VXVTWk9teUZibnlwcnViOUw0MXVuYnFrSjIyM1RKSk1xM3ExY3laOThaNm5rZ08yR2UzSk1teTVTc3lhZXFzSkEzYm1xN2NnSUJhbTlhdGN0WDN6a2lmYmYrbE5QYXo2KzdJM05mZmJMRHVrbXZ2eUtkMzJ6NmRObW1mWXFHUVM3NzE5WHp6eDcvTDJBa3ZyblhmbVhQbTUvQXpmOWlrTTZ5cFpBY0FBQUFBQUI4VkFtb0FBQUROWUUxbHNta3Z2NXE2dXJva1NiRll6Q2FyMjFhdXJZTGExcjE2WnRRVGt6S3czeTRwRmdxNTRvSlRjK2JGdnkyMW4zeTNBNzcyblVaajV3NDlLc2V2cnFqVzkvQnZyUFc1VysvOVc1NmZWdFVvb0hib3dINmw2M0hQVGttU2ZINmZ2dW5XdVdOcHZGWExGaG00OXk2NTdkNm10L2c4ZEdDL25QTzF3NU1rUTc5NzVYb0RhcjE2ZE1zK245b3hTZkwzcDEvSThoVXJrOVJYcFZ2ajNSWFVodXkvZDRic3YvYzY5K3k4U2Z0YzliMHpzdk4yVzViR2hvMGNsN3NlZXJ6UjJqY1hMY21GVi81dnJycnc5QlFLaFZTMmFwbXJMandqMzd2eWYzTC82S2ZXODdVQUFBQUFBUER4SXFBR0FBRFFESFphWGFWcjZxeFgwcjV0bTZ4Y3RTcjlkdTFkcW5iMitzSkZwWmFaU1hMZUtVZW5lNWVPdWV5R096TnM1TGdNMmE5Zk9yUnJrLzMyM21XZEFiVTFPblpvbDFVMU5hbXJyU3UxNkZ3VGlsdWI1NmRWTlJycjJiMXpEaG00VjVKazBaTHFQRHRsWnI1OTZ0RTU3cEFCRGRaVlZCUnovcW5INUtEUDdwN3JicjgvajA5NE1iVzF0ZTk1dmpXaHNFVkxxdlBNNU9udnVUWkovdlc0d1NrV0NrbVNLVFBuWlBpMUYyZkZ5bFhwMGExVGFjM0NSVXZXdTg4NzMvL3o4NGFtWi9mT3BiRW5uM3NwUC96TnJldDhadlNUeitXYVB3N1A2VjhlbEtRK21IZkp0NzZlTnExYk5RcTFiYlg1cGlxakFRQUFBQUR3c1NXZ0JnQUE4Q0VyRmdxbFVOWkxzMTdKVVFkOXBsUkJiSTNKMDZveXFQK2VwZnZ1WGVxcmxMV3BiSlgvdnZiMjdMemRsbG44ZG5WK2Rjczk2MzNmeVVjZW1KT09PS0RCMlB3RmI3MnZNNTkvNmpHcGJOVXlTVExpOFFuNTR5L09UODl1L3hmbyt0c1RrMUpYVjVlQi9YWkprdXplNTVQNStiZUg1c2l6ZnR5b1JlYTc3ZHk3L3JkNDdPa1hVbFB6M21HMkpLbWErMXFTWk1ic3Vibmh6dy9sNjBjZVdEcGJraXhmc1RKUHZLdjE2WXpaYy9QM3B5Y25TYW1DM0JyZHUzUXMvYjVKTW1ucXJQejdqNjlwVklYdDNYNTMyMSt6M1phZnlQNmZybTgzT25uNjdEejQyTlByUFQ4QUFBQUFBSHljQ0tnQkFBQjh5SHAwNjF5cVlEWmw1aXRwWGRtcXdmejlvNTlLMWR6WDgrY0gvNTZoUngrVUZoVVZlWFQ4cE53N2FueEdQL2xjbGk1YmtYLzl3YS9Ub3FLaVNZR3VaNmZNYkhCZlcxZVg2MjkvNEgyZCtlNFJqNmYvbmp0bCtZcFYrZlV0OTZSRlJVV0c3RmZmOHZPUHd4L05KZGZla1dLaGtQLzZ4Z2taUEtBK1dQZTdQL3gxdmVHMHJwMDZaTFB1WFpJa281NlkxS1N6M0hqbmlCeDEwR2R6K1kxM1pmbUtsWmswZFZZK3RlTTJXYnA4WmViTWV6Mi92UGt2ZWYzTlJRMmVtVFJsVmk2OS9rOUprZ00vMHpkSnNtaHhkWkprNU5pSitjR3Zic2tQLy8yckdUZHhTczc1NlRWcmJiSDZiclYxZFRuL3NodHoxZmZPeUphYmJacXpmdmpidFQ2M2FFbDFobzBjMTZSdmUzZDREZ0FBQUFBQS90a1Z0dDloeDNYM2RRRUFBS0FzaW9WQyt1NjRUVjZjTVR1RlFqR2YyNk5QQ29WQzVyK3hNRTg5UDYwVVlCdXcxODU1ZmxwVlhtdEN4Yk5EQnRTMzRKdzBkVlptdlRLL05ONnViZXQ4YW9kdFVsdFhsNlhMVnFScTdtdU5BbHhyYzlGWlg4a1JuOThuQ3hlL25ZRmZQVDhuSFg1QVVraHV1bk5FTnUzYUtUZjg1T3o4NHFhNzh1RGZuMm53M0pjRzdadmpEaG1RWS8vamtpeGZzZkk5M3pGZ3I1MXo1WGRQVDIxdGJRYWVlRUVXTGFsZTc3bVNaT3RlUFROajl0d21yVzJxQVh2dG5NZWVlaUdyYW1yZTEzTnRXMWVtUjdkT21URjdYb1B4TCt5N1I1SmtTZld5akg3eXVTYnR0U1k4dDZSNldjWThNL2w5blFNQUFBQUFBUDRSQ2FnQkFBRFFaTVZDSWJXcnczUEZZakcxdFd1djRGWlJVV3hTZFRjQUFBQUFBT0NqcmRqY0J3QUFBT0NmeDVwd1dwSjFodE9TQ0tjQkFBQUFBQUJKQk5RQUFBQUFBQUFBQUFBb0V3RTFBQUFBQUFBQUFBQUF5a0pBRFFBQUFBQUFBQUFBZ0xJUVVBTUFBQUFBQUFBQUFLQXNCTlFBQUFBQUFBQUFBQUFvQ3dFMUFBQUFBQUFBQUFBQXlrSkFEUUFBQUFBQUFBQUFnTElRVUFNQUFBQUFBQUFBQUtBc0JOUUFBQUFBQUFBQUFBQW9Dd0UxQUFBQUFBQUFBQUFBeWtKQURRQUFvSm5zdk4yVytlenVmUnFNVmJacW1SMjI2Vlc2UC91a3d6TGl4cDlreEkwLytiQ1BCd0FBQUFBQThJRzFhTzREQUFBQWZCeWQrWlZETS9TWWc3SnMrWXFjZU41bGVlbmxWNU1rZSsrNmZYNTU0ZW1wbXZ0Nmp2MlBTOUsrYlp0MDdkUmh2ZnM5YzlkVmF4Mi85UG8vNTVaaEk3TkZ6MjRaZHZWRjYzeituSjllbTVGakoyN1l4d0FBQUFCcUJvb2JBQUFKcFVsRVFWUUFBS3lEQ21vQUFBRE5ZUEtNcWhRTGhiUnRYWmtydm5OYTJyZHRreVRaZDgrZGtpUnZWeS9MMjlYTE50cjdLbHUxM0doN0FRQUFBQUFBTkpVS2FnQUFBTTFneEpnSitldWpUMmJRdm50a2k1N2RjdkUzajgrM2Z2Yi9zdC9ldXlaSmR0aW1WNk9xYU8rK0h6dnh4WnorL1Y4MUdIdndzYWN6cldwdXpqaDJVSVB4amgzYWxhNy8rOXJia3lRVnhZcWNPL1RJamZaTkFBQUFBQUFBNzZhQ0dnQUFRRE81OUxvL1pkR1M2ancvclNyWDNmRkE5dW03UTdwMTN1UUQ3Zm5BWTAvbDZ0dnVhelMrZGE4ZVNaTGxLMWJtdG50SDViWjdSK1dPKzBlWDVqK3hhWmNQOUY0QUFBQUFBSUMxVVVFTkFBQ2dtU3g0YTNGT092K0t6Sm96TDdWMWRibmlnbE9USkdPZW1aeWZYWGRIa3VTTVl3Zm40TS90bmlRNTRxd2ZOWGgrNmJJVlRYcFB4L1p0Yy95UWdVbVNxcm12bDhaWDFkU1VyczhkZWxST09lYmc3SGZpQlJ2OFBRQUFBQUFBQU84bW9BWUFBTkNNWnN5ZVc3cSsrYTZIczlYbVBYTGZxUEdaTVh0ZWttVHgyMHZmc1hiZWV2ZTc5THloRGU0cmlvWDg0cnVuWmV0ZVBaTWtqNHg3dGpSWFUxT2I1MTk2T1gyMi9aY2t5ZVRwc3pmOFF3QUFBQUFBQU5aQ1FBMEFBT0JEdG5tUHJ0bWw5MVlOeG9ZLyttUVdMbDZTOHkrN01jVmlvZFNTczBPN05xVTFhOGJlNmMxRmIyZmhvaVhyZkZkTmJWM08vc20xdWZUY2s5T3JaN2ZjZE9kRERlYlB2UGkzNmIvWHptblZza1ZlbXZYcUIvZ3FBQUFBQUFDQXhnVFVBQUFBUG1SNzdMUnRMdjdtQ1EzR2hqLzZaTzc4MVlYditkemE1cSs3L2Y3ODV2ZjNsdTUvZHQwZEdmUE01QVpyQi9YZkk2UEdUMHFuVGRybmtJRjdyWFAvbDE1K3BhbWZBQUFBQUFBQTBDUUNhZ0FBQUIreXVycTYxTmJXcGxBb3BGQW9mUEFOMzdISHZEY1dObW9GZXY2cHh6UnBtN0VUWG16UVVoUUFBQUFBQU9DREVsQURBQUQ0a0EwYk9TN0RSbzdMdVVPUHl2RkRCcGJHK3g3K2pTVEp2MzNsa0p6MnBTK2tycTR1ZXgxOVRzNDRkbEJPT2ViZzBwcVdMU3JTdXJKVktVeFcyYXBsYVkvYTJyb05QbGRkM1lZL0N3QUFBQUFBc0RZQ2FnQUFBUDlnZHRpbVY1TGtqWVdMczZxbXB0SDhKemJ0bWxzdlB5LzNQREl1TjkwNUlvdVdWSmZtcnJqZzFFYnJQM1hFTnpPZzN5NFpldFNCK2RNRGorV3VoeDR2elozenRjTnowdUVIWk40YkMxTTE5L1V5ZkEwQUFBQUFBUEJ4SnFBR0FBRHdEMlR6SGwyelQ5OGRreVNUcHM1YTY1cWUzVHFuYmV2S2ZPa0wrMmJNMDVQei9Fc3Z2K2VlaFNSRGp6b3d1L1RlS2p0K2NvdTh0Ymc2SThkT1RQODlkODVYRDlzL1NYTFRuUStscHFaMm8zNExBQUFBQUFCQXNia1BBQUFBUUwyTzdkdm1pZ3RPVGNzV0ZVbVNZU1BISmtsV3ZTTTRkc0lYOTh0eGgvUXYzYjg0WTNZNmRtaFh1ai83cDlmbWlMTisxR0RmMnJxNmZPZnltN0trZW1sYVZGVGtzbThQemJkUFBUcVhubmR5aW9WQ1pzeWVsOXVIank3bnB3RUFBQUFBQUI5VEFtb0FBQUQvSU00ODRkRDAzbXJ6Sk1uOW81L0tpREVUa2lUVHFsNHRyZm5XeVVkbTRONjdKa2xlZnVXMXZESi9RVGJ0MnFrMC84SkxMMmZHN0htTjlxNmErM3JPdS9TRzFOVFVwbGdzNXJoREJxU3lWY3ZVMU5UbW9xdHV5Y3BWalZ1SkFnQUFBQUFBZkZBQ2FnQUFBTTJnenllM3lMNTc3RlM2SDNyMFFmbk43Ky9MeEJkbjVNNkh4dVM3Vjl4Y21oc3haa0x1SHZGNGxxOVltU1JaVlZPVEY2WlY1VHRYM0pRazJXN0xUeVJKbHE5WW1kZmVYSlJDb2JEV2R6Nzl3clE4K2R4TERjYW16NTZiV1hNYUI5b0FBQUFBQUFBMmhzTDJPK3hZMTl5SEFBQUErRGdaMkcrWFhINytLU2tXRy82Zm9hWExWdVQ1YVM5bnlzdzVlYnQ2V1ZhdXFrbGRYVjNxOG45L3RoVUx4UlNMaGJTb3FFaUxGaFdaTS9lTkhMRFBidGw3dCswelplYWNmUFc4eTdMako3ZklqVDg5SjBseTZmVi96bDBQL1QxZjNQL1RPZm1vQTlPOVM4ZEc1MW53MXVMODV2ZjM1dTRSajZ1a0JnQUFBQUFBYkZRQ2FnQUFBQit5WGoyNlpkalYzMCtoVU1nMWZ4eWV6YnAzeVpEOSttM1FYbGY5N3owNSthZ0QwNjVOWlc0Wk5qS0RCK3lWenB1MEw4My83WWxKMlh2WDNtbGQyYW8wVnIxc2VXNzV5eU01OHFEUHBHdW5EcVh4c1JOZnpPbmYvOVdHZnhnQUFBQUFBTUM3VkhUcjF2MEh6WDBJQUFDQWo1TkZiMWVuMzY2OTg1ZUh4K2EzdDk2WGtXTW5adVRZWjFPOWJIa0txYStPVml3VzZ1dW0xU1VwWkoxdE8zLzBtMXZ6d3ZTcWZQNHpmZk9MbSs1T2g3WnQwbnVyelpQVUI5SCs4NUxyc3NkTzI2WjdsNDZwcTZ2TEE0ODluWE4rZW0xR2pwMlllMGFPeTZaZE81WmFoRjV4NDEyWk1WdTdUd0FBQUFBQVlPTlJRUTBBQUtBWmJOYTlTMTU5YmNIN2ZxNVlLS1JRTE5UL1d5aGt4Y3BWU1pMamgreVhXNGFOVEw5ZGUyZjNQdHZtdFFWdjViR25uOC9jMTk3TUovOWxzNXg0MlA2NVpkZ2ptVEp6VHFNOWQ5aW1Wd2IxM3pOWDNuUjNhdXY4aVFnQUFBQUFBR3c4QW1vQUFBQUFBQUFBQUFDVVJiRzVEd0FBQUFBQUFBQUFBTUJIazRBYUFBQUFBQUFBQUFBQVpTR2dCZ0FBQUFBQUFBQUFRRmtJcUFFQUFBQUFBQUFBQUZBV0Ftb0FBQUFBQUFBQUFBQ1VoWUFhQUFBQUFBQUFBQUFBWlNHZ0JnQUFBQUFBQUFBQVFGa0lxQUVBQUFBQUFBQUFBRkFXQW1vQUFBQUFBQUFBQUFDVWhZQWFBQUFBQUFBQUFBQUFaU0dnQmdBQUFBQUFBQUFBUUZrSXFBRUFBQUFBQUFBQUFGQVdBbW9BQUFBQUFBQUFBQUNVaFlBYUFBQUFBQUFBQUFBQVpTR2dCZ0FBQUFBQUFBQUFRRmtJcUFFQUFBQUFBQUFBQUZBV0Ftb0FBQUFBQUFBQUFBQ1VoWUFhQUFBQUFBQUFBQUFBWlNHZ0JnQUFBQUFBQUFBQVFGa0lxQUVBQUFBQUFBQUFBRkFXQW1vQUFBQUFBQUFBQUFDVWhZQWFBQUFBQUFBQUFBQUFaU0dnQmdBQUFBQUFBQUFBUUZrSXFBRUFBQUFBQUFBQUFGQVdBbW9BQUFBQUFBQUFBQUNVaFlBYUFBQUFBQUFBQUFBQVpTR2dCZ0FBQUFBQUFBQUFRRmtJcUFFQUFBQUFBQUFBQUZBV0Ftb0FBQUFBQUFBQUFBQ1VoWUFhQUFBQUFBQUFBQUFBWlNHZ0JnQUFBQUFBQUFBQVFGa0lxQUVBQUFBQUFBQUFBRkFXQW1vQUFBQUFBQUFBQUFDVWhZQWFBQUFBQUFBQUFBQUFaU0dnQmdBQUFBQUFBQUFBUUZrSXFBRUFBQUFBQUFBQUFGQVdBbW9BQUFBQUFBQUFBQUNVaFlBYUFBQUFBQUFBQUFBQVpTR2dCZ0FBQUFBQUFBQUFRRmtJcUFFQUFBQUFBQUFBQUZBV0Ftb0FBQUFBQUFBQUFBQ1VoWUFhQUFBQUFBQUFBQUFBWlNHZ0JnQUFBQUFBQUFBQVFGa0lxQUVBQUFBQUFBQUFBRkFXQW1vQUFBQUFBQUFBQUFDVWhZQWFBQUFBQUFBQUFBQUFaU0dnQmdBQUFBQUFBQUFBUUZrSXFBRUFBQUFBQUFBQUFGQVdBbW9BQUFBQUFBQUFBQUNVaFlBYUFBQUFBQUFBQUFBQVpTR2dCZ0FBQUFBQUFBQUFRRmtJcUFFQUFBQUFBQUFBQUZBV0Ftb0FBQUFBQUFBQUFBQ1VoWUFhQUFBQUFBQUFBQUFBWmZIL0FlVGpmRkV6M2JVYUFBQUFBRWxGVGtTdVFtQ0MiLAoJIlRoZW1lIiA6ICIiLAoJIlR5cGUiIDogIm1pbmQiLAoJIlZlcnNpb24iIDogIjE0Igp9Cg=="/>
    </extobj>
    <extobj name="C9F754DE-2CAD-44b6-B708-469DEB6407EB-2">
      <extobjdata type="C9F754DE-2CAD-44b6-B708-469DEB6407EB" data="ewoJIkZpbGVJZCIgOiAiMjQ3NjM5NjgxMTc2IiwKCSJHcm91cElkIiA6ICIxNjY5NTI4NDIiLAoJIkltYWdlIiA6ICJpVkJPUncwS0dnb0FBQUFOU1VoRVVnQUFDZVVBQUFLSkNBWUFBQUEvTGRDYkFBQUFDWEJJV1hNQUFBc1RBQUFMRXdFQW1wd1lBQUFnQUVsRVFWUjRuT3pkWjNTVTFkckc4V3NtUFNIMDBIdnZoSTRVNmIxSXI5SkVpbFJwd2dFVUZTa2lpR2hBUkpEaUMxSUVnaFNwU2k5QzZDQVFPa2ducFBmTXZCK0FPWXd6Q1FtTUZNLy90NWJyekhQditqeWVEMW5MYSsxdEtGeWtxRmtBQUFBQUFBQUFBQUFBQUFBQUFPQzVHVi8yQmdBQUFBQUFBQUFBQUFBQUFBQUErTGNnbEFjQUFBQUFBQUFBQUFBQUFBQUFnSU1ReWdNQUFBQUFBQUFBQUFBQUFBQUF3RUVJNVFFQUFBQUFBQUFBQUFBQUFBQUE0Q0NFOGdBQUFBQUFBQUFBQUFBQUFBQUFjQkJDZVFBQUFBQUFBQUFBQUFBQUFBQUFPQWloUEFBQUFBQUFBQUFBQUFBQUFBQUFISVJRSGdBQUFBQUFBQUFBQUFBQUFBQUFEa0lvRHdBQUFBQUFBQUFBQUFBQUFBQUFCeUdVQndBQUFBQUFBQUFBQUFBQUFBQ0FneERLQXdBQUFBQUFBQUFBQUFBQUFBREFRUWpsQVFBQUFBQUFBQUFBQUFBQUFBRGdJSVR5QUFBQUFBQUFBQUFBQUFBQUFBQndFRUo1QUFBQUFBQUFBQUFBQUFBQUFBQTRDS0U4QUFBQUFBQUFBQUFBQUFBQUFBQWNoRkFlQUFBQUFBQUFBQUFBQUFBQUFBQU9RaWdQQUFBQUFBQUFBQUFBQUFBQUFBQUhJWlFIQUFBQUFBQUFBQUFBQUFBQUFJQ0RFTW9EQUFBQUFBQUFBQUFBQUFBQUFNQkJDT1VCQUFBQUFBQUFBQUFBQUFBQUFPQWdoUElBQUFBQUFBQUFBQUFBQUFBQUFIQVFRbmtBQUFBQUFBQUFBQUFBQUFBQUFEZ0lvVHdBQUFBQUFBQUFBQUFBQUFBQUFCeUVVQjRBQUFBQUFBQUFBQUFBQUFBQUFBNUNLQThBQUFBQUFBQUFBQUFBQUFBQUFBY2hsQWNBQUFBQUFBQUFBQUFBQUFBQWdJTVF5Z01BQUFBQUFBQUFBQUFBQUFBQXdFRUk1UUVBQUFBQUFBQUFBQUFBQUFBQTRDQ0U4Z0FBQUFBQUFBQUFBQUFBQUFBQWNCQkNlUUFBQUFBQUFBQUFBQUFBQUFBQU9BaWhQQUFBQUFBQUFBQUFBQUFBQUFBQUhJUlFIZ0FBQUFBQUFBQUFBQUFBQUFBQURrSW9Ed0FBQUFBQUFBQUFBQUFBQUFBQUJ5R1VCd0FBQUFBQUFBQUFBQUFBQUFDQWd4REtBd0FBQUFBQUFBQUFBQUFBQUFEQVFRamxBUUFBQUFBQUFBQUFBQUFBQUFEZ0lJVHlBQUFBQUFBQUFBQUFBQUFBQUFCd0VFSjVBQUFBQUFBQUFBQUFBQUFBQUFBNENLRThBQUFBQUFBQUFBQUFBQUFBQUFBY2hGQWVBQUFBQUFBQUFBQUFBQUFBQUFBT1FpZ1BBQUFBQUFBQUFBQUFBQUFBQUFBSElaUUhBQUFBQUFBQUFBQUFBQUFBQUlDREVNb0RBQUFBQUFBQUFBQUFBQUFBQU1CQkNPVUJBQUFBQUFBQUFBQUFBQUFBQU9BZ2hQSUFBQUFBQUFBQUFBQUFBQUFBQUhBUVFua0FBQUFBQUFBQUFBQUFBQUFBQURnSW9Ud0FBQUFBQUFBQUFBQUFBQUFBQUJ5RVVCNEFBQUFBQUFBQUFBQUFBQUFBQUE1Q0tBOEFBQUFBQUFBQUFBQUFBQUFBQUFjaGxBY0FBQUFBQUFBQUFBQUFBQUFBZ0lNUXlnTUFBQUFBQUFBQUFBQUFBQUFBd0VFSTVRRUFBQUFBQUFBQUFBQUFBQUFBNENDRThnQUFBQUFBQUFBQUFBQUFBQUFBY0JCQ2VRQUFBQUFBQUFBQUFBQUFBQUFBT0FpaFBBQUFBQUFBQUFBQUFBQUFBQUFBSElSUUhnQUFBQUFBQUFBQUFBQUFBQUFBRGtJb0R3QUFBQUFBQUFBQUFBQUFBQUFBQnlHVUJ3QUFBQUFBQUFBQUFBQUFBQUNBZ3hES0F3QUFBQUFBQUFBQUFBQUFBQURBUVFqbEFRRHdDaXVjTjRlYTFLandqNjd4M2FjRDFMbFp6V1QzejV3aHJRYTgzVXllN203LzNLYVNJWTIzbDFaK1BWcmxpaGRJc3Q5Ui8yL1VxMTJERjdRckFBQUFBQUFBQUFBQUFNRC9PdWVYdlFFQUFQNFh0YXBYUmMxclYxS2ZjWDZLaVkyejFKMmNqQnJhdllWMkhqeWxBOGZQcW1IMXN1clJxcDdXN3pqNGorMmxVcW5DdW5ielhyTDcxM21qdE41dFUxL3BVbnRwL0t5bHlSclR0ME5qOWUzUXlHNWJ1ZGFENVQvenc2Zk9jZkhhTFEyZThKM2wyY1haU2ZselpaV1hoM3Z5TnA0RWc4RWdzOWxzVlN0ZU1MZUs1YytaN0RsV2JOejkzUHNBQUFBQUFBQUFBQUFBQUx6K0NPVUJBUEFTWEwxNVY2V0s1Tld3ZDFwcTR1emxsbnJwd25uVnVWa3RYYmx4VndlT24wMzJmSjJiMVVxMDdkYTlJRzNiZCt5NTl2dWtwUnQyNmEwNmxkVzZmbFZ0MkhGSUFhZk9KMnZjaGFzM05YTHFmTXR6bG96cDVQZlJlNUtrUmY3YkxQV2NXWDNVOWEzYW1qWi90YUpqWWkzMTRORHdKT2RmL3RVb0ZjcVQzVzViLzA1TjFiOVRVNXU2YjR1QnlwZ3V0V2FNN2kyL3hldTA3K2daUzF1dGlpWDFidHZrbjdEM1pDanZxUDgzeVI2WEZKUEpwTEt0Qmp0a0xnQUFBQUFBQUFBQUFBREFpMEVvRHdDQWwrRFF5VUROWDdsRlBkdlUxODZEcDdRNzRKUWtxWDdWc3BLazIvY2VxRlRoUFBKSm4wYVNWS3B3SHBzNS9yeHdUWEh4Q1pLa0VUMWJKYnJXZ1dOblV4VEtjM0l5eXR2TE04ayszeTNicUVadmxsZDRaTFRTcGs1bHQwOVlSS1FTRWt5VzU1aTRlSjIvZXRQcStiRW5BMjMxcXBaUlZIU3NmbHp6VzdMM0xFbnZUNXdqTjFjWG0vcHF2N0ZhdkhhN2Z0NWsveVE3bzlHbzlHbTk5ZFhvM2hvOGNZNzJQeEhNa3g0Rzk1SXl1R3R6OVdoVnozck5yZnVTSE5PeTdoc0tqNHpTbHIxSGsreG5NcG1TYkFjQUFBQUFBQUFBQUFBQXZIb0k1UUVBOEpMTVhycEIxY3NYVit2NlZiUTc0SlRjWEYzVXNQckRVTjZNTVgycytpNzZmSmpOK0FZOVA5VHQrOEdTcENvZGh0dGRZOFAzbnlnb05GeTVzdmtvZjg2c2llNGxXNmIwcWxXcGxDVHBmbkNvM2ZYc3FWZkZOOUcyVHNPLzBPbnpWeTNQeGZMblRQUUVPYVBCSUMvUGg5ZlE1czJlV1RmdTNKZTNsNGRWbjdDSUtMdGplN2Fwcnl3KzZiVDgxMTNLbXlOenN2WXRTWkZSTVpLa08vZUQ5ZDdITTdWZzBoQk5IOVZMZmNaOW8rTm5MeWQ3SG5zKzhWdVNaSHZMdW0vbzNvT3dwL1lEQUFBQUFBQUFBQUFBQUx4K0NPVUJBUENTeE1VbmFOamt1Ym9URkNKSmFscXpvdEttVHFVeDB4ZnArTG5Ma3FSdUxlcW9UWU9xYXZiZXB6Ymo3ejRJdGZ3MkdLUmlCWExwNElsQVM4M0wwMTFwdmIxMDhkcE4xWDNEVjRPNk5FOTBMMVhLRkZXVk1rVWxTYlc3amRhRTJjdVMzUHVZdnUxMVB6aE1zNWR1U0xUUHpUdEJWcy9ucjk3VWtFbmZXNTZ6K3FUVG5FOGZua0tYTzNzbXJmWWJhOVYvMStJcFZzK1BUNnh6ZDNQVjNNOEdhZm9DZjBuU3ZRZWhHdGFqcFFKT25kZktyMGZiM1V2blpqWFZ1VmxOcTlyZUkzK3EzeWV6SkVtWC83cWpJWlBtYXM3NGdmcDZUQjgxN1d2N3ZRRUFBQUFBQUFBQUFBQUFTQTVDZVFBQXZFVFhidDJUSkxtNXVxaFgyd2E2ZXVPdU51dzhKTFBaTE9uaEZiQ1NkTzNtM1NUbjZkT2hzZG8xcktiMlF6N1hsUnQzSkVsRjh1YVFKUDE1NGJwT0JsN1J6b01uN1k3OStldlIycnpuc09ZczJ5aEpDZ29KczdwTzFwNHhmZHNyTENMcXFmMmVGQnNYLzlUM3FOdGpqRTB0WnhZZnpaLzB2dVU1YzRhMEtsRXd0NktpSDU1MHQyYmJmaDAvZDBuZVhoNTJyNW85NnYrTlppNVpwKytYYjBweTdTTi9YdENuczM1U1ZGU013aVB0bjhybmFEbXordWpPL1dERnhNYTlrUFVBQUFBQUFBQUFBQUFBQVA4OFFua0FBTHhneld0WFVyclVxU3pQQy8yM0tWM3FWRHAvOVlZMjdUbGlDZVNseEp4bEcxVy9haGxOR3RwTlhVWk9VMEtDU2FXTDVKWFpiTmF4TXhjVkZoR2wwTEFJdWJnNDJ3MkFoWVpINmZ6Vm04LzFYaytUMVBXMWo5MTdkUHJmVWY5djFITEFaN3AwL2JiTk5iYlpNMmRRZkVLQzFVbUJDMWR2UzNMdS9wMmFxbitucGpiMUE4ZlBxczlIZnBibnRiOGRTTmE3T0lLN200dG1qZXNubWMzNmJQWXlIVGgyOW9XdERRQUFBQUFBQUFBQUFBRDQ1eERLQXdEZ0Jldldvbzd5NThwcWVWN292MDNsaWhmUXJ6c0RKRWxOYWxTd3REM3U5MlR0U2IvdVBDU1QyYXp3eUNpTisyYXhabi9jWDMzYU45S3NKZXRWdFd3eG5UaDNSV0VSVVhKeU1tckJwQ0U2Yy9INlU2K20vU2NjUG4xZVUzOVlwVDJIVDF0cUh1NXVxbDJwbE15bWxJVVE4MlRQcEdzMzc5cUVGMXNPK0N6Ris0cUtqbjFxbjdZTnF5WFpYdmpSaVlRcEZSY1hyelhiOXF0MyswYjY3cE1CV3Z2N0g1cjZ3eXFGaEVVODAzd0FBQUFBQUFBQUFBQUFnRmNEb1R3QUFGNncxb01tU3BMNmRtaXN2aDBhU1pJbURPbWE1SmpFMnJmdU8ybzUrZTdBc2JOYXNXbTMzbTFUWCtjdS9hVXl4ZkxyNjBXL1NKSVNFa3c2ZnZheU9qV3RvVTI3RCt2UXljQ243ak5uVnA4azI1MmRqWW4yTVp2TXVuNzc0ZFc4ZVhOazF0MmdFTjBOQ3JIcUV4VWRvL1U3RGlwMzlreFdkYVBCSUVreUpSTFdLNUE3bXk1ZXUyMVR2M1Q5dHRKNGV5bDltbFIyUnRtNmVmZUJvbU9zUTNtNXMyWFN2ZUJRUlVSR1cycGorclpQMW53cGxXQXlhKzdQbTdWdC96RjlPdWh0TmF0VlVWWExGdFdFMmN1MGJkK3hmMlJOQUFBQUFBQUFBQUFBQU1BL2oxQWVBQUN2QU44V0E2MmV0eSthcEEwN0F6Umw3cytTSGw3bk9udnByNXE5ZEVPUzgzeTFZSTJxbFMydUtTTjZ5R3d5YS8yT2c1YTJiMy9hb0liVnkrbWpmaDNWZXRBRXhjVW5KRG5YMm04L1NySTlSK2FNaWZhSmpZdFh4YlpESkVtci9jWW1PWThrdFhrVVZKUWtUdzkzU2JKN3phNGt6Vnk4VGw2ZTduYmIyaldxWnZlYVdudjZqUE96dVRLMlQvdEc4aTJhVDUyR2YyR3ArYllZcUw0ZEdxdFArNFlxMTJxd1RHYXpqdnAvbzdrck5zbHY4VG9ON3RwY1BWclZTOWFhOWx5NmZsdmRSazNYTzYzcjZiME9qVFZ0NUx2YXNPT1FKbjYzWE9HUlVjODhMd0FBQUFBQUFBQUFBQURnNVNDVUJ3REFLOFpnTU1qTDAwT1IwVEdKOWpFYWpUS1pURGIxeU9nWVRacXpYTitNN2F1VGdWZXNUcWNMajR6U3pDWHI5RkcvanVyV3NxN21ydGlVNUQ1R1RWdVFhTnZrWWQxMU55aEUwK2F2dHR1ZThNVGVmRnNNbEp1cmk5SjZlK24yL1dEbHpaRlpxLzNHV2dVUjgrYkliUG1kTTJ0R21jeG1CWVdFMlozN2ZuQ1k3Z2VIS1dPNjFJbnU3KzhoeHllVktweEhpejRmWmxQM2RIZFRyVXFsZE9QT2ZRV0hoc3R2OFRyNUxWNG5TVXFkeWxPUlVURXltVzFQNzV1eDZCZk5lSFFpNGJNeW1VeWF1MktUOWg4OW84bkR1NnR4amZKSzVlV3VRWjk5OTF6ekFnQUFBQUFBQUFBQUFBQmVQRUo1QUFDOFlvb1Z5Q1VYWnlkZHYzVTMwVDZEdWpSVGppd1pOZnp6ZVRadEZVc1draVNWS0poYk5TdVcxUFkvVGxqYS9MZnUxMXUxS3lzcWljRGZZeHQzQlNUYU5ubFlkMFZFeFNUWjUwbjFxcFRSSndNN3ExenJ3VS90VzZsVVlRV0hoc3RvTkNacmJudU8rbitUNGpFTjN5d25EM2RYTGR1d3k2WXRWellmL1hYbi9qUHZKN2xPQmw1Umh5RlQ5R0cvRHBxemZPTS92aDRBQUFBQUFBQUFBQUFBd1BFSTVRRUE4QXB4YzNYUnlIZGJLem9tVnR2L09KbG92MHpwMHlwN3BndzI5V0w1YzZwajB4cmF0dStZaXViUHFYRURPdW5Fb0ltNkgvencxRG1UeWFSdW83Nzh4L2FmbUF4cHZYVXZPTlNxOWpnNGQvckNOYjA5WXFycTloZ2pUM2MzZFd4YVExNGU3bG8rZlpUR3psaWtrNEZYVmJmSG1CU3QxM0xBWjRtMkZjcVRYWjhQNzJGVGIxTy9xc0lqbzdSMit3R3J1cE9UVWI1RjhscUZHLzlKNFpGUkdqbDEvZ3RaQ3dBQUFBQUFBQUFBQUFEZ2VNOStCQTBBQUhDb292bHphc0drSVNwVk9LK216RjJwNE5Cd1MxdDBUS3h5WmZXUjBXQ1F0NWVIU2hYSm83T1gvcklhbjhyVFE1OFA3NkdvNkZoTm1yTmNuL2d0VWJyVXFmUlIvMDR2K2xWczVNK1ZWV205dlpRbmV5WkxyZVdBejlSeXdHY2FObm11VENhVG9tUGlOUDAvdmVSa05PcXQvdU4xK1BRRkxaZzBSTDNiTlZSUVNIZ1NzeisvVW9YenFsaUJYRnF6N1lDaW9tT3QyaHBXSzZkVW5oN2FIWEE2eVRuYU5LaWE1Slc2QUFBQUFBQUFBQUFBQUlEL0RaeVVCd0RBUytEczVLVFNSZkpLZWhpbWE5KzR1Z1owYnFySXFCaDlPT05IcmYzOUQ2dit5MzdkcFc0dDZxaHhqZktTcEtDUU1DMVp0OTFxdmk5SHZhdWNXWDAwWXNvODNYc1FxbnNQUXJWcTgxNjFxbDlGcmVwVjBhb3RlMS9ZKy8xZGhaSUY1ZVJrMUl3eGZUUng5bkpKMHFYcnR5VkpudTV1YXRPZ3FucTNheWdQZHplOTkvRk0zYnI3UUIvN0xkYkJFK2YwWWI4T3FsQ3lvRVpPbmE5N0QwS1RXc1ppdGQvWUZPMnZTL05hTXB2Tld2YnJUcXQ2cGd4cE5hUjdDOTI2OTBEYjloMU5jbzRSUFZ1clJNRTgrdGh2Y1lyV0JnQUFBQUFBQUFBQUFBRDh1eERLQXdEZ0JYTnpkZEcwa1QxVnJuZ0JCWVdFNmN0UjcrclRtVDlKa2xadjJhZWdrRENiTWRNWCtPdkhOYi9KMjh0RDhmRUp1blh2Z2VMaUV5UkpMczVPK21MRU82cFlxcEFXK20vVGxyMy9EWTk5dWNCZm1US2swZWtMViszdUpYdm1oMWZneHNYSFcycWU3bTdKZWcrRDRlbDlJNk5qVk5tM2lMTDZwTmVuTTMvU08yM3FhY2FZM2xaOWFsUW9vVEY5Mit1UDQrZjA2YXlmOU5mdCs1YTI5VHNPS3ZES0RVMGEyazFwdmIyU0hjcnpiVEV3MGJaU2hmTm8wZWZETE05NXNtZFNuU3ErT25Ec3JLN2V1R3VwNTh5U1VYNGZ2YWYwYVZKcHdQalpsdTl0ajVlbnU5eGNYWFRyWGxDeTlnY0FBQUFBQUFBQUFBQUErUGNpbEFjQXdBczIvVCs5Vk5tM2lPVkV1MW5qK212cDlBKzAvWThUZXF0T1pZV0dSOHBrTWluQlpKTEpaSllrT1RzYjVlemtKR2RucDRmLysrajNUK3QzcUdMSlFxcFpxWlEyN2dyUVZ3dlhXSzBWSGhtbEFlTm5XNTdMRnN1dmQ5clVWM2hFbEJJU1RDcGJQTDhrNlZUZ2YwTjdlNWRPVGRaNzVNNlc2YWw5YTNjZnJlSHZ0RkpFWkxUVzd6aW9QWWRQNjRzUGVxcFU0VHhhL3RVb0hUaDJWamZ2Qm1udWlzMEt2SEpEaGZQbVVPRzhPV1EwR09Ua1pKU0xzN05jWFp5MWFzcyt2Vm1oaE80RWhTZzBQREpaKzN2TXlja29zMWt5bVV5U3BGeFpIMTZoRy84b1pGZm5EVjhaRFFZdC9YV1haVXl6MnBVMDh0M1c4bkJ6MDdodkZtdnZrVCt0NW53Y05qeDRJbEFKSnBPcWx5OHVTVHAzK1VhSzlnWUFBQUFBQUFBQUFBQUErUGNobEFjQXdBdDI2OTREelZpMFJ0djJIWk1rdFh0L2tucTJycTlxNVlxcGFjMkt5WjduMnMyN21ydGlrMzQvY0Z5VDVxelFpbzI3WlRhYmt4d1RGQkttS21XS3ltZ3dTSkpDd3lPMVpOME9iZGh4ME5Kbnd1eGx6L0JXOW9WSFJDa3VMbDRydCt4VlRHeWNidDhQVnJkUlg2cFdwVkpxVkwyY2FsVXVwWXhwVTh2ZHpmV3BjOTI2OTBEelYyMU44UjRLNXM2bXBWK09WRXhzbk9JVFRQTHljRk5JZUtUT1hMb3VTWnIzODJhZHYzSkR1d0pPUzVKNnRxbXZnVzgzMDYxN0R6UjR3aHdGbkRwdk0rY2kvMjNxMDc2UnZ2dDBnS1YyN013bDdUbDhPc1g3QXdBQUFBQUFBQUFBQUFEOHV4Z0tGeW1hOUgrOUJ3QUFEcFhLMDBQaGtWRjIyOXhjWGVUdTVpcG5KNk9jbkp4a05ENE16NWxNNW9lbjV5V1lIcDJpWjFaY2ZMeGlZdU5lNU5hZlNla2llWFg1cnpzS0NZdEl0SStyaTdNODNGemw0dUlzSjZOUmhyKzlkMXg4Z21KaTR4UWRFMnNaNCtMc3BOSkY4aW53eWczTDNOWEtGbFBOU3FYMDJiZExyZnAxYUZKRFJvTkJack5aMFRGeDJuMzRsRzdjc1gvVnJLZTdtN3E4VlZ2Lzk4dHZpb2lLU1hUUGFieTlsQzYxbHd3R2c2S2lZM1hyM29Oa2Y1TytIUm9yT0N4Y1M5ZnZUUFlZQUFBQUFBQUFBQUFBQU1EcmdWQWVBQUFBQUFBQUFBQUFBQUFBQUFBT1luelpHd0FBQUFBQUFBQUFBQUFBQUFBQTROK0NVQjRBQUFBQUFBQUFBQUFBQUFBQUFBNUNLQThBQUFBQUFBQUFBQUFBQUFBQUFBY2hsQWNBQUFBQUFBQUFBQUFBQUFBQWdJTVF5Z01BQUFBQUFBQUFBQUFBQUFBQXdFRUk1UUVBQUFBQUFBQUFBQUFBQUFBQTRDQ0U4Z0FBQUFBQUFBQUFBQUFBQUFBQWNCQkNlUUFBQUFBQUFBQUFBQUFBQUFBQU9BaWhQQUFBQUFBQUFBQUFBQUFBQUFBQUhJUlFIZ0FBQUFBQUFBQUFBQUFBQUFBQURrSW9Ed0FBL0tzNE9mSG5EUUFBQUFBQUFBQUFBQURnNWVHL1dnTUE4QytTTFZONlZTcGRPTWsreFFya1VxRTgyVi9RanY1NVIvMi9VYkVDdVNROWZQK0FsVFBrNXVwaTFhZFI5WEphTSt0RGVYbTZwM2orTk41ZUdqL29iWTBiMEVtZTdtNE8yVE1BQUFBQUFBQUFBQUFBNE4vTCtXVnZBQUFBT0U2VG1oWFV2MU5UK2JZWWFMYzlUU3BQelovNHZzNWZ1YUczUDVnbXM5bHN0MS9xVko3S2tOYmJidHVsNjdkVm9tQnV1VGduL1dmRTdmc1BkT05Pa0pyVXFKQm9uME1uQTFXcmNxa2s1M21TLzliOWlvNkoxWTlUaGxuVlB4MzB0cUtpWStUcThuQlA4eVlNdHJ4Ymx3K21xVjNqNmpwMytZWWlJcU9UdlpiMDhOUzlTVU83cVVxWm9qS2J6VHB3N0t3MjdncEkxdGkvQndOVElpWTI3cG5IQWdBQUFBQUFBQUFBQUFCZUxrSjVBQUQ4RHdrSmo5U1NkZHZWbzFVOU5haFdOdEdBV2JOYWxUU2laeXU3YmI0dEJtckdtRDZKaHZZZW03TjhvMll0V2E4SlE3b20ybWZJcE84MXVNdGJWaldqMFNBM1Z4ZkZ4TWJKWkxJT0RXN2VmVVRSTWJINll0NUtTVkpXbi9UcTA3NlJ2bCsrVVRmdkJpbGQ2bFFhMWJ1dHZweS9XdkVKQ1pLa2lxVUtxVXpSL0pJZW5xcG43MzNzTVJxTkdqK29pNnFVS2FyeHM1YXFYaFZmZmZaK0Y4WEhKMmpydnFOSnZudmExS20wZmRHa0pQc2tKYkU5QVFBQUFBQUFBQUFBQUFCZWZZVHlBQUQ0Rnl0ZEpLL05WYldSMFRHNkh4eW1uRmt6cW0zRGFsWnQ1eTcvcFdObkxsbWVHL2NlWi9uZG91NGI2dDJ1b1NTcFR2ZlJrcVJPVFd0b2VNL1dLdC82ZlpsTUprbVN3V0RRNFZVekxLZlMvVDFnNXU3bXFrV2ZENVdicTRzT25nalVHeDJzVDcxclhiK3FQdXpYUVIySFRkSEZhN2ZzdnRmeHM1ZVZ4dHRMMzQ4ZnBDNGZUTk81eTM5WjJuWWNQR241N2VSazFOSXZSMHFTdW82Y3BodDNnbVF3R1BUTHJJODArZnNWMnJMbmlOMzVQZDNkTkhGb045V3NXRkxURi9wcjVlWTkyckR6b0daKzFFOVRQbmhIWHkzdzE2STF2OWtkSzBtUlVkSDZkT1pQNnRTc3BySmxTcStwODFZbDJ2ZEpQZHZVVi9vMFNZY2RBUUFBQUFBQUFBQUFBQUN2TmtKNUFBQzg1cHljakFwWU9jT3E5dmhFdU1WcnQ2dHpzNXAyeC9YdjFOU210bmp0ZHF0UTNvMDdRWmJmSVdHUk52MUxGOG1ud010L1dRSjVrcFRLMDEwR2cwRWg0UkdXV29tQ3VaVW5lMmF0Mi82SFBoM1VXZGt6WmREYkgweFZlR1NVelp3RmMyZFRSRlNNTGwrL25jZ2JQL1J1bS9veUdBejY5dVArTm0wWjBucXIzZnVUVmJlS3J3cm16cWJJNkJoVkxWdE0zLzYwUWNYeTU1U2JtNHYySEQ2dHlPZ1ltN0VGY21YVmxCSHZLSGUyVEpvd2U1bFdiTnd0U1lxS2p0VjdIOC9VMUE5NmFtaVBsaXBmc3FER3oxcXF1MEVoTm5QRXhzVnIxWmE5eXAwdGs3cTFyS050KzQ4cEpPemg5OGljSWEyTVJxTnUzZzJ5R3VQcTRxeVJ2ZHJvNElselNiNDNBQUFBQUFBQUFBQUFBT0RWUmlnUEFJRFhuTWxrMW9UWnl5UkpWY3NXVTgyS0pTM1BlYkpubHZUZjArb2FWaStuVy9jZTZPaWZGMjNtc1hlMWExSktGc3FqZWxWOE5XSDJjdVhOa1VVdXprNktpbzVSblRkOEpWa0graXFXS3FTQmJ6ZFR3emZMcVdxWm9ucC80aHhkZWhTNmMzRjJzb3lScExMRjh5c29PRlQxcTVXMVd1OVU0QlZkdTNWUDBzT1FYNmVtTlRYMnEwWDY5VzlYOEJvTkJnV3NtcUh3eUNpVksxNUFLemZ2MGRXYmQ5V3JiUU10MjdCTGpkNHNyNENUNTNYdlFhalZPRmNYWi9Wb1ZVL3Z0bTJnOE1nbzlmM1lUd2RQQkZyMWlZbU4wK0NKY3pTNGEzTjFhMUZIcS8zRzZQc1ZtN1IwL1U3RnhNYlpmS09ESndQVnJXVWRsUzlSUU52MkhaUEJZTkEzSC9hVndXQlExNUhURkJVZCs4UTNLaXczVnhlcmsvNEFBQUFBQUFBQUFBQUFBSzhmUW5rQUFMem16R2F6NVRTM3RLbTlWTE5pU2N2emdNNU5GZnpvaERhajBhamg3N1NTbTZ1TDZ2Y2NheFVJazZUZ3NBaEYvZTNrdUx3NU1sdCtwMCtUeXZLN1VxbkMrbnhFRC8xKzRJUldiOW1yM3UwYnFXK0hScGIybzM5ZVZNQ3A4NWJuSDFadVVXUjBqRWIxYXF2dGY1eXdDcDU1ZVhwbzhyRHVOdS8xOTlxRTJjdDA3ZEY3alJ2UVNRZFBuTk9rWWQzVnIvUERFLytjakVabHk1UmVWVHVOZUhSU1g2U0dUdnBlMFkvQ2NrMXJWdFFYSDd5all2bHphZmlVZVpaNURRYUQ2bFVwbzhGZG15dDc1Z3phZWVpa1B2RmJvdnZCWWZZK3Qwd21rNll2OE5mQkU0SDZlRUFuRGVuV1FsMmExOWFTZGR1MWVzcytQUWdOdC9ROWVPS2NvcUpqVmJOQ1NXM2JkMHhtczFualp5M1Zna2xEOU9tZ0xocnh4RDRhVlMrbitJUUViZDE3MU82NkFBQUFBQUFBQUFBQUFJRFhBNkU4QUFEK3hmd1dyNVBmNG5XU3BPcmxpaWxqdXRTYSsvTm1tMENlSk5Yc01zcW10dHB2ckUydFpLRTgrdWJEdmxxODluZjVMVjRuazltczViL3UwcUdUZ1hKeGRsSllSSlJPbjc4cWs5a3NTV3BTbzRJa0tTdzhTZ0dueml0L3JxeHFWcXVpVEthSDdYdVAvQ2xKR2pWdGdUYnVDcENIdTZzNk5xbWgzdytjMEtYcnQreGV6enZ1Ni85VGNGaUVOc3o1Uk0zNmZpSkp5cGd1dGJiT242RGNXWDBVRXh1bnlLZ1ltUi90UVpMV2JOdXY0ZSswVW1oNHBFTEQvM3NWNzZoZWJkUys4WnNLRGczWFIxLy9uejRkOUxhMkxaaVlyTzhiY09xODFtMy9ReDJiMU5DZ0xzM2w3dWFxV1V2V1c5cGpZdU8wYmY5UjFhbmlxOGx6ZjFaRVpMUk9uTHVzYjVkdTBJRE9UZFd0UlIwdDlOK210S2xUcVc0VlgvMisvN2hWcUE4QUFBQUFBQUFBQUFBQThQb2hsQWNBd0wrVXA3dWJQRDNjNU9IdUprbnEyS1NHRWhKTTJubndwSEptOVVsMDNMV2JkeTIvSDE5N0swbWRtOVhTaUo2dGRPTGNaWFVlL29WV3pQaVBlclNxbCtnODB4ZjRhNkgvTmswWTB0V21iZnpnTHBiZmRicVB0bXJ6OG5EWG9DN05kZU5Pa0M1ZHYyVjM3dE1YcmlsdDZsUzYvTmNkclowOXpsSTNtVXhhTXUwRGJkbHpSTFVxbGRLZXc2ZFZ2MXBaZFdoVVhXWko3NDc5V3VuVGVPdkRmaDJVa0dEUytoMEh0V0QxTnNYRkoyak84bzBLRFkrVXA0ZWJ6WHFqZXJYVm9aT0IycnJQK2hTN3YyN2YxNjVEcC9Uam10L1VwRVlGTFY2MzNXYnNpbzI3MWJSbVJiVnZWRjAvck53aTZlSEpnZmx5Wk5HUlI5Y0lkMmxlUzI2dUx2cnhsOS9zZjB3QUFBQUFBQUFBQUFBQXdHdURVQjRBQVA5Q3N6L3VMeTlQZDRWRlJLbEttYUpXYllzK0g1cmsyQ2VEZUlsNWZOTGN0UG1ydFR2Z2xFMzdreWZzUFRuZlVmOXY5UFdQditpSGxWczBhMXcvNWN5U1VRa21zODM0NUFnT0RWZUwvdU90YXQ1ZUhuSnhkbGI2TkttMGZNWi85TVhjbFlxS2lkSFVIMWJyeUo4WExQMDI3em1zNGdWenkyd3k2ZWJkSUUzOVlaV2xiZW42blRacmplclZWbWN2L1dXM1RaTHVCNGRwMFJyN2dicGpaeTRwNE5SNTlXaFZ6M0s5cmNsazB1anBDeVZKV1h6UzZlM210YlRuOEdrZFAzczVwWjhCQUFBQUFBQUFBQUFBQVBDS0laUUhBTUJyenN2RFRYV3JsRkd0aWlYMXhxTUFYcTVzbWJSazNYWWRQQkdvaGY3YjFMdGRRNVVzbEVjanBzeFRkR3ljWld5cHdublV2MU5UelZtK1VRR256cWQ0N2J0QklicDAvWGFLeHprNUdWVzZTRDZ0L2UyQVRadlJhSlFrcTZ0bi8yN2wxNk9WUDFmV3A2NHpzbGVicC9hcDBtRzRJcU5qbnRydmVYeTV3Ri8vTjJXWVJ2ZHBweEZmL0dDcEd3d0dmZFN2bzV5Y2pKcjZ3K3AvZEE4QUFBQUFBQUFBQUFBQWdCZURVQjRBQUsrNWZEbXo2cE9CblJVVEc2ZTdEMEtVSTNOR05lbnpzU1pCczBNQUFDQUFTVVJCVkNYVTVwTStqVW9XeXFNMTIvWnJ4OEdUVm1QcnZ1RXJrOG1rbjlidDBJUFE4QmUyNTdMRjhzdkx3MDFiOWg2eGFmUHljSmNreFR3Ukh2eTd0dTlQbHNIZ21MMGtKSmdrUFR6Rkx5bWRtOVZVNTJZMTdiYk5YdnFyWmkvZGtPallVNEZYOU5QNm5lclV0SVk2bjZtcHhXdTNTNUs2dDZ5ckttV0thdWFTZFlsZTFRc0FBQUFBQUFBQUFBQUFlTDBReWdNQTREVjM5ZVpkalorMVZCdDNCNmhUMHhycTM2bXAxU2x6dmRzMWxJdXpreGF1M21ZMUxtTzYxR3BXcTZKMkhqeVphQ0R2YVVFMW4vUnBsRGRINWhUditmeVZtNW8wWjRVT243NmdOTjVlVm0yNXMvbElrb0pDd2hJZGJ6STlETktsU2VXcE5kOStsS0sxUThJaTlGYS84VGIxeWQrdmtKUFJTWjRlcmdxTGlMSnFHOVdyclE2ZEROVFdmVWV0NnBrenBOWHQrOEU2ZWU3S1U5ZWRzV2lOZkl2azFiQjNXaWtvT0V4bVNRTzdOTk9CNDJjMTcrY3RLWG9IQUFBQUFBQUFBQUFBQU1DcmkxQWVBQUN2dVpDd0NLM2N2TWR1bTlGb1ZMNmNXV1F3R0RSOWRDOTl2M3lUdHU0OUlwUFpySkc5MnNyTjFVVnpmOTVzTXk0cUprYjNnOFAwN3RnWmxscWwwb1hWc0ZvNVNWS0N5YVRnc0FnTjZ0SmN3M3EwdEJrZkhCYWhxSmpZUlBmOElEUmN5emJzdE50V3ZrUkJtYzFtWGJ6MjlHdHhROElqVmJQTHFLZjJTNDVsRzNacDVrZnZ5ZHZMUSsrTy9kcnFwTDVSdmRycTdLVy90SFQ5Zi9kY29XUkJEZXZSU3FPbkw5VEp3S2VIOG1KaTR6UjQ0aHo5TVBGOVRSalNWV2F6ZFBuNmJYMHc1UWRMeUJBQUFBQUFBQUFBQUFBQThQb2psQWNBd0Nzb2I0NHM4bkJ6MGVrTDE1NXJIcFBKcEo1alpxaXlieEgxNjloWVUwYjAwTVZyalhUczdDWFZxK0tyWlJ0MjJnMlVyZHE4VjNmdUJhdEkzaHphdE9lSVRDYVRidHdKMHY2alp5Uko5eDZFcW1hWFVjcVZ6VWRlSHU3Njg5RSt2YjA4TkxCTE15MVl0VlUzN2dTbGVMK3BVM21xYWEyS3VoTVVvdmlFaEtmMmQzZHoxZnJ2UGs3eE9uVzZqN2FwbWMxbWJUOXdRcVA3dHRQRUlkMDBmTW84cXhNSG4rU1RQbzBtRGUydSt3OUM5Y2Z4YzhsZU55d2lTc2ZPWEZUT0xCa2xTVmR2M0pIQmFFengvZ0VBQUFBQUFBQUFBQUFBcnk1Q2VRQUF2R0tNQm9OK25ESlUxMi9kVjRlaG56dGt6djFIejJqLzBUT3FXYW1VSmczcHBudzVzOGhrTm12ZnNiTjIreHNNQmczdTlwWU1Cb04rM1JVZ1NmcnMvYTdLbHlPeldnK2FhT24zOFlET1N1dnRwVGFESjhsa01zbG9OS3BlbFRMS256T3JlbzM5V3FaRVFtMVBDbytJVXA5eGZycDQ3WlkrN05kUmFiMjlsSkJnMG9xdlJ1bWpyeGZyNkptTDZqUE9UNWV1MjU2Y0Z4MFRhemRnOTZ5V2I5eWxJdmx6cUZXOUt1clhzWWxtTGxsbjA4ZkQzVlV6UnZlV3Q1ZUhlb3orU2lGaEVVK2QxMmd3cU9HYjVUVHc3V2JLNnBOZVcvY2RsZGtzMWF2aXEzVWxDMnFSLzI5YXRtR25Rc0lqSGZZdUFBQUFBQUFBQUFBQUFJQ1hnMUFlQUFDdm1QeTVzaXFWcDRkK1AzRGNvZk9XS1pwZjc3U3FLdzkzVngwNGRsWjVjbVRXVi8vcHBRUEh6MnI2QW4rZHVYamQwcmRteFpJcW1EdWJSazlmYUtrdFh2dTdGa3dhb2lwbGltcnZrVDhsU2JPV3JOZmN6d2FwV2EyS1dyTnR2MExDSWpSMTNpcE5HTkpWN1JwWHQ3cnUxV0F3Mk4xWGZFS0N6bHk0cHZIdmQ5R2I1VXRvODU3RCt2YW5YelZ4U0ZmTm16aFlDMWR2MWN6RjYrMmVuSmM1UTFwdG1qZGVzWEh4eWZvR0JvTkJMczVPOG0weE1ORStuMy8vcy9MbnpLb1Q1eTdiYmZmMjhwU3pzNVBHenZoUnA4OWZUWEs5MUtrODFiUm1CWFZzVWtNNXMvcm96djFnalp3Nlg1dDJINVlrMWF0YVJzTzZ0MVMvVGszMFR1dDYycnpuaU5iK2ZrQUJKODhuSzlBSUFBQUFBQUFBQUFBQUFIajFFTW9EQU9BVjQxczBueVRwdC8zSGt0WGZ5Y2tvRHpjM1JjWEVLRmNXSDVsTUprdWJUL28wcWwyNXRONnFYVW5GQ3VSU1VFaVlQcDM1azFadDJTdDNOMWYxYUZWWFBWclYwNUpwSDJqVjVyMzY1di9XS2p3eVNnUGZicVpMMTI5cDQ2N0Rscm1PL25sUmgwOWZVTnVHMVN5aHZFTW5BM1hzekNXOTI2YSsxdjcraDB3bWs5YnZPS2kyRGF0cFFPZW0ycnIzcU9JVFRJcUlqRkxaWWdVa3lTcEE1K1JrMUZ0MUttdEE1NlpLbjhaYnF6YnYxWVR2bGlraHdhUXVIMHhULzg1TjFMMWxYVlVxWFVRanA4N1h0WnQzN1g2RG1sMUdLVEk2NXFuZkttK096RnJ0TjlhcTV1cmlySTVOYWxqVmZqdHdUSGx6WkZiZUhKa3R0YUw1YzZwYml6cVNwSTI3QXBUTko3M2wrYkVWRzNmTHhkbEoxY29WVjkwcXZxcGF0cGhjWFp4MVB6aE1YeTFjbzZVYmRpbzZKdGJTZjh1ZUk5cnh4d20xYlZoTlhWdlVVZlBhbGRTOGRpVTlDQTNYcmtPbnRHYmJmZ1djT3YvVTl3SUFBQUFBQUFBQUFBQUF2RG9JNVFFQThJcnhMWkpQMTI3ZFUrQ1ZHOG5xNytiaW90MUxwbGllRDUrK0lFbjZxRjlIdGF6M2hnd0dnNjdldUtzdjVxM1NxaTE3RkJYOU1CUVdIUk9yYjMvYW9IVy8vNkVQKzNWVW13WlY1Wk0ramI3OWFiM1NwVW1sVDJmK1pCWHdrNlFGcTdhcVdJRmNWcld2Zi94RjZkT2trdm1KazkybXpGdXBrb1h5S0Nna1hEdCtuQ3h2THc5SkQwL0ZPL0RveXR4YzJYdzA1NU9CeXVLVFRyZnVQZER3eitkcDY3Nmpsam5pRXhJMFk5RXZDamgxUVJPR2ROWDNudzVVazc0Zkt5SEJlaytTdFAzSHljbjZWdlpPNjNOemRkR1E3aTJlT3Jac3Nmd3FXeXgva24wMjdncFFtV0w1TldGSVYwblM4Yk9YOVBPbVBkcTRLeURSMC94aTQrSzFlTzEyTGR1d1MvV3ErS3BOdzJvcVY3eUE2cnpocS9tcnRpYmpyUUFBQUFBQUFBQUFBQUFBcnhKRDRTSkZ1UnNOQUlCWHlQcnZQdGEyL2NmMDVmelZ5UjdUcDMwamViaTc2a0ZJdU5iOGRrREJvZUVxVjd5QWFsY3VwYzE3anVqWW1VdFBuYU5kdytvNmZQcTh6bCs5S1RkWEY4WEV4ajNQYTFpMHFsZEYzbDRlaW91UDF4L0h6K244MVp1V3RwNXQ2aXNxT2tZck4rOU5jcjJzUHVtVkwyY1c3VGw4MnFydWt6Nk5WdnVOMFp0dmo3SUpFTnFUSzV1UGxrd2RvV3FkUG5qMkYwcUdwalVyNnZpNVM3cDZ3LzdKZmsrVE0wdEdwVXZqcmVObm4vN3ZEUUFBQUFBQUFBQUFBQUR3YWlHVUJ3QUFBQUFBQUFBQUFBQUFBQUNBZ3hoZjlnWUFBQUFBQUFBQUFBQUFBQUFBQVBpM0lKUUhBQUFBQUFBQUFBQUFBQUFBQUlDREVNb0RBQUFBQUFBQUFBQUFBQUFBQU1CQkNPVUJBQUFBQUFBQUFBQUFBQUFBQU9BZ2hQSUFBQUFBQUFBQUFBQUFBQUFBQUhBUVFua0FBQUFBQUFBQUFBQUFBQUFBQURnSW9Ud0FBQUFBQUFBQUFBQUFBQUFBQUJ5RVVCNEFBQUFBQUFBQUFBQUFBQUFBQUE1Q0tBOEFBQUFBQUFBQUFBQUFBQUFBQUFjaGxBY0FBQUFBQUFBQUFBQUFBQUFBZ0lNUXlnTUFBQUFBQUFBQUFBQUFBQUFBd0VFSTVRRUE4SkxWcUZCQ3JldFhsWnVyaTAxYnhWS0YxTFJteFpld0s4bTNhRDRONk56VTRmT1dMMUZRdmtYenlXZ3dXR3IxcTVaVnM5cVZITDVXU2hYSWxWVzkyalZReml3WlgvWldBQUFBQUFBQUFBQUFBQUN2S2VlWHZRRUFBUDdYZFd0WlY3bXkrbWoxMW4wMmJaMmExRkRWY3NYMTU4VnJ1bkQxNWxQbkd0cWpwYnErVlR2RmUvQnRNZENtVnJwd1hyM2J0b0g4RnErejFKclVxS0FKUTdvKzAzeFA3akY3NWd5cTAyMjBUQWtKTWhnTUd0R3psVzdmRDliYTN3NmtlTytPVktGa0lmWHYxRlNIVDEzUXRWdjNubXN1bzlHbzNObDhubWxzVUVpNFFzSWlubXQ5QUFBQUFBQUFBQUFBQU1ETFFTZ1BBSUNYS0czcVZQSXRrbGNML2JmSlpETFp0RS80YnJuOC9jYXFZYlZ5bXJsa25aMFo3SnN3ZTFteSt0Vjl3MWVWU2hkTzlyeVBkUncyUmRFeHNUYjFCdFhLcW0rSHhvbU95K0tUVHNYeTU5U3F6WHNWbjVBZ1NTcFpLSTk4MHFmUmd0VmJVN3dQUjh1Yk03TWs2ZnlWRzNiYnE1WXRsdWpZNjdmdTZjcU5PNWJuMUtrOHRkcHY3RFB0WSthU2RmcCsrYVpuR2dzQUFBQUFBQUFBQUFBQWVMa0k1UUVBOEJJMXFGWldNaGkwYXNzK0hmWC9KdEYrdmRvMVVLOTJEV3pxQWFmT3ErZVlHVGIxRlJ0M0oydjluRmw5bmltVWQrV3ZPNHFNanJHcDN3OE9TM0pjZzJwbEpVbnJkeHkwMU5vMHFQcm9sMEZOYWxSSWN2ejEyL2QwN015bGxHMDJCUXJsenE1YmR4OG9KRHpTYnZ2TWo5NUxkT3o4VlZzMFk5RXZOdlVKczVmWi9QdG8yN0NheHZSdHI1cGQvNlBnMEhDcnRxVCtmd0FBQUFBQUFBQUFBQUFBZVBVUnlnTUE0Q1ZxWGIrS2R2eHhRdGR1M3RXWTZZdFNQUDUrU05JaHVHZmhQL05ENWNtZXlmTDhPQ1QyNUpXMFAweDhYeWF6Mldacyt0U3BrcHk3VmIwcXVuVDl0Z0pPblpja3BmSDJzZ1QxUnZSczlkUzliZGh4eU9HaHZOcVZTeXQvcml5U3BFSjVzeXNvSk13bUFQbmtxWFdyTnUvVmo3LzhadFdlMUlsNDZWS25VczZzUGpZMVNjcWVPWU84dlR5ZWEvOEFBQUFBQUFBQUFBQUFnRmNMb1R3QUFGNlNrb1h5cUZDZTdQcjZ4N1dTckUrUGUxNXRHMVpMVnIvQ2ViTGIxUHAvT2t1dUxzNTZxMDVsZFc5WlZ5MEhmR1pwQ3dvSjA5RS9MMnI2UW4vRnhTZllqUFV0a2xmMXE1YTF1MWI1RWdXVk8xc21MVnJ6MzBEYk82M3F5ZFhGV2EwSFRkU0ZxemQxMVArYlJFK2MrNmMwcUZiV0VneVVKRTkzTi9YdjFOU3F6NU9odkpEd0NGMjZmanZaOC9mcjFFVDlPald4MjdiNGkrRXAzQzBBQUFBQUFBQUFBQUFBNEZWSEtBOEFnSmVrWjV2NmtxU0l5R2hMTFNWWGx5WVZYaHZUdC8wejcrdXYyL2NsU1E5Q0hsNnIramlBbGpGZGFnVmV1YUhoVStaWitnYUZoTXRrTWxsT2d0c1ZjRnE3QWs0cloxWWYzYndUcFBpRS93YjMzbWxkVDVLVThLaVdLVU5hZFdqeXByYnVPNllMVjI4KzgzNmYxOGlwOHpWeTZudzFxMVZSNHdkM1VZLy9mS1VqZjE2UUpIMDhvTE5xVlM3MVhQTlAvRzY1Vm03ZVkxVnJYYitxUnZkcHB6cmRSeXM0TE1LcUxXQ2w3WFhFQUFBQUFBQUFBQUFBQUlEWEI2RThBQUJlZ2tKNXNxdEdoUkkyOVNkUHBYdWE0TkFJbTlxaEU0R1NwQy9ucjA3V0hPV0tGMUNKZ3JtVDFYZnIvQWsydFpZRFB0T2w2N2UxOXR1UEVtMlRwQklGYzZ0S21hSlc3YU43dDVXTHM1TytXN29oV2V2LzA4b1V5NitZMkRpZERMeHNxZVhJa2tIWGI5NTlybm5OWnJNU0VrdzJOVWxLTU5tMkFRQUFBQUFBQUFBQUFBQmViNFR5QUFCNENZWjBiNkhvbURoNXVMdGExVk55TGVwalhwN3V5cFEralNUcDJxMjd1bmJycnZMbXlKeXNzVUVoWWRwNTZLUlZmM3Q3eUpNOWt5U3AzZnVUZGVYR0hVblNnZVZmV3ZWNU1vVDM5eFAvQm5WcHJ0aTRlTG02UFB6VG8xQ2U3S3BacVpRV3I5MnU4Mzg3SlM5L3JxeHFVcU9DelI0aW9tTzAvY0R4WkwzWHN5aFROTCtPbjcxc2RTMXZ2cHhadER2ZzlIUE5PNlp2KzBSUEx0eSthTkp6elEwQUFBQUFBQUFBQUFBQWVQVVF5Z01BNEFXclhibTAzdkF0b205LzJxRDNPamEyYWt0dW1FNTZlRkxlZzlCdzFheFFVaE9HZEhYWS9ueGJESlFrT1RrWkpVa3J2eDR0RitlSGZ6SzR1N25JdzkzTjdyaTAzcW1VTVYyVVRiMUJ0YktxV0txUS9CYXYwNERPVFNWSjV5Ny9wVkhURm1oWHdDbWIvbStXTDZFM3k5dWVJbmp0MXIxL0xKU1hPVU5hNWMyUldiLzhkc0JTeTU0NWc5S244ZGFwODFlZmErN1pTemRvMCs3RFZyVUcxY3FxYjRmRzZqcHltc0lpckwvWmFyK3h6N1VlQUFBQUFBQUFBQUFBQU9EbElwUUhBTUFMVnJWc1VlMDRlRks3QWs3WmhQSlNFc2lhdjJxTFppejZSUWVPbjFXZmNYNldlb05xWmRXcVhoVjk5dTFTWGJ0MUw4WDc2L3BXYmRXcVhFcWxpK1NUSkYyL2ZWOC9iOXF0YjhiMjFhTFBoeVcrbjBudjI2M1hyVkpHcHk5YzA0SlZXeTJoUEVuYXVDc2d5ZmQ2a2FxV0xTWkoyblA0djZmaVZTM3pzSGJvWk9BenpSa1hGNmROdXcvcnlKOFhiVTRmdkI4Y0prbTZldk9lZ2tQRHJkbzI3VDZzQzFkdlBkT2FBQUFBQUFBQUFBQUFBSUNYajFBZUFBQXYySkoxT3hRV0VhV002VkxidEQwK3BTNGw3ajBJMWIwSG9aYm4vcDJhNnEvYjk3Vnk4MTZaemVZVXp6ZDVXSGZGeHNYclZPQVZsU3lVUjRNbmZDZEoycnJ2cUw3KzhSZmRDM3E0MW9oM1cxdE9lVnU5ZFovbUxOdW9vSkNIWWJNSlE3b3FQREpha2pUdjUwMktpSXhXZkVLQ25kVmVEZmx5WnBFa3ZWbSt1QUt2M0pEWmJGYUQ2bVYxL2ZZOVhmamI5YnJKMGJCNk9VblM3d2VPSzEzcVZKYm54NG9WeUNWSnFsMjVsQ0tqWXF6YWZqOXdYSzR1em1wWXZaenUzQS9XNGRNWG51V1ZBQUFBQUFBQUFBQUFBQUF2Q2FFOEFBQmVzTWNoTDN1aHZKUmNYL3NnTk1MbWxMWE1HZEtxVk9FOE9uUXlVRzBhVkUzMlhQdVBuZFcxbTNjbFNRUEd6OWFmNTYrcXkxdTFWYkpRSGt1ZjRaL1BzeHJ6aWQ4UzVjMlJXVnZuVDdBSkV6N1o5OHpGNjhuZXg4c3lmYUcvbkoyY05PRHRaaXBXSUplV2J0aXBjc1VMYVBiU0RjODAzK1JoM1pQVjc2TitIWk5zMzNYb0ZLRThBQUFBQUFBQUFBQUFBSGpORU1vREFPQVZrcExyYTJjdi9kVW1OT2J0NVNGSktsK2lvTXFYS0pqc3VmcU04N09FOGs0RlhyRnBuemRoc01vVkw1RG8rS1ArMzlpdFA4dkpmejFhMVZPUFZ2WHN0alhvK2FGdTN3OU84WnhQazVCZzB1VHZWeWp3eWczOXAwOWIxYXhVU3BIUk1WcTJZZGN6elZlOTh3ZDI2eDJiMUZDL1RrMTA0dHhsbFN5VVIyY3ZYVmQwVEp5R2ZUNVhNYkZ4TnYxZjVkTUZBUUFBQUFBQUFBQUFBQUQyRWNvREFPQVZZeTlzOTNlSmhlRE9YNzJab2lCY3UwYlZOYnBQTzkyNGZUL0pmbU8rV2lRUE4xZkxjK3BVbnZycy9hN0ttU1dqSk9uaXRWc2ErOVVpUmNYRUpudnR4T3c4ZEZLYmRoMjIyeFlTSHBtc09mTG15Q0lQTnhlZHZuQXRSV3V2M0x4SHhRcmtWT3Y2VldVMm1WV3lVQjd0UEhReVJYTklzbHpyKzVpVGsxR0R1alJYdHhaMU5HdkplajBJRFZmSlFuazBhdHBDelJqZFcxK082cVVSVStiOUk0RkRBQUFBQUFBQUFBQUFBTUNMWlh6Wkd3QUFBQzlQbnV5WkZaK1FvQnQzZzVMc2QrdnVBMTI2Zmx1WHJ0K1dwNGU3eGcvcW9renAwOGh2OFRwSjBvSGpaL1hobzZ0WUgvZTdkUDMyTSszcHd0V2JXci9qb04xL29wTVIrak1hRFBweHlsQjkxTDlUaXRkdVhLTzhXdFdyb29NbkFoVWFFYWtaWTNxclg2Y21NaGdNbGo0WjA2WldzUUs1clA1SlN1NXNtYlJ3OGxCMWFWNUxrNzlmb1RuTE4xcmFIb1NHcTllSFg4dmJ5MTByWnZ4SGJSdFdrNU1UZjU0QkFBQUFBQUFBQUFBQXdPdU1rL0lBQVBnZjVlbnVwcG9WUytyYzVSdEtTREE5dFg4YWJ5LzFidGRRSFJxL3FjdC8zVmJYa1Y4cU5pNU9Bem8zMVpTNUt6VzBld3N0L1hLa2ZscS9Rd3RXYjFOd2FQZ0xlQXRiK1hObFZTcFBELzErNEhpS3hyVnJWRjJqZXJkVjRKVWJlbi9TSEhtNnUybld1SDdxM2E2aEN1VEtxcUdUNTBxU210V3VwR2ExS3oxMVBtOHZEL1ZxMTFDZG10WlFjR2lFK296ejA4RVRnVGI5YnQ4UFZyZFIwelYrY0JlTjZkdGUzVnJXMGRMMU83VnhWNER1UFFoTjBUc0FBQUFBQUFBQUFBQUFBRjQrUW5rQUFMeGkrblpvcEw0ZEdqbGtMcVBScUlsRHVpb3lLa2FSMFRHS2pvMVRRa0tDVW5sNjZNMEtKWlF0VTNwOS84VEpiVTVPUnZta1M2UHd5R2hseTVSZXNYSHh5cGd1dFhxMnFhL210U3ZMeVdqUTl5czI2WWVWbXhVYkY2KzhPVEpMa3N4bXM2Yk5YNjJUZ1ZjMHFuZGJkV3hTUXpzUG50UzBCYXQxNis0RGg3eExjdmtXelNkSittMy9zV1QxVCtYcG9aRzkycWhacllvNmMvRzYrbjQ4VXhHUjBZcUlqTlk3bzcvU2w2TjY2WmZmLzdEMFgvdmJBZjIwWWFmVkhFdW1qckQ4enBEV1c5MWIxbFdyK2xYbDVlR21kZHYvMEJmelZpa2tMQ0xSUFlTR1IycndoTy9VdkhZbERlclNYTVBmYWFXaFBWcHE1eDhuTlBUemVUS1puaDZhQkFBQUFBQUFBQUFBQUFDOEdnamxBUUR3aWxtMllhZVcvaTMwOVhlci9jWW1heTZUeWFSOE9iT29VSjdzTm0wMzd3WnB5dHlmdFhyclBrdk5hREJvM1hmajVPemtKRW5hZWVpa29tSmlWYmwwWWEzZXNsY0wvYmZwYmxCSW91dHQybjFZKzQrZVVaY1dkVlEwWHc3ZHVaOTQzMytLYjVGOHVuYnJuZ0t2M0VoVy93NU4zbFN6V2hXMWRkOVJmVGpqUjBWRi8vZUszTENJS1BYNjhHdkw4NTM3d2JwODQ0NU9uNzlxTmNlQjQyZDE5Y1pkU1ZKMFRLektsU2lvaTlkdTZzdjUvanJ5NTRWazcvMlgzdzc4UDN2M0dSREYxUVZnK04xZGVnZkJybURIaGxpeGk3MzNHbnRMb3JIRUdqV1dSS1BSeEJoamJ6SDIzbnZ2dmZlR0JSUVZCYVQzK3YwQVZwYmRCVlNJWDVMei9JbDc3NTA3czhQT25TVnpPSWREWjYvVHBrRTFtdGVwek1JTit5VWdUd2doaEJCQ0NDR0VFRUlJSVlRUVFnZ2gvbUVrS0U4SUlZVDRUS0pqWW5uNndvZkk2R2gxMjlNWFBqejFmb1BueTdmcGJ2djBoUThCd2FHWjJrK25ZVE1BTUZDcFVLbVVLSlVLNHVMaWlZMkwxeG9iR3hmUHBMbHJNVE14eGo4b2xIUFg3aEViRjArN0lUK1RtSmlvTlQ0cU9wWTdIbDRhYmNGaEVjeGZ1MGZuc2V3NWZvbjdUNzMxSG10Ry9abmhXckl3eHpLWkpROWcxWTZqZVB2NGNlanM5UXpITnVvM1VXZjcxNVBtcS84ZEhobE52L0YvYUFUM3BSVWZuMEJNYkp6T2N4b2RFOHVtL2FmWmxFRmdwaEJDQ0NHRUVFSUlJWVFRUWdnaGhCQkNpUDlQaWhMT0piV2ZCZ3NoaEJCQ0NDR0VFRUlJSVlRUVFnZ2hoQkJDQ0NHRUVPS0RLVC8zQVFnaGhCQkNDQ0dFRUVJSUlZUVFRZ2doaEJCQ0NDR0VFUDhXRXBRbmhCQkNDQ0dFRUVJSUlZUVFRZ2doaEJCQ0NDR0VFRUprRVFuS0UwSUlJWVFRUWdnaGhCQkNDQ0dFRUVJSUlZUVFRZ2doc29nRTVRa2hoQkJDQ0NHRUVFSUlJWVFRUWdnaGhCQkNDQ0dFRUZsRWd2S0VFRUlJSVlRUVFnZ2hoQkJDQ0NHRUVFSUlJWVFRUW9nc0lrRjVRZ2doaEJCQ0NDR0VFRUlJSVlRUVFnZ2hoQkJDQ0NGRUZwR2dQQ0dFRUVJSUlZUVFRZ2doaEJCQ0NDR0VFRUlJSVlRUUlvdElVSjRRUWdnaGhCQkNDQ0dFRUVJSUlZUVFRZ2doaEJCQ0NKRkZKQ2hQQ0NHRUVFSUlJWVFRUWdnaGhCQkNDQ0dFRUVJSUlZVElJaEtVSjRRUVFnZ2hoQkJDQ0NHRUVFSUlJWVFRUWdnaGhCQkNaQkVKeWhOQ0NDR0VFRUlJSVlRUVFnZ2hoQkJDQ0NHRUVFSUlJYktJeXQ3ZTRjZlBmUkJDQ0NHRTBOU3FuaHY1Y3RuaitmTHRCMjNuWUdmTmQvMDY4UHkxTDBFaDRScDl6b1h6TTZKM1cxNzV2c00vTUlRcUxzVUJDQTJQek5UY05TcVVvbm1keWx5OSsxaXJiMENYWmhnYkdlTHQ0L2RCeC90ZlU5d3BIOFdkOHZIeWpiL08va0w1YzZGU0tvbU1pdm1iajB6ODNhd3N6SEIxTHN4Yi95QVNFaE96Yk43c1hBTjArVzFNUDF4TEZ1SGM5ZnVmZE56WlRhVlNZbUZtZ3EyVkJibnNiU2lZMTRINCtBUWlvcUl6M05iRTJJaUozM1NoWHRWeW5MaDBPMHVPeDhiS2ducFZYWGo4L0hXV3pKY2RxcGN2U2VXeXhYbnk0alVKQ1ZuM0dXMWFxeUx4Q1FsYW44L1BSYWxVWW0xcGprSUJjWEh4V1RadmpRcWxNRFUyNGwxUWFMcHQraGdiR1pLWWtFalduZm5NczdHeUlJK0RiYVorUmxsNS9wUUtCZFpXRnNURXhwR1loZXRpZHZxM1hpZi8xWHZVNEc0dGlJcUo1ZTI3b0kvZTUvK0RvZ1h6QUFvaW83UG0rMlNaWW83OE9LUWJsMjQvU3ZlK1dkZk5oUzdOYW5QcDlxTXN1UjRVQ2dYZmY5MEpXMnNMSG5tKzB1cXZXTG9vcmV0WDVjYURwNWxlTTdiUEcwOTRaRFFlWHRyelFkTDZ0MlhPT080L2VVR0hSaldKam9uNXBNOURsK2ExTVRNMTV0WGJkeG1PL2J1dmo2eFdzMkpwMmphc3hxVmJqN0prdnRiMXExSzFYQWx1UGZUTWt2bUVFRUlJSVlRUVFnZ2hQZ2VEejMwQVFnZ2hoTkEyWldoM3ZGNzVjdnppclEvYTdvdm1kV2hWMzQwMXU0OXI5ZGxZV2RDc1RpV09YcmpKdzJjdjZkK2hNV1dLT3pMenoyM3NPSG9odzdtcmx5OUp0NWJ1TE42NFg2dHZRSmVtck50elV1OUR6MktPZVNsWnBNQUh2WmUwSGp6MXpwWUFGcVZDZ2FGaDFuMGxpbzZKUmFsVWNuRFpaUGFldk1MY05idUJwQWVMTTBiMnh0YmFnbFlEcDJnOVJGT3BsT3lZUDRGTiswOHpmZW1XTERzZThmK3BSdm1TVEJ6MEJlNDl4a0txT0pacXJzNDQyRmxuZXA3ZHh5OXB2TTdPTlVDWEJ0VmM4WHJsbSs0WUkwTUQ4dVhLOFZIeis3NExJanhTZHdEQTVDSGR5Si9iSHBWU2lVcWx4RUNsd3REUUFFTURGVWFHQmhnWkdtSnNaSUN4a1JHR0JpcXQ3ZWVzM3MySzdVY3lQSWFvNkJqc3JDMnBWYWswQjg5YzQveU5CeC8xWGxMcjI3NGhQVnZYSXlRMGdyTWZHZEJZSUk5RHRnWkNkMmhjZzZxdXpoLzkyZEFsWnc0YnBnN3J5Wm1yZHhrMmZWbVd6ZnNwQm5WdFRyOE9qZGgrK0R4VEZtN0ljUHlGamJQWWRPQTBmNnphbGU2NEJaTUdzdi9VVmI2ZnZTcmRObDFVS2lXWE52L08yRmtyT1hqbUdwQjBEMUVwbFNnVVlHaGdnSW14RWFZbVJsaVltV0psWVlxVmhSbDIxcGJrc0xIRUx5Q0ViWWZQYWMxcm9GS1J5OTZHUEE1Mm1Kb1ljZWJxUFozNzc5N1NuZjRkRytQYVpraEdwK09UejEvT0hEWjgvMVZIeHMxZWhhMlZCZnVYVHFidDRLa2FmNVNnVkNveE5qTEF6TVFZY3pNVExNM05zTFd5d000Nktjald4dEtjV1gvdHlOTGdzY3o2dDE0bi82VjdWR3I5T3pZbU1DU2MyNC9lQndGMWFWNmJzVjkyekhEYnpGd3ZIeXRmcmh3WTZmaXU2aHNRVEhoRWxGYjc4cCtIc1dySFVmN2FsdkU5TGpQc3JDMnBYcjRrcGliR2VzY29GQXErN3R5VWtMQUlZck1vd0xsdHcycDBhbHFMMTc0Qk92c3JsQzdDZ0M1TldiSDlDUEh4Q2VyMnltV0xVVEJQVHExMXNFQnVld29YeUUxTWJKemVmUnFvbEJUSWJZK0pzUkdsaWhhZ1IrdTZESnF5aUd2M25xakhLQlFLblBMbDFEdEg2dlZyZE4vMmJEMTBsc3UzUFRKOHYzLzM5WkhWcXJnVXAyZnJlc3hadlR0TDV1dlRyaUZPK1hLeWF1ZXhMSmxQQ0NHRUVFSUlJWVFRNG5PUW9Ed2hoQkRpWDhMQ3pKUk9UV3R5OFBRMW5yN3cwZXFQU3M2V2tSS2M4czNraFl6dTE0NGZCbmZGeXNKTS9jRER6TVNZSnJVcWFtMmZsSFVEMmpXc3JuUC9SUXZtMGRtMy9jaDVhbFVxemRBZXJUN3VqU1didTJaM3RnVGwxYXhZbXJrVHZzNnkrVnpiREVHaFNIcW9ibVZocG01UFRFeGsxb29kTEpnMGtJRmZOT2ZYUDdkbTJUN0ZQMDlsbCtLY3ZuSlg2OEZ3NzNZTmNITXBrZWw1VWdjOFpOVWFrTlVLNWMvTnB0bGpQbXJiRGtOLzVvbU85d0p3K2JZSHIzMERpSTJMSXk0dW5waTRPR0pqNDRtTmk2TkVvZngwYStuT3hMbHI4ZlVQSWlvbWhxam9XQ0tqbzRtSWpDWXlLcHFJVkJrcGIrNmNsNm5qV2ZqRE4rbjJYN3YzaEg3ajU5QzhUdVYweDczMDhTY2hJWUZSL2RwamJXbXVkNXpYYTEvdVBYNE9KQVVCbEM1YUVIYzNGK3BXS1V1UmdublNEUUpKN3owTm43NHN3NngveFJ6ejhzanpaWlptTE92Y3RCWXFsWktWL3ljUDJCM3o1cVJubS9xRVJVVFNybEYxSXFLaW1iVmloOFo3TmpZeUpDNCtYaDN3WVdwaWhLSEIzLzlyZEsxMDdsVlIwVEVFaDBVUUhCcE9ZSEFZci8wQzJISGtQTjFiMWFWR2hWTFlXbHRnWjIySm5ZMGxTb1ZDdlUzai9wTUlEWXZBenNZUy84Q1FEejZtckRoLzVxYkd1THU1WUtEU0Rwd0Z1TFp0RGlxVlVxTXRKamFPa0xBSUFrUENDQWdPSlNBb015SFFtZ0FBSUFCSlJFRlVsRnoydHZqNEpRWHVGTXFmaSs2dDZsSzFuRE01YzlnUUZSM0RqUWRQV2JSaFB3K2VlbXZNSmRlSmJ2K2xlMVJtdFIwOFZXZDdzOXFWK2JKVDQyemQ5NEpKMytnTUFocy9lelg3VGwyaFRERkhaby83a3Y0VDV2TDh0UytLRE9iVDk3bFB1WWQ5akhZTnErTmNPRDl2L0FOWlArczdyZjZwQ3pkUXZsUlJSdmRycDNlTzFQZTBBcm50R2RtbkhXZXYzMmZWem1QWVdGa3d0RWRMVnU0NHlvdlh1Z1BTeXprWDRwc3ZtdU5XcmdRQndhRWNQbmRkNDQ5Z1hFb1VBdEFJdWt6UGR6UC9ZdTNNVVl6czA1YXVvMmFxMjAyTmpkZ3hmMEttM29kU3FTQStFMWtELzErdWo3a1R2cVoycFRKRVJzVlFyY3RJcmY2YUZVcVJKNmVkem0xTE9PVURvR09UbW5ybjMzTHdyTWJyeVVPNmtkdkJscThuemYrZzQvelk3WVFRUWdnaGhCQkNDQ0grYmhLVUo0UVFRdnhMZEd2cGpyR1JFUXZYNzlQWkg1R2NiY3JJeUJDQXVQaDRwaS9kd2gyUDU1eTVlbGM5enNiS25FbUR2dEM3SDMxOWJ1Vks0RlpPKzBIdDlpUG4xZi9XRlVCU3FtaEIxdjgybXA1alpuSDdrWmZPdVRNYk1QTXhubm0vWWZiS25SKzE3ZkRlYlhqdzFGdWR5U2dqNTY3ZjUrTE5oM1JxV3BQTkIwNS9VUFlXOGU5U28wSXBjdVd3MFFxQTdUcHFKdmVmdlBpb09iTnFEVWpMeU5BQUE1VXFVNlZlZFhuaytWSjk3UnNaR25CNXkyeCtYcnlaelFmUDZOM21qKysvb3BoalhyMEJlUUQ3VGwzUjI5ZXdlalRkV3JweitkYWpUSldkU3h0c1lXTnBRY1V5UlRsOTVTNnhjZG9aZFd5dExIQjNjMkhIa2ZPQUFwVlNRWHhDZ3JwVTRMVGhQVFBjSjRCVHZwenBqdDIwLzdRNktPL0lYMU94dDdYSzFMd3A0dUxqMlhaSU8yTmE2ako2QTdvMDArcFhLaFVVeU9OQWVHUzB6bjVkN2o5NXdlbXJkOU1OVHVuWXBDYWg0WkZVTGx1TXltV0xwVHVmajI4Z2UwOWV6dFMrUDRhQlNzWFB3M3NTR3hkSGwrRy8wcmREUTdxM3FvdWx1U21UNTY5WFoxMjd0UGwzRm04OG9ETkw3T2Z3OWFUNStBWUVFeFVkUTBSVU5PRVJVY1RGNjg1SzljTEhENmUzNzdqOXlJdmloZkpScDNJWnVvMytqYmYrZ2J3TENpVXhNWkV1eldzenFHc0xwaXhZejVIek56TjlISC9YK1ZPcGxNeGRzNXREWjY4VEdSVkRlR1FVMFRHeGVzYzdGODdQbWw5SEVSOGZ6K1U3SGx5ODlaQ2lCZk5TdTFJWnFwWnpwdC80T2R6eDhOTFlScTRUYmYrbGUxUm1wYzUrbHRxNzRBOFBhUDBZSzdZZjBjaEFsdnE3Y2VsaWpsaFptS2svc3dZNnNzT21sbkxQcTFDcUtCTy82VUsvOFhNSUNBNGxNanFHWG0zcU03eDNHNTNiN1ZrMFNlTjFRa0lDRmRzUG8yeHhKNzdyMzU2akYyNXk1NUVYRmNzVXBYYWxNc3hldFpPVUd0d0J3V0hxN2ZwUG1Lc3hUOFBxcm5SdVZsdjkydGpJa0Y5RzlTRWdPSlR4czFlVG1KaUlBcWhkcVF5bGloU2s1NWhaR2dHampXcFdvRk9UbXBRdDdrUkFjQ2h6VnU5bTg0SFRoRWRHWTJWaGhvV1pDUURWeWpzVEZCS0dVcWtnYjA0N1ltTGpzRFEzMVRnV0cwc0xBSExiMitMN0xvaTVhL1pnYUdCQW9meTU4UEVMVkFmSEFjeFl0b1dOKzA2clgvZHQzMURqajVDVUNnVUtoVUx2R3AxYWRsMGZINkpOZzZyVXJGQXEzVEdkbTlXbVZxWFM2WTRaUDZDejNyNjBRWG5sbkF1bm0zVlFuNC9kVGdnaGhCQkNDQ0dFRU9MdkprRjVRZ2doeEdkUXNYUlJDaGZJbmU0WVMzUFRUR2Nhc0xXeW9HZnJlbXc1ZUphWGIvMXhLZUdFZzUwMXh5L2VWbWR2aVV4K1dGa3d0d1BWWEozSmJXOUxMbnRiY3RuYjBOeTlNam50ck9rMGZBYXZmUU4wQnMrTjd0ZWViaTNkZGZiZDNEbVBkWHRPTW5QNXRnemZlOXFIWDJiSnBiQk1UWXkxK3FLaVk3S3NCSlkrTDkvNmYzUjJpZUc5MitENTh1MEhiVDkzelc3Vy9UYWFZVDFiYTVTbFV5VG5OZmtNMWZmRTN5emwrdnhoM2pvbUQrbkdybU1YMVdYTlhyM3gvNmc1czNJTlNGMENEdURId2Qxb1ZxZFNscFRteSsxZ0M0QzVtUW1saWhiVU9jYno1UnZjWEVwdy9PSXQ4cWJLeHZJdUtEVGRZSnhQNGZueUxXWW14cHpmK0J1VDVxNGxORHlTdnUwYjBydHRmWTZjdjhtdVl4ZTUrZUFaRG5iV2RHdnBUcWVtdFhqckg4U1NUUWRvV2JjS1k3L3NxSEYrWE5zTXdkQkFwWFA5TWpFMjRzK3BRd21QakdMZ0R3dDBsdHhVS2hSYTdhSGhFV3cvY3A2ajUyK3lhc1lJVEUyTU1ueGZzYkh4R1piREh0Q2xxZDQrNThMNWNTNmNQOFA5QUd3OWRJN1RWKzh5cUd1TERNZG1ac3kxZTAreU5TaHZlTzgybEM3bXlNUzVhM241MXArZkZtNGtKaWFPTHMxclkyaGd3SVE1YTBoSVNNaDRJcUJDcVNMY2UvTGlvejZmT1d3czFlVWVuZkxsUktGUW9GUW1aWVp6c0xPbVVQNWNHdU9mZXZ0a09xdmR5Y3QzT0huNURnQzkydFNuVHVVeTZpRFBGSnYzbnlHM3ZTMHp2K3ZIK3Iybm1MVmllNmJtenNyemx4SC93QkNOQUxuMFdGdWFjL2pzZFdiK3RaMmdrUGRCUUY5MWFzSTNYWnN6dUhzTHJjeEtjcDFvK3EvZG84WjkxVkVqSUd4MHYzYnFiRzdaV1pJMksxVXNYWVIzUWFHMHF1Y0dKQVVxbGk3cXFKSEIyc2N2Z0FzM0h3THZBd3hiMTYrS2YyQ0lSbW5XRk9ObnIxYi91MFRoL1BSc1hZL2ZWK3pnWFZBb0FQV3JsYU5DcVNJb0ZBcCtIZDJIVjIvZk1YNzJhcUpqWWpFMU1jTE5wUVNyZHVqK2ZuejE3bU9OMXlVS3ZiOStMTTFOK1cxTVB4eno1cVRIbUZrRWg0WURFQk1YeDlKTkIvbCtRQ2VHOVdxamtYSDZwNkhkZWZ6OE5WTVdibURmeVN0RXg4VFN0RlpGTHQzMm9IZTdCdlJzWFU5amYvdVhUZ2Jnam9jWFpZczc2VHpHeVVPNmFiWDFuekJYNjloMU1UY3pvWEdOQ2lpVlNkL3RpeFRJclpWTi9JV1BuM3F1N0x3K01pdTNneTJqKzdibndPbHJOSGZYbisxM3lOVEZldnRHOUdsTHo5YjEvakhYalJCQ0NDR0VFRUlJSWNUZlFZTHloQkJDaU0rZ1JkMHF0RzFRTGQweE9Xd3NNNTFwWUVqM2xzUW5KTEFrT1JQTnFMN3RjY3FYRTVjU2hTaWNQemU1N0czSVpaOFVESk9VblNVcFEwdFFTQmh2L0lONDR4ZkFsVHVQTVRZMEpDTCtmYVlSNThMNUtaUXZGd2ZPWE1QejVSdk8zM2lnODFqTzMzaUE1OHMzbVhydlo5Yjlxck45eWVUQldtMlQ1cTdWS0gzMmIzRC9xVGZITDk3R3pOUVlJME1EZGFhUGxQSjhtY21tSWY3Wm10V3V6TzJIbnV3NmRwSEpRN3B4OS9GempheHZtYzBNV2JIOXQrcUhyOW0xQm1RMWwrSkpwZU8rN2FtL25QWDNzMWRoYW1KRWMvZktHZytHZTQrYnpjMEh6NERNbjZORHkzOUt0ejhzSXBLYVhiWEw3SjI0ZEp1NlBjZFJ1M0laV3JoWFljWFB3L0R4QzhUQnpwcDNnU0hNV0xxRnZTZXY2QTA2cWxpNktETy82OHZNNWRzNWNQcXF1dDNZeUpEZnZ1dUxyWlVGNDJhdEpDRXhrUWJWWEZFb0ZSdzVkd05JQ3FhWU9xd0hJV0dSVEYyMFViMXQyOEhUTXZXZVA1U3VoK2ZmZjkySkRrMXFVcS9YOXhxQlRSODdYdzRiUzNZdG5NaGRqK2NNK0hIQlJ4OXJWdW5lcWk3ZFdycXovY2g1OWlUZll4SVRFNW14YkF0S3BZSk9UV3VoVUNvMGdsTDBxVm1oRlBNbkRXVGluRFhzT2ZIaHdWR2orcmFqcXFzemJRZFBZL3U4OGVxQVBJQ1JmZG95c2s5YkFJWk9YZkxCYzJkR1FtSWlmNnphaGRlcnQwd2MrRVdtQWs2eTh2eGx0VnNQUGJsMDY1RlcrNXJkeHhuNFJUUDFHdlNoL2t2WHlYL3RIblh3ekhWMVZ0YnhBenB6NU53Tkx0L3gwQnFYblZtYlA0VlNvYUJ5MmVMWVdsbG9aTE91WDYwYzlhdVZVNzgrYy9XZU9pZ3ZSZlh5SmJuMVVIY3AxOVEvODlEd1NIcTJyc2VKeTNmdzlra3FIVnV1WkNHQ1FpTklTRWhnNjhHelBIejJVaDFJWDdoQWJzSWpvelNDaXRPV1F0YW5iWU5xdUxtVUlDZ2tqRmxqK21OdGFZYVZoWmxHaWVzdm10Zm0ySVgzbVQwSC9MaUFpMm5lMjhpKzdiaHl4NE54djYvaTl4VTdxT3Jxek9JZkIyV1k3ZEhlMW9xaks2Yng5US96ZGE0bG1XRm5iYW54czZoUm9SUTEwbVNnMjNQOGtucTkvZHpYaDBLaFlQS1Fic1RHeC9QN3loMTZnL0xNelV6U0xkOXVrcHpGejhiS0l0MzlmZWg2S1lRUVFnZ2hoQkJDQ1BGUEprRjVRZ2doeEdmazFtbUV6dlpMbTMvbitXdGZPZzJib2RVMzVzc09HdGtXS3BZdVN0dUcxZmg1eVdaQ3d5TnBYTE1DTGlXY21MWjRFN25zYlRFd1VISDM4WE9PWDd6TmdDNU4yWEgwQWl1M0grV05mMkNHV1gyNk5LdERtd1pWYVZDOVBGTVdibURyb1hPVUxGS0F3dmsxcy96dE81bjA0SzU1bmFTSE9LOTgzNm1EWjlKcTBHZTh4dXZpVHZsWStNTTNEUDVwTVErZmVXdjBoWVpIcG50OFdTMXRGb3UwUEx4ZWNUZE5scUdQTVdIT2FpS2pZalRhVWpJR1puZjVOZkg1VlM1YmpCMUhMNlE3WnRleGkxb1B6MU80bFN1aEVkU2JuV3RBWmpqbHk2azNXR0hLZ2cwYUpheWIxSzdJMHhjK2ZEbHhIaEZSMGVveWNNWkdocXo3YlRTQndXR2N1M1pmbzV5c3EzTmhmaGpjVlYyNkRiVEx6YVpWemRXWjcvcDNVSmZrMHljK25VeGVlUnhzS1pRdmx6cDdtVjlBTVBIeDhlVE5tWU82Ymk3NEI0Ym8vUm5kZi9xQ213K2VNWDFFTDhvVUs4aXNGVHR4c0xYaTE5RjlzYkl3WmZqMFpjVEd4ZE8wZGlWKytyWTdoOC9lNE5pRlcrUnhzT1hYVVgwbzZwaVhIK2V0Uy9jOVpoZWxRa0ZkTnhmdWVuaGwyWVB6WWIzYVlHWml6TXkvTXBlRkxUdDFhMW1Ya1gzYWN1WE9ZMzVldkZtcmYvclNMUmdaR21KalpZNVNvY2h3dmt1M0h4RVVFa2JISmpVL09DalB6TVFZOXlvdWVIaTlJaWdrakFydHZnV2dac1hTeko4NGdMR3pWcXJMbzlldVZBYUFBcmtkdExMS3B2WGFONERvbUZoV1RoK09hOG5DR24ycHI5WFVnV0U3ajE3a3h2MW5QSC90UzZraUJmVE9uZFhuTDRWTGlVS1lKV2QvZEM1Y0FCdExDKzQrOWdKMFp3eE1MVFE4VXAwOU1IVnB5ZFNpb21PSlQwamdBdzRwWGYvbTYrUy9lSSs2OGVBcGtCU1VkL09ocDhZZnZ2Z0ZCSFB6d1RNbUwxaXZjNDZxNVp4cG1aeWhManRaVzVqcnZBN0tPUmZHMXNxQ0xpTis0ZUd6bHdEYzJER1hQMWJ2MHB1cERwSUM1NG83NVdQclFlM1N6Wmx4ODhFemRRYkx3ZDFiNmh5elkvNEU5YitmdnZCaCs1SDBQMWNBKzA5ZnBYTFo0cndMQ2lVd0pKU0E0RENDUXNNSkRBNGpKQ3ljbU5nNGxrNFpRditPamRVWi90TCt6bUZvb01MT3hwS1hiOTVuMkd4ZXB6SlBYL2dRR1JYTnpaM3oxT3VmdWFreE9YUFlxTWVsTGwrYituejd2Z3NpUEZMek8vcllMenN5OXN1T1d1L2g1UnQvM0RxTndOTGNsS01ycHJGazB3SCsyblpFM1g5czVUU2lrNE1VUC9mMUFkQzVXUzNjWEVvdzVyY1Y2a3lJdXN3WTBUdkQwclVBSjFkUFQ3ZGZNdWtKSVlRUVFnZ2hoQkRpdjBTQzhvUVFRdndybENpVUQwdHpzOCsyLzZmZVBnUUdmL2hEMmZRZXBpUW02dTVQU05Bc2FWaXZhamtVQ2dYZjllK2d6cXgzeDhPTGJZZk9hWlUvN04yMlBtSGhrVHgvN1p1cDQvdHgvam9lZW5venNrODd0czRaUjQ4eHMyaGF1NUpXR2FpMHRoODVyemNvTHpROFVxTWtaVW93bXJtcGR2bmF6SmJveXlxcHMxcm9zbnJYOFN3Snlrc2JrQWZ2czBxa2xPbktUcC83ZXZrM0NnMlA0SkhucTB5TjdUUjhCa2FHNlg4TmYvRE1XeDJNazVhbHVhbEd3RU4ycmdHWkVSSVdvVGNZNmNtTDErcC91NVJ3b21hRlVzeFl0b1VmQm5lbGROR0NMTnl3ajMwbnJ6RDEyeDdZMjFneTVLZkZCSWRGRUJ3V29kNHVwZFIzNnFDOGxOSjdLY3hNakxHeE11ZU5YeUFKaVlrVUxaZ0hTSG93L3ZaZEVNWkdodVN3c2NUM1hYQ21zbEgrTUxncmJSdFVJeUE0bEFPbnJ6Rml4cDg4ZmVHRFFxR2dldm1TZk5HOE5nc21EV1RFakQ5MWJoOFpGY1BJWDVielhmLzJOSzlUbVUwSHp2QnRqOWFVYzA3SzByVnA5aGdVeWRGQjJ3K2ZaK3FpalNRa0pqTDJ5NDVZV1pqUlo5eHM3ai8xMWpuM2h6QTBWREh1cTQ3RXhNYmg0eGZBNlN2M2VQazIvZktUVlYyZGNiQ3pabVU2d1J3Zm9tTHBvclJ3cjh6YTNTZDRtcHlONm5OcDM2Z0dvL3UxSXp3eW1pUG5idEM0WmdXZDQzWWR1OGpkeDE2WitxekV4c1d6NzlRVnVyV3NTM0duZkhoNFpXNGRBR2hTcXlLbUprWnNQWFJXbzcyYWF3bTkyNnlZUGl6RGVidU8vSlg3VDczNWM4c2g3R3dzazlwYXVPTmNPRCtUNXE1VmoydFZ6NDFxNVV2eTQ3eDFSTWZFWnJndVpNZjVTekdtZndjU0VoUHhldVhMMTUyVFNzWDJHLzhIa0pSRmFvaWVvQjlJK3M0eFpjR0dkT2N2NXBnWEE1V0tPeDVlV24xeW5XajZyOTZqOURsMjRSYkhMdHpTMisvNThpMGI5cDM2Nk9QTHJIYU5xdE91a2ZZZmp6UjNyOHdiLzBCMVFKNUtwVVNoVUJDYlFXYTZsRCtrdWZQWVMvMzlPeXdpS3RQSHMvL1UreXl3cVlPc1VyS0gzbnp3akVuejF2TGl0Wis2cjF2THVnQmF3WVYyMXU4enEva0hoakI2NWwrWUdPc3YwVDU2NWwvY2V1aEpzOXFWQUdoY3M0STZVNTVDcWFCcHJVb29GUW84dkpMT2labUpNUTJxdWJKb3d6NnR1V3BWS3NPTWtiMjEydE9XcjAwZEpKMWkyZVpEN0QvOVBxTmd1NGJWNmRHNkhvbUppVVRIeEdKaFpnSWtmU2RJL1R1ZG9ZR0Irdlhudmo0SzVIRmdXTS9XSEQ1M25VTm5yNmM3ZHZtMncrdytmaEdBTXNXY2VPajVrcmc0N2MrWlk5NmNoSVJIRXBqcWp5TE1URTJZK0UwWGZOOEZaOW14Q3lHRUVFSUlJWVFRUXZ3VFNGQ2VFRUtJZjRYdituZWdZdW1pbjIzL0lXRVJ0QjcwMDBjRjVuMnFOYnVPYy9yS1hZSkN3K25mb1JGMXE3b3daY0VHclFjNUFBSEJZVGpZV1pNcmh3MzVjOXRUTUk4REJmSTRVQ0MzUFFYeU9MRC8xQlZXN3pwT21XS092SDBYaEY5QU1CdjNuZWJoczVmVWRYUGhqVitnZWk1OVdRNnU3NWliN2tPOVVrVUs2Z3dxK0dWVUg2MjJ6NUZKWWNYMkk4eFp2VnVyUGJ2TGx1VnhTQ3BMOWNZL01JT1JuKzV6WHkvL1J0ZnVQYUhmK0RtWkdtdWJISUJwYm1xaS9xKzlyUlVBNFpHWmZ5Q2VJanZXZ0E4UkVCekd6T1hiMGgxamJXbk8xRzk3NHZueUxkc09uV1Bib1hOMGJlbk95TjV0R2RtbkhRb0Y5QjgvQngrL0FLMXQ3VzJ0Z2FUQVIzMGFWSGRseXREdXVQY2Nwek5yVmFVeXhWZ3dhU0J0QjAvVkN1aEx5OEhPbXJQWDd2SGsrV3N1M25xa0xsR2JFa1R3MnZjZHMxYnNZTXZCczd4Nis0NVNSUXJxbkNjeE1aRmZsbTNsenkySGlJcU9ZY2F5TGN4ZnR4Zi93R0RhTnFqR3NONXQrR3ZyWWRidlBZV2hZZElEK3VsTE54TWNHcTZWamVkakdhaFVkRzVXVy8xNlZOOTJMTmwwa0NXYkR1amRwa1BqR3NUSEoyaVUzZjFZNXFiRy9QUnREd0tDdzFpLzkxU0dKZTFTWkZkcHU1T1hiMU81YkRFQ2dzUDRma0FudmVPMkhUNm56cHlWR1R1T1hLQmJ5N3EwYjFTZDZVdTNaSHE3ZG8ycUV4UVNwaEVJb1ZRb2FGQzlQQUR1VmNwaWJXbk9wdjJuMWYwTitveG5RSmRtMk50YU1lem5wUnJ6OVdwYm4yOTd0c2I3VFZKQTJkbnI5NEdra3NqZjlXOFBKSldrVENrcDJyQkdlUnBVY3lWZlRqdUdUbHVhNFhuUHJ2TUgwRzMwVEwzWmNTZk5YVXZGMGtVcGtNZUJ2dC8vb1c0M1VLazR0MkdtT2x0WGV2cTBhNUIwYklmT2EvWEpkYUxwdjNpUDBzZkt3b3djeVlHdEdmRVBETW0yRE0rL0xOdUNYMEF3VDE3NGNIUG5QTWJQWHEwdUw2dFNLVFdDZ1UyTmsvN1lKU3BhL3gvK0dCc1owajQ1d0cvRHJQY2wzR3QxZS85dlhkOTc5eXlhcFBIYXJkTUlqV0N6a2tVS01IVllEMTY5ZlllSnNSRTc1MDlnMzhrckxGaS9UK1A3YmVvTWVycjA3OUNJL2gwYjYrMy9jOHNoTHQxNnhLR3oxMmp1WGxrcmdDNGhJWUVqNTI1dzh2SWRBQnJWTEkraG9ZcTlKNjlnYmFuN2oxSlNmdWZRVmI1VzMrOEE3NEpETkw1VEJLYTVKbzJUeTdtbVBrY0toUUpqSTBOaVlwUGFQdWYxb1ZRb21QcHREOElqbzVtbUkvTnBXaWwvY0pYYndaYkpRN3VqUU1HVnV4NmN2bktYVTFmdTRoZVFGSEIzYmRzY1Z1dzR5dVlEWjlUYmp2dXFJeXFsa29sejF1aWVPNTNmcy81ZlMwY0xJWVFRUWdnaGhCQkNaSVlFNVFraGhCQlp3TXJDakR3T2RwOGxLTytOZnlCdi9BTnhLZUZFL2VxdUxOMTBnTWZQa3pKL3VKVXJRWUhjOXVUUGJVKytYUGJZV0puVHBGWkZtdFNxcU43ZUx5Q1lGejUrUEh6MmttY3YzMkpzWk1odjMvWEQzTXlFR1V1M3NPL1VGVzQrZUtZMzgxMXFKc1pHS0JVS1FzTDBCOC9jZVBCVUk5aXVWTkdDclA5dE5EM0h6T0wySTYrUFB4SC9jQ21admJ4ZVpWMzJDL0gvNmVpS2FScXZoL1ZxemJCZXJRRllzSDd2QjgrWDFXdEFWc3ZqWU1mY0NWK1R3OWFLUHVObUV4c1hUOEc4RHVTeHQ4UFEwSUIzUVNIa2NiRGptMjR0K0MwNWNLS2FhMGtpbzZNeE56V2xkOXY2dlBZTjBNaWVaMkZtaW9teG9mcDFSdVU4VTFNcUZOU3FWSnB1TGVzeWY5MGVyWFVudll4Y0gwcXBWRksvbWl1RHU3WGd1OTlXY08zdVkwYjFiVWU3UmpXWVBIODl1NDVkWlBNZlkzbjA3Q1UvTGxqUHZBa0Q4UEVMWU9xaVRaOGNvTnVnejNoQ3dpS0lUMGpBd2M2YXByVXFNYUJMVXdaKzBZd1hyMzA1b0NQTFZZSGM5cmk3dWFCVUtEaSs2dWRNNyt2TTFYc01tYnBZcTMzTWx4M1ZtVkVQTEp1YzZmbXlLeUQ3WFZBb1kyZXRaSEMzRm5yM2MzTDFkSTJzakpueDVJVVBENTU2MDZSMkpYNzdhenV4Y1JsbmlDdGR6SkV5eFJ6NWE5c1JZbEpsdEhJclZ3SURsUXBJeWhMWnBGWkZERlFxdkgzZVo1dnk4SHlsczRTZ3EzTmhIbnU5MGdvTXF1dm1nb1ZaMGpXeWRNb1FMdHg0d0o5YkQzUGszQTNDSTZLWVBlNUxWazRmVHY4SmM5TE5VSnRkNXk4em5yN3dVV2VVU2t3T1ZpbFJPRC9HUm9iY2Z1U1o3cmJONmxTaWFlMUtYTDd0b1E1a1NpSFhpYmIvMmowcUxZVWk2ZG9ybkQ4M3VleHRHZDJ2WGFhMm03RnNDeHYzbmM1NDRFZkk0MkRISzEvZHdhZkdSb1lrSmliU3NVbE5JT2wzRW9DeUpaeFFxWlFhWTYvYzhjRHJsUzl0R2xSVEIzODI2RE1lV3lzTHRzd1pwekYyd2g5cm1EeWtHN3VPWCtUYTNTY2FmVzBhVktOc2NVZjFXbWR1WmtLUFZuWHAyNzRSQWNHaERQNXBFVjZ2ZkdsWXZUekRlN2RtMThLSi9EaHZIWW1KQ1NRa0pLaExkYWZvMnFJT28vcHFuK2VLN2IvVmFydTI3ZjBmUUVSR3hmRFZwSGtZR3hwaWxCd0FsNWlZU0VSa2xNWTYzTDVSRFU1ZHZrdEFjS2plb0x6c2tKSU5QQ3hWTUd0S0Zzcm9tS1IxLzNOZUh6M2IxS2VjY3lHRy9idzAwNW02RlFvRklhRVJ1UGNZU3hXWEV0UjFLOHZnN2kwWlA2QXpiUWRQeGNjdkVKVktTV2lxNzJ3S2hZTEFrRENXYkRxZ0xqbWNZdDJlRTloWW1ldmNWN2NXN3RoWVdlaGNkMUw2aEJCQ0NDR0VFRUlJSWY3ZlNWQ2VFRUtJZjZXMC84TS91MTI5KzVnSFdWQnE4R09abVJnejlkdWVlSGkrNHM4dGg5WHRrNGQwSTFjT0cvd0NndkYrNDQvdnUyRHlPTmp5L2V4VmVQdjQ4OExIajlpNE9GeWRDMnVjc3o3Zi84SDBFYjJZTnJ3blZjdVZZR0txY25mcFNYa1FtRjVRWHRxU1ZYa2RraDVFNTNHdzB3b2tDQTJQL050TDJINHVGVW9WSVR3eU9zTXNYbGtocGNTWnlEb2Zjazc3VDVnTEpGMjNjeWQ4emRMTkI3bDgyd09BVjIvZk1haHJDOForMlpHeFgzYk05SnhadlFaa0ZTTkRBNWIrTkFSelUyTUcvRENmMFBCSTF2dzZrckxGblhqN0xvaVp5N2V4N2ZCNXFyZ1VaK0xBTHZ3MnBqOWpmMXZCbUM4N3FPZndmdVBQai9QV2Fjdzdwbjk3V3RaeisrRGo2ZDIyQWRWY25jbGhZOFdwSzNjME1nbEZSRVhyRFhLWk5xd25qV3BXb1BVM1UzanRxNW5OenpGdlRzb1VjOVRhcGthRlVnenYzWWI4dVhLdzVlQlpZbVBqV0RsOU9EbHoyREIwNm1JZVAzK05ZOTZjSEw5NG13RmRtbkx6b1NjemxtM2h1LzRkMkRadlBMUCsyczcySTlwWnZUSXI5ZHI1eGkrUUZkdVBFQlFTeGcrRHUvSkZDM2Vkd1ViOU96WkdxVkN3WnRkeFF0SmtKaHpVdFFWQklXR3MyM3RTYTd2VTVRbFRkR2hjZzFiSlA2UEx0ejA0Y3Y1R2hzZmNzSHA1cXJnVXozQmNkckl3Ti8yb2JHQ0h6bDVuV0svVzFLbGNscU1YYm1ZNHZtdnpPc1RGeDJ0a3dRUG8yNzRSeHk3ZXBGT1RXdnkxN1FoVnloWm5aTisyekZtMVN6M20rdjBuZkorakUwVUs1bEdYT2pVMk1zU3RYQW5XN2o2aHRhL3VyZXFTa0pDQVVxbms0cTJIRE83ZUVrTkRBeFp0Mk0vNUd3OFlPblVKUTNxMC9LRFNsZnA4N1Brcm1EY25FY25iK2ZnRkVoVWRvdzRvU2dUdVBYbUJwYmtweFozeThjZ3phYjJ0V2FFVUVWSFI2UWIwVnl4ZGxCOEhkK1BWMjNlTW5iVlNIZENYUXE0VGJmK2xlMVNLZ25rZHFGUzZHQUREZTdWaFZOOTJ2SHI3anZWN2s4clNwcjQzV0pxYlltRm1xcEhaTmJzemVVMGE5QVdUNXE3VitSbEtLWG1hVnRzRzFUVEtDRU5TMWttL2dHQys3TmlZeE1SRUZBcUYxdmRzUXdNVnNYSHg3RDE1bVc0dDNZbUxqOWNLWnYyNmMxT3UzSGxNUWtJQ2hmTG5ZdTNNMFppYkduUGsvRTAySnBmeWRjcVhrOGZQWHpGaXhwLzBhRldQTi81QlBQUjhTZnVoUDJ2OUxyQis3eW4xdWY0UVEzcTBwRSs3aHJpMkdVSkUxUHRnWUtWQ1FiMnE1VGg1K1E0SkNRbVVMZTRFYVA2Y1V2NDlkdFpLQURiL01SWUFsVEpwM1prd3NBdVJVZWtIR0Z1YW01SXJoNDM2ZFVwMnlSVFdsa25CWnFteld1cktucGNkMThlNHIzUmZueW5aWElzVXpNTTNYWnV6NThSbGRVYkJ6SEFyVjRLNTQ3L215aDBQVGwyNXk2SU4rNW0rWkF1dUpRdmo5Y3FYZkxseUFKcVp2eE1URTFtOFVYZm0wUzBIeitwc0IyaGVwd28yVmhZczIzeElxMDlYbXhCQ0NDR0VFRUlJSWNUL0l3bktFMElJOGEvVGY4SmNydDU5L0xrUEkxUFNlNGpubEM5bnBoN3lLUlFLZmh6U2xUdzU3Umd4WXhsVlhaMHBVakEzVnVabTlCNDNtOERnTVBXRG42NHQ2dkJkL3c3Y2V1aXBmZ2czZmtCbk9qU3VRWi92LzFCbncvUHhDNkRmaERtTTZOMzJnNExpQ3VTMkIrQmRrUDV0OUpXczBsVytkdXVoYzB4ZHRESFQrLzhuc0RBekpUWXVUdXRobkZzNVp5N2Y4VkNYeXN4T0gxdkdUV1NObFBXcFlGNEhBRzQ5OU1UejVSdmVCWVdxeCt3NmRwRUxOeC9xM042dFhBbU5CKzNac1Faa2xaallPTWJPV3NsYi8wRDEvZzZmdThHcUhjYzRjZm0ydW96bXhac1A2ZkR0ejFpWm0vSDJYUkRWdW94RXFWUVNGeGV2Y2Eya21MWmtNNyttK2h3M3JWMko3Ny9XWDA0elJhbWlCVm0zNXlUN1RsM1JXdHZTQmdta3NMSXdvM0d0Q3B5OGZBZGpJME9kNCs0L2ZZRzFoUm5CWVJFb2xVcm1UeHlBYThuQ2JENXdobFU3amhFYUhzbnVSWlBVMmJBVy9UZ0lTQ3F4RnhrZFMyaDRKS1A2dHFQemlCbDBIdjRMUFZ2WFkreFhIU2xjSURlLy9iVTl3L2VWV2Z0UFgyWFNvQzhvNXBoWHE2OUl3VHkwY0svQ3BWdVBtTFZpaDFiL29LNHRDQXFOeU5TRDhQSWxpekQycTQ1NGVMMml1Rk0rSGo5L25lNkQ5eFJPK1hKOTFxQzgzUGEyR0toVUJJZnFEeXpYNS9DNXBLQzhsdlhjTWd6S3k1WERoc2ExS25EazNBM2V2Z3RTdDFjdVc0ektaWXN4Wi9VdU9qV3BCY0RVeFpzNGZ1azJoZ1pKMmZQaTR4TjQ4c0lIN3pmK05LMVZrZm5ya2pJSTFYTnp3Y3pFbUgwbk5ZTm5xcms2VTdhNEV5Y3YzY2JkellWbG13OWhiMk5GNzdZTjJIbjBJajUrQVZ5Ni9ZZ3JZeDUvOHYzbjQ4NmZBb0IxTTBlcFcxTEtScG9rQjYvRXg4ZHo2NkVuNFJGUjFLbGNSaDJVMTdobUJVNWR1YXR6alFBb1c5eUp1Uk1HRUJJV3djREpDd2dJRHRVNUxxMy8rblh5WDdwSEFmdzZ1ZzhaQ1VSU0FBQWdBRWxFUVZTTmFsUlF2NzU4eDROMWUwNXk5ZTVqMmplcW9UVytaK3Y2OU92UVVDdmIyOTlwMnZDZVRCdmVrNjJIem1sbGsrdmJ2aUdEdXJiZzRzMkhEUHBwa1VaZlFrSWkzVnE2WTI5cnhjWjlwK25TdkRacFdaaWJxb1BSTHQvMm9GbWRTc3hZdWxXOVBsUXFVNHlDZVIxWXZHay9BSjR2M3pKbjlTNXVQbmhHUUhDb1ZxYkZGTTNxVk5MN2Z2UUZ4S2ZPaXBjWlNxV1NSalhLODJYSHhoUXBtSWVmbDJ4bTg0RXp0QjA4VlQwbVg4NGN6RTh1Wnc5UW9sQitBT2FzM2cyQWxia3AwMGYyWnNlUjh6enlUQ29MdkdEU1FKMzdHOVMxQllPNnR0QjdQRG1UQS9aODN3V3IyMUtDOGxMSzEyYlg5Wkc2SkhkcUtVRjVVNy90Z1pHaEFTRmhFUXpvMGt4cm5LR2hTdDIrZU9OK2Rmc2REeThtemxsRG5jcGxHZHl0QldPLzZzaU4rMC81YnVaZkFCVElrN1J1UEVrT0dNL0k4bW5mNHVNWHdJUS9kSmUxeldqYkN6Y2Y4dWNXQ2RBVFFnZ2hoQkJDQ0NIRS95OEp5aE5DQ0NFK281bkxkUWRiak83WGpvRGdVSlp2UGFMVjE2aEdlY281RjFLL0xsdmNTZjB3Y2Q2RUFRQWtKQ1p5N01JdDN2aHBsajlNeVNaVG9WUlJqcHkvd1lqZWJlallwQ2JyOXB6VWV0QVpINS9Bek9YYk1GQ3ArSGw0TDVadE9haVZ4YTFNTVVjNk42M0Z1K0JRNHVJVGFGeXpBdEV4c2R5NHIvK2hhZG9IYjdySzE3cVdMTXpLNmNNelhVb3BLem5seTBYRDZxN1pNbmZER3VVWjA3OERYMDZjaCtmTE4rcjIxdldyWW1waXhLR3oyaGw1eEwrWFk5NmNRRklHbkxmK1FmUWNNd3VBeHYwbVV0UXhMMWZ1ZUdpVXRRUXdOVEhDKzQwL2l6ZnNWd2UwWmRjYWtGWHVQWDRPZkZvbW9iVHJSbFIwREtrVDJFUkZ4MlJxbnU5bS9xVmV4L0xuc2ljNExGeWRvVk5md0hDS0J0VmNhVkJOLzlvd2Q4MXUvdHAyaElTRUJCWnYzTS96Vjc0YUpYZGJmUDBqeHNhR0tCVUtFaElUdWJCeEZtdjNuT1QzRlRzd05qTEV2VXBaZk44Rms1Q1F3TW9kUnpsMTVTNWhFWkY2OS9jeFltTGpTRWhJUktIUTdodlR2d01LQmZ5eGVwZDI1d2NvVWpBUGY0ei9pb2pJYUVaTS81TzlTMzc0cFBteVc0L1c5UWlQakNJMk5vNFc3bFVBdVBmaytRZlA4OW8zZ0RzZVh1VEtZWU5TcVV4M2JFcEoyaFhiajZyYlZDb2w0NzdxeE8xSG5qeDQ5ajd6YmtKQ0FtZXYzVk5uaG94TS9xenZPbnFCbm0zcXMyTDdFU0tpWXVqVHZpRm5yOS9uK2V2M0pkQ1ZTaVhEZTdmaHdWTnZiang0aHJ1YkN3Qy8vTG1OdlNldnFETjlXWmlaWW05cmliMnROZmEyVnBRc1VnQ0FuNFoyeDhIT0dnYzdhd2I4dUFDL2dQZUJKVmwxL2xKS09WWnMveTN4OFFrYTYwUktscW1JeUdqaTR1TTVkdkVXYlJ0VzQ4OHRoNmhXdmlTRkMrUm0ydUpOT3VjdFdhUUFDMy80aHNpb2FMNmFORTluaGpGOTVEcEo4bCs1UjkxNjZNVWp6MWVjdVhxUHpYK001ZXkxKzV5OWRrL3ZlRE5USTQyc2JKL0Q3RlU3T1gzbGJsTHA1WGpOWU5vNmxjdnkyamVBeW1XTFkyZHRxWFhkYmo5OEhrdHpVdzZldWFZektDK25uWTM2ajJ2Mm43NUtyN2IxcVYvVmhTUG5rNEtOdis3Y0ZMK0FZQTZmZlovVmNmT0JNd0RZMjFvQk1INzJhcTNzZXJyMGFsT2Y0YjNiNk8xdk9YQ0tWdHVlUlpPMDJxd3R6R2haejQwdm10Y2hYNjRjZUw1OHk4UzVhOW1mZkF5NnNsQ250S1VFNVoyN2ZsL2pQZHg3OG9KTHR4NmxlL3l6VnV4ZzI2Rno2dGM5V3RkajRCZnZBOXdjOCtZa0lUR1JGejd2MTJWalE4MU1lZGwxZldSVTNqcGxuZS9XMGwxbnY0Rkt4WUF1VFFITm9MendpQ2dPbmIzT29iUFhVYW1VVkNsYm5NcGxpeE1RbkpRTnNIVFJnZ1NGaHVQcC9VYm52R2xWTEYwVXIxZStHUS9VcysxYi82Q01Cd29oaEJCQ0NDR0VFRUo4UmhLVUo0UVFRbndHcHk3ZjRhMS9FT3YyYUplWmc2U2d2SkN3U0ozOTNqNStsQ3BhVVAzNnFiY1BCODljdy9QbFc1NjlmSVBYeTdjOGYrMnI5YUFVNFA1VGIwTENJbWhZb3p6MXFyclFwRlpGMXUwNXdjemwyekUxTVNJeVNqdXdwWDNqR2pTclU0azMvb0hNWGJOYm95ODRMSUxtZGF1Z1RINXkvY1kva0FsL3JDWWdPSlFhRlVvUkdCeksvVXlXOVZVcFZlUzJ0eVU0TEp4S3BZc0M0S3NqQUNDNzFYVnpvVzV5NEVKV3laY3JCK08rN2tUTkNxVUlDZzBuTGo1ZTNXZHRhYzVYblpzQTBLeE9aUTZmdmFIUkwvNjlTaGQxSkNRc2dnT25yOUs3YlFNYTE2ekFvYlBYeVpuRGhnV1RCakp2N1I2V2J6MnNzVTJyZWxVWisyVUhKdnl4UnYzQU83dlhnS3kwNThSbExpWm5WeXBkekpHdUxlb3dlZjU2OWJGT0c5NlRIVWN2Y1BWT1VxYW1xcTdPdEt4YlJlZGNSb1lHbEN4U2dNcGxpbEUvbldBNWZWclZkNk5kdytvMDZETmUzVFo3NVU1VzdUeW1mbDNGcFRoTHB3eGh6RzhyT0hUMk9wRDBJRHR0dWZMVWdVUktwWkxYdmdFWUdocW9IKzdyWTJKc3FCNXo3ZDRUTE14TXNEQkxLbjhYR3Y3aDJkb3k0bExDQ1pWS3lTTlB6WWZsYlJwVXBZcExjVGJzTy9WSnBkanpPTml4K01kQm1Kc2FNL2lueGJ4ODYvK3BoNXp0M0t1VXBXTHlQU2NxT29ZL3R4eEt0eHhxZW9aUFg1YXA3TEtyZGg3ajRxMUhlSGk5VXJjbEpvSzVtUW0vL0xsVjV6YjVjdG9SSGhHbERrRGRkT0FNZmRvMVpHaVBWang1NFVNeHg3ejhPSCs5eGpaOTJqV2d1Rk0raGs5ZlJzSGs3RVdRRk9nM3FHdHpDdWJOU1E0YlMzWG1wclRLbGlpRWYyQXdIczlmNjMwdm4zcitMTTFOaVlxTzBRb3NBc2liTTZrTVlzcDNnWTM3VHRHcW5oc2RtdFNrYzlOYVhMdjNSR2RKMDJLT2VWbjA0eUNpWTJMNWN1TGNEeTRMTDlkSmt2L0tQVXJmZDNGOThqalk0UmVRK1N6UzJjRS9JRVRuNTlxbGhCTmxpamt5NnBmbGpQMnFJOTFiMW1YMnFwMGFZeUtpb2xtMFliL2U3TENGQytUbWVYS1ExQ1BQbDF5Ni9ZakIzVnR5K3VvOW10YXVTT1d5eGZoKzlxcS81YnVxdDAvbWdtbVBySmlHb1lHS3kzYzgrSDNsRGs1Y3ZFMUNtbExWYVZsYm1sT2tRRzcxNjVUellXTnBBU1JsL3RSM2psTEV4c1ZwQkdqR3htbCtwaXVWS1lxSDV5dU56NjJKY2RKNkd4V2RGSlQzdWE2UDlJTDJidTZjUjJSVUROVzZqTlJxMTZkdis0WWFyNi92bUt0MzdMbzlKeVZydHhCQ0NDR0VFRUlJSWY0ekpDaFBDQ0dFK0F4T1hyN0R5Y3QzUG1yYjAxZnZjdnJxWGZYcjhJZ294czVhcVRWT3FWQmdZS0RTZUtpVGtKREF1ZXYzYVZxN1VuSW12TzNxaDVGLy9qU1UyeDVlL0xMc2ZVQ0F0YVU1MzNSdGpsOUFzTTdTUU40K2ZsUm9PeFNWU29rQ2hjWUR1cFoxcTlDa1ZrWHFkQitUcWZlVmtKakF6Z1VUTURFMkFpQWtMSUtUbDI1bmF0dTBDdVhQamFteFlhWURBbE5idCtjRWl6Y2UwTm1uNndHWkxvcmtjbnlHQmlyNmRXakVWNTJhWUd4a3lKNFRsNW0xWWdkQklVblpKRlFxSmROSDlNTFd5b0xqRjI5UnIybzVab3pxelhjelYvd3RaV3pGNTFXOWZFbHVQZlJrMFliOTFITXJ4emRkbTNQay9FM3VlSGh4NjZFbi9UczBadGV4aStvZ0g2VkNRYmNXN29TRVIvNXRhMEJXdS9ma3VUcFFJeVkybHE0dDZuRG83SFgxUSsxcHczdHk1NUdYZW95bGhhbFdVSjY1cVRHTGZoeE15U0lGTURSUUVSSVdrV0VBYjBxWnVIeTU3UEY4K1JaTGMxTnFsQytwRVJTVmxyR1JJV1A2ZCtENi9hZnFnTHhpam5sWi85dG81cTdadzRydDJwbE1BUnp6T21TWWRTOUZweWExMUdWSzlja28yNDB1NVp3TDRlM2pyMUd1MDk3V2l2RURPZ093N2ZCNWRYdUIzUGFNN3RlQjE3NEJ6Ris3NTRQM2xWcGdTQmhQWHZpd04xWHdaWGI3bFBVZW9OLzRPUmdhcUZDcFZNVEV4SktRbUVnNTUwSjRlTDM2NEFDZ0R5bjNubEtDTlVWQ1FnTGpacTNrK3YybnFGVGFtZmJLRkhQa3FmZjdjb0NoNFpITVhyV1Q4UU02RXhNYng5cmRKN2ovNUlXNlg2RlEwTFdGTzlmdlArWEVwZHYwYWxOZlk3N1hmZ0g0QmdUakZ4Q01mMkFJZmdIQitBVW0vYnRUMDFyMGFsT2ZOb04reXZCOWZPcjV5NW5EbXNEa2UySmFwWXNXSkNFeEVhL2s0S1A3VDczWmYrb3FZNy9xU0d4c0hLTisvVXRybTBMNWM3Tmt5bUJpWW1MNWN1SThqY3lCYWNsMWtyNy80ajBxSThaR2hsUXNVNHk3SGw2Zk5NK25ybHU2cUZSS3h2VHZnTmNyWDQ1ZnZFVlJ4N3owYWRlQXJZZk80djBtYzRHZjVtWW1GSGZLeS9HTHQ5UnRjMWJ0WXMydm81ajVYVi9jWEVwdzh2SWQ5cCs2bXU0OEtlVjFQMVZtTSt5dTMzdVNiWWZPYWJ6UHNWOTI1Tkx0UjFpWW1lQmNPRCsyVnBia3NMVWt0NzB0QUtmV3pDQXhNWkZ4djY4Q3RMUGxUaDdTN2FPUDJ6RnZUaFFLS09kY21MKzJhUWF1bXBvWUF4QWRrN1ErL3BPdUQzMlpTVk4wYkZLVDRrNzUyTFQvZExybGE5UDc3aVdFRUVJSUlZUVFRZ2p4YnlOQmVVSUlJY1MvaExHUklhV0tGS1I4cWNKVUtGMlU4czZGR1RwdGlUcUxqSTJWQmQ5ODBZekd0U29DU1NXcFVtY0hjY3lYa3dmUE5JTUV2dTNSQ21zTE04Yk5XcGx1cVM1OUdXNkN3eUkweWplbUp6RXhrZEV6LzhMRzBwell1SGl1M1BIZ1hWQm94aHVtb1ZRb1dQUHJDRjYrZVVlWEViOTgwTGJuYnp6QXcrdTF1cHhsZWhTNjZ0b2xLNUNja2FoVlBUY1VDZ1hlYi95WnVuQWpsMjYvTDRObGJHVElqSkc5cVY2K0pOc09uK09uaFJzWjkxVkhPamVyemVRaDNaZzBkeTJKR1dUNUVQOWNqbmx6VXJhNEl6OHQzRWgwVEN5Ly9MbVZCWk1HMHJ4T0pmYWN1TXpDOWZ0WU1tVXdBNzlveGs4TE53SlF2N29yQmZNNk1IUDVkcDJmMGV4WUEvNGZoVWRHNHhzUXhObHI5emgvNHdIM243eWdSZDBxVEJuYVhlODI5NTk2RXhRU3h2eUpBOVJ0aVltSkRKKytUT2Q0STBNRGZoN2VpMEw1Yy9IVnBQbmtkckRGMU5oSW5Zbm4yNTZ0ZUJjVXd1N2psN1MyOWZFTDVPc2Y1bWY0UHBaTUhzeVJjemZZZXZoY2htTUJ4bjNWVWYxdlEwT1ZWaHZBOUtWYkFLam1XcEpsUHpYazZ0M0grUGdGWUdOcFFmWHlKVEUxTWVMQTZhdHNQNUlVYkdSc1pNZ3ZvL3RpYW1MRWtKOFdFUjc1YVNVWm82SmpHRFI1WVlZWmlyTEtwNnozcWNYR3hSTWI5ejZvL0pzdm1sTzRRRzRhOXAzd1VVR1JIK3Y2L2FjNjI4MU5qYWxVcGhnYjlwM1NhTC85eUl2NGhBU01qUXk1K1ZDemRHRmlZaUpiRDUzbDRKbnJPdWVjc21DRDN1T0l6V1FBdW5yOEo1eS93dmx6ODBKUE5xejYxVng1N1BWSzQvdkgyM2VCS0JVS2ZBT0NkWmE0WC9iVEVPeXNMVGw3L1Q1ZFc5VFJPYTljSnhtVGUxU1NnS0FRamNDNXJ6bzF3ZHJDakJvVlNqRnZ3Z0IrWGI0TmJ4OC9iajU0cHJPOHN5NVpzVzdaMjFwUnAzSVo4dWJNb1Y0WFJ2ZHRUNm1pQlJtWS9ObGF2L2NrWFpyVjR1Y1J2ZWo3L1I4YTEyaHFxUVBmNmxjdGgxS3A1RUtxWU5IN1Q3MDVjT1lxTGR5ckVCa1Z3OVJGR3pNOHZwVHl1aGxwWGI4cXZkczIwTnZmZHZCVXJUWmRRZTkvck5JdUorM3VWaFpySzNQaVl1TndMbElBSDc4QW5yL3k1YkhYYXh4YjVhVFRzQmw0di9HalR1V3l3UHNBZUh0Yks0NnVtTWJYUDh4WGw2OU5mWTdNelV4d3lwZVVRYTlpcWFMWTIxaVJ4OEdPdkxuc0tKUS9LZlBlcm9VVHVmL1VHNlZDb2ZVOXdjdzBLU2d2YmREeVArSDYySEx3ck01Mld5c0xSdlJwUzNHbmZBU0doTkdwYVMydTMzL0tuaE9YT0h6MnhtY3Y5eXlFRUVJSUlZUVFRZ2p4T1VsUW5oQkNDUEVQMTdKdUZUbzFyWVZ6NGFTc1VUR3hjZHg3OHB3TiswL3oxUHNOOXJaV2RHbGVoNjR0Nm1CaVpNakdmYWR4c0xPbXVYdGxEcCs3enBtcjk4ampZSWVGbWFsR2xwMUtaWXJSdG1FMXJ0MTd3b0V6MTlUdEtZRmlSb1lHZWpQSEdhaFVGQzZRQ3c4di9TWHZkRGx6OWQ1SG5BRk5SUXJtd2NMTWxCTWZrV1h2bThrTE16MjJSS0Y4QU1UcktOODFxRnR6QUJJU0VsbTk2eWlMTng0Z09pWlc0eGluaitoRmNhZDhITHR3aTUrWGJBYmdseisza1NlbkhTM3JWaUVnT0pUWkszZHF6UzMrSGZxMGEwaDBUQ3lIemlVRnpKeTdmcDg5eHkrcEExRXYzWDdFN1VkZW1CZ1pxUU5BQjNSdWl2Y2JmellmT0sweFYxYXZBYlpXRmd6cTFrSTlmNWxpamdCTUdOaEY1M3ZKWVdPcHR3L0kxQVA4RHpYcWwrVWZORDQ4SW9vdUkzNmxxbXNKREEwTWlJOVA0TjZURjFyWnlsTGt0TE9oYmxVWGxBb0ZmMDRkQ2tCY2ZEeGhFVkZFUkViai9jYWZTWU8rd091Vkw3Y2ZlV3BzR3hVZG8zNlFueEVmLzhCTWorM2NySGFHYlNuQlJsZnVlRkM1YkRIS0ZIT2txcXN6NFJGUjNILzZndTJIejZ1ekVFTFM1N0JVa1FJc1hMK1A2L2VmNmkxam1rS2hRTytZeE1SRVltTGpkQVlhT1JmT1Q3ZVdkVE44ajg2RjgyYzRKcldQWGU5VERsR3BWR3BsSlZVcUZKUW9sSS9ucjdVRHhkSUdZNXNZRytGZ1o2MTNQMlltUnVvZzdmVGFVdWdyMWRpbVFUVk1qSTA0ZXVGOTlxcUcxVjM1WVhCWHZGNzVFaFFTeHErait2TDd5aDJzMjNOU1BXYnh4Z1BaRXR5ZFZlY1B3TFZrWVI1NWFtZE5LbHZjQ1pjU1RpemV1QjlJS25NNzhac3VOS3BSZ1QzSEwxRy91aXZyWjQxbTB0eTFYTDd0b2Q0dXBSeDB6UXFsOUI2L1hDY1prM3RVa2dObnJuSGd6RFVNRFZRTTZOS01maDBhY2Y3R0EvYWN1TXpJUG0zWk52ZDdWdTg4eHRjL3pOZjRucGVlRC8xNWxFNStmeTNydXRHcW5oc0F3M3UzQWVEQlUyODJIVGpEcUw3dDZOSzhOc3UzSGxablh3d0ppK0NYUDdjeGZVUXZab3pzdzVqZlZ1Z3NPWnNTK0taUUtQaGxWQis4WHZseUp6a1RZTjZjZGd6cDBZcW10U3B5ODhFenloUjNaTU9zNzFpOTZ6aTdqMS9TR1JnTCtzdnJwaFVZckR0TFpvcU01dEMzRmltVlN1eHRyZkR4RFdEdW10MGEyeFRLbjR2dXJlcCtkTGEya1gzYTBxNWhkUUFhMWlqUHU2QlFuci8yNWNWclA4NWV1NCszanovV2xtYU0rN29UZTA5YzV0WGJkeHJicDF5L2djbm5McnQrajh0dUNvV0NNc1VjYVZtdkNpM2QzVEEyTm1UTnJ1UDhzWG9YcFlzV3BFdXpPa3dZMklVeC9UdHk2T3gxdGgwK3AvNWNDU0dFRUVJSUlZUVFRdnlYU0ZDZUVFSUk4VStuVUpDWW1NaXFIVWZWRDBtalkyS3BXTG9vWS9xM3AwSDE4aGdhcURoMTVTNXoxK3ptNlFzZnJDM01LTzZVbDluanZtVE5ydU00NWN0RlltSWlGMjhsUGNnek56Tmh5dER1eENja2FKVXE4dkVMQUdEcXNCNDZzL3FvbENwcVZTeUZoWmtwVis1NGFQU2xWNFpxOVM4alAvVk1BRWtQK0FHTjBsdFpvWCtIUnJTbzYwWkVaQlJ4OFFrVWRjd0R3RE1kRHd6M25yaU1jK0g4ZkRkemhjWURNbk16RS9xMWIwU1AxdlV3TkZDeGR2Y0pmbCs1VS8wZ01hVjg0ZXBmUnRLclRYM2UrQVZxWlVZUy8zd3VKWnhvVmQrTlA3Y2NJandpU3QwK2NlNWFtdGVwVFBNNmxRSFljZVE4TWJGeE5LdGRpVUw1YzFHa1lCNzJucnhNb3hvVjFOczhmKzJiNVd1QWhia3BIUnJYMERwdVhXMlFGQ3lqcncvUXVBYktsU2hFVEV4U01HL0pJZ1VBYUZuUFRTTXpWL25rYXpobFBLQitBTDd6MkVXZHBaMTNINytrTTJ0ZGFtLzhBOWw1OUdLNlkxSzhmT3RQOTFFemlZNk5Jemcwbk5Ed1NJMkFDNFZDUVl1NlZYajgvQlY1SE93QTNSbERzOUtIWkd5N2R1OEovY2JQeVhEYytyMG5zYlkwWTFseWVmSkxtMzlQZDd4ajNweDZ4NFJGUkZLejYzYzYreXFXTGtyRjBrVXpQSjRQOWJIci9kdDNnUUJNR05DWnU0K2ZxOXRWS2lYVlhKMnhzYkpnOWE3akdCa2FVTFdjTTA5ZXZNYjNYVEJ1NVVvQUVCdVg5SG10VXJZNGN5ZDhyWGMvN200dXVMdTVaTmltZmo4NmZzWTJWaGIwNzlpWVd3ODl1ZmY0T1RsejJEQ2lkeHVhMUtySXhac1ArZTYzRlVUSHhESnJURDlHOTJ0UHpZcWwrWG5KWnJ4OS9MSXQyMnBXbmI4Y05wYVVMMWxFNno2blVDZ1kwYWNOOGZFSjdENStpVmIxM1BpMloydHNMTTJac1d3TEcvZWRadE9CTS96eC9WY3NuVEtFdytldXMyakRBVHhmdnBIclJJY1B2VTcrYS9lb09hdDNFUmNmVDk2Y09RQTBBdGNLRjhoTlhUY1hPalN1UVI0SE8wNWR1Y3ZZV1N1SWpJcmh6TlY3ak9qZGh2NGRHOU93Um5tbUxOaWd6bXFXbmcvOWVVeE1EaWpNbHlzSGR4OTc4ZnVLSFR4NDVzMkRweS9KWVdQSm4xT0hVcUZVRWJZZU9zZjhkWHMxdGoxdytpcmxTeGFtVTlOYUxKa3ltTEd6VnFveityM3hEMlRvMUNYcXdMZHVMZDBwNXBpWGlYUFhVckYwVWRvM3FrR2ptdVdKam83bDU4V2IyWHp3RENXTEZHRDhnTTZNN05PV2IzdTI0dXFkeDR5ZStaZFdaa1I3T3lzSzVjK1Y0WHV6dGJiSTFEbHdMcHlmeUtnWWlqdmxCVkJuL1hzWGxGUTZ1V2ZyZWhwcmtadExDUXhVS2g0OCsvanl3T2FtSnVSeHNGT1h1MDM1UTZTZFJ5OXcrYllITDE3Nzh2eTFyMWJtekNJRjg3Qms4bUFDZ2tLWnRXSUhEV3VVcDBuTmlnU0hoV09vVXRHb1pnV0NRc041bkJJVW1BMi94MzBxWGV1b1NxV2tTSUU4bENubVNQbFNSYWptNm95OXJSWHg4UWtjdjNTYlpac1BxZ01kYnoveTR2WWpMMzVmdVlQT1RXdlRzV2xOMmpTb2lvZlhLellmT01PK1UxYzBNZ1U2NWN1Wjd1K0ltUzFqTElRUVFnZ2hoQkJDQ1BIL1NJTHloQkJDaUgrNFBjY3ZzVWRITUVyQlBBN1VxMXFPUTJldnNYcm5jWTJNRU1GaEVmU2ZNSmVwdzNyUXAxMURBRGJ1TzgxcjM2U0FPOGM4RGhpb2xLemFjWXhuM204MDV0MTE3Q0tWeXhTblZzVXlOS2ptcXZPWXdpT2oyWDM4RWl1Mkg5Vm9UNjljWG5vbURmb2kwMk5kblF2ai9jYWZ4ODgvTEV0ZlJ0NEdCT09ZMTBHZEVTWW1ObzRUbDI2emFmOXByYkVuTDkvaHdzMkhHa0U4WmliR2JKODNubHc1YlBCKzQ4LzBKWnM1ZitPQjFyYmhrZEY4TzIwcHM4YjI0MkltTTJpSmY1WXgvVHZ3NnUwN1ZxYTVQZ0NtRGUrWjdyWXQzS3ZRd3IySyt2WFdRK2VZdW1oamxxOEJXVm15TS9YRDFLYTFLOUcwZGlXTi9yUWxXRnZXYzZObGNqYWdGQ2xyd0w1VFY0aU95ZDdndHhTcFN4YW1sWmlZaUwyTkZSYzJ6bEsvdnBVbVk5NC9RVWhZQkw4czI2cCtQWFA1OW8rZUs3MlNwK3YybkdUbThtMFp6akc2WDN1NnRYVFA5RDQvZHIzZmQrb0tOU3VXcGxWOU45bzFxcTdSRnhZUnlZNmpGMWkzNXlReHNYRk1IZFlES3dzempURXBnVGQzSHo5bjZOUWxIN1R2RHpWOVJDK3NMYzJadFdJcHczdTFvVXZ6MnFoVVNoYXMzOHZ5TFlmVkdkZSsvWGtwWS9wM29GUFRXbXlkTTQ0T1EzL0crNDEvdGh4VFZwMi9HaFZLRVJzWHAzV3ZjOHFYa3pMRm5OaDIrQndOcTVkbmVPODJQSC90eTdDZmw2b3pMZDE5L0p6T3cyY3dlV2gzR3RXb3dQR0x0L0Y4cWZsOUphdjgxNjZULzlvOXFtLzdoZ3p0MFFxQWhNUkViajE4UnFIOHVWajl5MGdzelUwQjhQQjZ4ZXlWS3poODduMDU2TENJU0tZczNNQ3hpN2VZUEtRYmkzNGNSS3VCVTNqakg1anUvajcwNXpIaGo5VUVob1Nwc3hTbU5tZjhWN2c2RjJMZTJqMHMzM3BZNS9ZemxtN0IxTmlJUmpVclVMUmdIblZRWG1SVURLZXZ2aTh4YTJacXpJV2JEemx3NmlxTGZoeUVTd2tudGg0OHg3SXRCOVg3ZnZEVW0rNmpmNk4ycFRKMGFWNmJXdzg5ZFpZcUh0NnJEY043dGNuVSs4dU1tYVA3cWpPTUppUW1xc3ZyN2o1K0NmY3FMZ3p0MlFwbHFreWNrVkV4N0RsK2lSTVhQenhyZG9yOHVYTHcrOWorUU5KMzg1U3N1Q2tCWi9vNEY4cVBoWmtKQTM5Y1NIQm9PR0hoa2RTcjZxTCsvZUdOWHlDVEY2eFhCL2xseCs5eDJjSGV4b28xdjQ3RTJNaVE2SmhZYmo1NHh2S3Roemw4N3JyT3p5YUFmMkJJMHIxcTIySGFOcWhHcnpiMW1UQ3dDMzRCd1p4S0xtKzhZUDFlbmR0bXhxQ3VMVEllSklRUVFnZ2hoQkJDQ1BHWktVbzRsOHllUDU4WFFnZ2gva2JMcDMycnppN1NmOEpjcnQ1OS9KbVA2TlBjM0RrUHIxZSt0Qm4wMC8vWXUrL3dtcy8vaitPdmMwNjJDRUhNMkRQMnF0aXpoTnBiN1YyN1JSZlZWclcwcWtWVld4MUt0VlNwVVVYdDJqdkVpQlVyQkVGa3lKN245NGM2dng0NUdTcHR0Ti9uNDdwNlhmbmM4LzA1dVJycDVkWDdmcUoxY3Vad3R2bVhaWDlXeUNPUG5CenRVMTBSbGNQWlVVbkpLWm0ramlzOTNYd2FhRURuWjlWK3hEdC9hZjdhejk3VWtsKzJhL1dXL1JtTzNmRGxWRzAvZUVLekY2MzVTM3Y5blpyWHJhWTh1VnkxZHR0Qm0xZUkvWm5oajVNejhOL2pYYlc4UWlNaXN6dzRhc3VUL0F6NE55dm80YTVhRmN0bys4RVRpb3RQeUhpQ3BERjkybW52c1RQeU8zczVVK005QytSVHZSb1ZaREFZZFA1S2tFNmNlN3hRM3JBZVBqcDU3cW9PbmZ4dmgyL0g5R2tudjNOWHROYzM0K3ZKRzlhcXBPb1ZTcVk2N1NrdFdmSHozbVF5V3I0Mm01WHFKTVlSdlo1VElROTNHUXlHQndFeXYzUGF1dC92TCsrWDJacDhWMzJpMXo5ZUxNOENlV1V5bWZUbFQ3K3BWOXZHZXJaZWRYM3cxVXBkdkhiTDV0em5tdFJXemh3dXFRTGpBenExMFBpQm5USVZaaHJUcDUyR2R2ZkoxTmduL2Z3YTE2NXNGUXpxM3JxaGRoMDVyWXFsaStySTZRQWxKaWFwZSt1R1dybHByeVhFOHFoS1pZdkwvMCtuWlAwYlBVMy9udnl2L1JsVnJMQ0g2bFo3OExQODdLVnJsc0RWMEc2dGxHSTJhNi92bVF5dk9zMlRLNmVxbEN0dUNScWxKeXQvVDgzbjdxYkMrZk9rR3hKN3FHenh3dWwrVHcwR2cxeWNIQlFkR3k5M04xZWxwS1FvSWlybXNlcHhkWEhXYTBPN2F1WG1mYW11ZHJlbFFjMkthdDJ3cHQ2YzkwT3FkdTlxNVMyZlVjT2FGZVdSSjVlU2twTjE5dEwxVkQvL0RBYURqTWIvRCtXbGQzSnRRUTkzZlRCaG9BWk9taU5KcWxPMW5GN28yU2JWcVpsMkpwUHExYWlncEtSa1hiaDZJODNnbVMzbFMzcnEvSlVncXpZSGV6c1pESWJIK3UrcXArSGZqejlyV0xPaTdrZkg2dHpsNjJuK1BFNlBuY21rT2xYTDJmeWZrZ0FBQUFBQUFQNnJDT1VCQVA0VC9tdWhQQUFBQUFMYUFBQUFBQUFBQUFEOE94a3pIZ0lBQUFBQUFQNXBCUElBQUFBQUFBQUFBUGgzSXBRSEFBQUFBQUFBQUFBQUFBQUFBRUFXSVpRSEFBQUFBQUFBQUFBQUFBQUFBRUFXSVpRSEFBQUFBQUFBQUFBQUFBQUFBRUFXSVpRSEFBQUFBQUFBQUFBQUFBQUFBRUFXSVpRSEFBQUFBQUFBQUFBQUFBQUFBRUFXSVpRSEFBQUFBQUFBQUFBQUFBQUFBRUFXSVpRSEFBQUFBQUFBQUFBQUFBQUFBRUFXSVpRSEFBQUFBQUFBQUFBQUFBQUFBRUFXSVpRSEFBQUFBQUFBQUFBQUFBQUFBRUFXSVpRSEFBQUFBQUFBQUFBQUFBQUFBRUFXSVpRSEFNQlRxRnlKSW5wbmJCOFZMNXovaWRkeWNuVFE4QjZ0TmJTN2p4d2Q3TE9ndXF6MVYrdXI3bFZLWS9xMHkvSjZhbGN1cStwZXBXUTBHQ3h0clJyVVZQdm0zbG0rRndBQUFBQUFBQUFBQUFEZ3Y4Y3V1d3NBQUFDMnRXdGFSeDU1Y21uVU81OC8wVHFUWCtpaERzMjlGWitRcUwyKy9qcDNPU2pET2ZXcVY5RGdycTAwWmU0UzNiNFhMcVBCb0R5NWM4ckIzazZPRHZaeWRMQ1hpNVBqZzMrY25aUXpoN055NVhTUm02dUwzTjFjbFRkM1RrblNtSGNYL0MzMVNWSzE4aVUxdEx1UDVpOWRiMmxyMitRWlRSL2ZQOE81MVR1TlRiTnZ3cURPS2xJZ3Ixb01tS3lVNUdRWkRBYTlNcVNMYnQ4TDE2ODdEbVdxTmdBQUFBQUFBQUFBQUFEQS95NUNlUUFBWkpQS1pZdXJWTkdDYWZhZnZ4S2sralc4OUVMUE5ycDFOOVRtbUpQbnIranFqVHRwcmpHOFIydDFhTzZ0VlZ2MnFVNlZjcHIzeGdzYU5IbXVidHkrbDI1dEJvTkJYcVU5OWRPYzEvVHFSNHZrNjM5Ukc3NmNhbldTbmRsc1ZueENvcUpqNHhVZEU2Zm8yRGhGeGNRcE10bHVqZjBBQUNBQVNVUkJWRHBHOThJakZSNFpMYVBScUpTVWxDeXZMeVBQVC94UWNmRUpxZHA5R3RiVWlGN1BwVG12b0llN0twWXVxdFZiOWlzcE9WbVNWS1ZjQ1hua3lhWEZhN1k5VVUwQUFBQUFBQUFBQUFBQWdQOE5oUElBQU1nbWJSclhWcC8yVFRNY04vTDV0RU5rMHhmOGxHWW9iMFN2TmhyUjZ6bHRQM0JDMHhlc1VKRUNlYlZrNWdRdG5QNmlSazc5VEZlQ2JxZTU3djdqWjlYdjFkbjY0dTFSK3VMdDBlci8rbXoxSFArQjh1WjIwOVVidHhVYmw2Q2loVHhVdTNKWkxmMzFkNnU1YlpzOG8xWU5hK3FMSHplbUc4aDdrdm95RW5qamptTGk0bE8xM3d1UFRIZWVUOE9ha3FRTnU0NVkycnI1TlBqaks0UGFObmttM2ZsQnQwTjA0dHlWeHlzV0FBQUFBQUFBQUFBQUFQQ2ZRaWdQQUlCc2x0NVZxbitGazZPRDNoelpTMjJiUHFQdEIwN285WThYS1NVbFJkZHYzZFhJcVovcHM3ZEdhY25NaVhwanpoTHRQbm82elhXdUJBV3IvK3V6MWJKK2Rma0hCR3Jpb001cVhyZWF1ci80dm1MaTRsV21XQ0c5TXFTTHpsMitMbC8vaTVJa04xY1h2VHlraTZLaVl4VjJQK3B2cVcvdFoyK3FSSkg4bG1lL3RaOUtzdjRjdjUzeGtsTE01bFJ6ODdpNXB2dlpkV2xaWDFlQ2JsdmVKMWZPSEphZzNpdER1cVE3VjVJMjdqcEtLQThBQUFBQUFBQUFBQUFBL3NjUnlnTUE0Q2xqTWhubFlHOG5Kd2NIdVRnN3lzWEpVVzZ1TG5KemRWR3VuQzdLbDl0TitkeHphY2VoRXpwODhvTFYzQ3JsU21qYXVMNHE2VmxBeTlidjBrZmZyclk2cmU3YzVTQU5lRzIyUG45N2xPWk5lVUVyTiszVkowdldLU29tMW1vZGV6dVRFcE9TZGVkZXVKYit1bE9TdEhUOVRuWDFhYUNYQm5iVWpBVXJ0SEgzVWZYcjJGd1RCM2RSbjVkbnlXdzJhOHJJbnNxVk00ZGVucmxROFFtSnFkNHRLK29iUGUxek9kamJxV09MdWhyWStWbDFIdk9lcFM4MElsSitaeTlyem5kcmxaaVVuR3IvNmhWS3FsV0RtalkvOTlxVnk2cDQ0ZnhhOHNzT1M5dmdMaTNsWUcrbnJ1Tm02TksxVy9KYis2a1dyZDZxVDVhc3M3a0dBQUFBQUFBQUFBQUFBQUNFOGdBQWVFb2NYVFZYZGlaVGh1TVNFcE1VZmo5SzBiRnhsbEJlcnB3NU5McFBXM1h6YWFqNCtFUk5tZnU5MXU4OGJITiswTzBROVgzMUkwMFoyVlBkV3pkVWkzclY5UFdLelZxOWRiL2lFeEpWcGxnaExYaG5qT1o5djA3cmRoeXl6QXUrRzZhdlYyelcyTDd0OVAzYUhib2VIS0lGUC8ybTlrM3J5TlhGU1hXcWxsT3JCalcxOE9jdGxwUG1Ic3JLK203Y3ZpZEpDb3Q0Y0JMZncydHU4N203S1NEd3BsNytjS0ZscmRDSUtLV2twS2hvSVE5SjBoN2ZNOXJqZTBaRkMzbm8xcDFRSlNYL2YzQnZjTmVXa3FUa1A5cnk1ODJ0WG0wYmE5dUJFN3AwN1ZhRzN4Y0FBQUFBQUFBQUFBQUFBQ1JDZVFBQVBEWHNUQ2J0OWZYWGI3dDlGWitRcUxpRVJNVW5KT2pyZDhkcDlkYjkrdUxIallxTWpsVmNmSUxWdkQ3dG0yclU4MjJWdzhWSko4NWQwZDVqL2twS1RsYnJSclhTM1cvSHdaUGFmL3lzWHVyZlVhOE42NmJoUFZ1cjd5c2ZLVFFpU3RlRDcycmF1TDZxN2xWSzczKzVRb2xKeWNxWncxbjdqcDNSM2RBSTJkbVpWTkt6Z0FKdjNOYjhwYjhxbjd1YnJnVGQxamNyTjJ2VEh0OC8rdTRveFd6Tzh2b2VodklldFczUjlGUnRuY2U4cHl0QnQvWHJGMitsMlNkSmxjc1dWLzBhWGxiOWs0ZDNsNzJkU1Y4dTM1aHVuUUFBQUFBQUFBQUFBQUFBL0JtaFBBQUFuaUlCZ1RlMVlkY1JxN2FFeENURnhpWG9ibWlFelRsMzdvVXJPU1ZGTXhhczBNck5lM1Y4emJ4TTcxZXo4emh0MjM5Q3c3cjdLTGRiRGt2Z2JmaWJuMnJxbUQ3cTBySytJaUtqOWNtU2RXcmRxSmJlR05Fend6V0hkdmVSSkRYcTg2b2lvMlAvbHZvZVZhSklma2xTajVjK1VPRE5PNUtrUXl0bVc0MzVjd2pQYisyblZuM2orblZRUW1LU0hPd2YvR3BVcmtRUk5mV3VxcVcvN3RURlIwN0pLMTJza05vMmVTWlZEZEZ4OGRwNTZHU20zdzBBQUFBQUFBQUFBQUFBOE45RUtBOEFnS2RjWkhTc1hKd2QwK3pmdXQ5UEIvek9LeW9tMXRLMll0TWVmZlhUcGpUbmpPN1RUbTBhMVZLSzJheW9tRmpOK1c2dFZYOWlVckttZlBLOVRnY0VhdTMyQTVLazN3K2QxTVhBdEs5eGRYTjExcGkrN1ZXMmVHRWRQUjFnT2RIdjc2aFBra3dtb3lScDFiekpzcmQ3OEN1Tms2TzluSjFzZjFhNWM3b3FuM3RzcW5hZmhqVlZwMm81elYrNlhtUDZ0Sk1rWGJoNlE2OS92Rmg3ZlAxVGpXOWN1N0lhMTY2Y3F2MTZjQWloUEFBQUFBQUFBQUFBQUFBQW9Ud0FBTEtMMFdoUWNuS0tWWnRIbmx5cVdyNkVWVnRjZklLS0ZmSkkxUzVKbDY0SEt6b216aXJ3OW1CT29rTEM3cWU5dDhHZ3FKaTRkT3N6bTgzNmNjTXV5M05JMlAwMDEyelRxSlplR2RwVmRpYVQzcG0vVEd1MkhiRHF6OHI2K25kc3JtWjFxNnBhaFZLU3BLRGI5L1R6NXIzNmRNb0lMWms1TWMwMUY3My9rczMyWit2WDBKbEwxN1Y0OVRaTEtFK1NOdTN4dGIzTzZxMzZaTW02TlBjQkFBQUFBQUFBQUFBQUFQeHZJNVFIQUVBMmNiQzNVM3hpb2xWYnU2WjExSzVwblZSaml4VElhek53Tm5US1BCMDlIZkRZZStmS21VTVJrZEhwamlua2tVZDVjdWVVZjBCZ3V1TStmM3VVNnRmdzBwWjl4elR6NjU5MUx6enlzZXQ1blBvR2RXMnBoTVFrK1FjRXFrcTVFbnB4K3BlU3BHMEgvRFR2KzNVS0NYMFE5bnRsYUZkRlJqOElBNjdaZGtCZi9iUkpvUkVQYXBzK3ZyOGw5TGZ3NTgyS2pvbFRVbkx5RTljTkFBQUFBQUFBQUFBQUFBQ2hQQUFBc29sYkRoZmRqNHl4YXZ0bCswRXRXNy9McXExTHkzcnEzcnFoK3IwMlcwbEoxc0d4NjdmdS9xVzlTeGN0cUdzWnpHMzhUR1ZOR3Q1ZHc5NmNKN001N1hIMWEzaHByNisvVnZ5MlZ5VTlDNnFrWjBHci9yOFNHa3l2dmpIdkx0RFppOWZVcjJOelZTbFh3dEwrOHN5RlZ1UGVtYjlNSlQwTGFOdWk2YXJlYWF4VjM1L0hucnNjOU5qMUFRQUFBQUFBQUFBQUFBQ1FGa0o1QUFCa2t3TDVjdXRPYUxoVlcyaEVwTTVmc1E2Si9YNzRsSG8rMTFnT2RuWVpubHFYbHZFRE9pazVKVVh4Q1lrcVg3S0lpaGJ5ME5ydEJ5VkpuZ1h5S1M0aElkVjFzcFhMRkZOeWNvcjhBNjVwLy9LUDBsMi9ZYTFLYWxpcmtzMitSd054VDFxZnJjOWc0ZlFYVmF0U21UVFg5MXY3NlYrdTdWR0R1clRVb0M0dGJmYjVESGxUdCsrRjIrd0RBQUFBQUFBQUFBQUFBUHh2SUpRSEFFQTJLVjZrZ0hZZFBwWHVtRExGQ3VtWS8wVkZ4Y1NxVmNNYU9uNzJrcVhQcDJGTkJkNjhrNm1UM3NxV0tLejZOYndrU2JGeENkcXk3NWgrL09ORXZ0YU5hbXBVNzdacTFuK1NJcUwrLytTKzZoVkw2K3psNjRxSmkxZm5NZStsdWZhYStWTzBlc3QrZmI5dVI0WjFaR1Y5Zi9iRzNDVnlkblN3UEx1NXV1aTlsL3FyYU1GOGtxVEwxNE0xWmU0U3hjWW4vT1VhSDlwOTlMUTI3emxtc3krdCtoNVYwck9nbkIzdGRlYlM5U2V1QndBQUFBQUFBQUFBQUFEd2RDR1VCd0JBTmlqcFdVQzVYRjNrZi9HYXpYN3ZxdVUxNHZrMktsbWtnSnIybjZTTnU0NnFZNHU2K25yRlpvVkdSRXFTZXJWdHJPaVlPSTE1ZDBHRys0MTY1M01aREFZWkpLVThjaGR0Q2M4Q2lvaUtzUXFVNVhOM1U5R0MrZlQ3b1pPU3BDdEJ0OU5kUHlJcU9zTXhXVm5mbzRMdmhsbStybFMydU40ZDEwLzU4K1RTL0tYck5hWlBPeDA2ZVY1dmpucGVrK2Q4OTBSMVN0S2xhN2UwWWRlUnZ6emZhRERvK3c4bktDajRubnBObVBsRXRRQUFBQUFBQUFBQUFBQUFuajdHN0M0QUFJRC9SYzI4cTBxU0R2cWRreVFaalEvK1NLNVFxcWkrKzJDQ3ZwdzJSZ1h5dW12ZUQ3L0tZREJvNGM5YlpEUVk5T2FvWGpJYURKSWVuTFoyMlViQUxEazVSZm56NUVyVmJqYWJVd1hlakFhRGFuaVZUblVsckhmVjhwSWt2N09Ybi9CTlU4dUsrbXpKbFRPSFhoblNWVXMrbUtERXBDVDFmMjIydGgvd2t5UjkrTTBxSFQwZG9PV3pYOU5MQXpvcXQ1dHIxcnpNWDFDNldDRzV1amhiQW84QUFBQUFBQUFBQUFBQWdQOFdUc29EQU9BZlptOW5Vby9XalhUdWNwQUNiOTZSSk5Yd0tpVkpxbGU5Z2tMQzdtdkdnaFVLdXgrcDBYM2E2K3lsNnpwNzZicmUvMnFsM2huYlJ4KzlOa1I3anZvcmQ4NGNPbXZqK3RPQXdKdHFXYitHYnQwTjFhVnJ3VEkvRW5SN0tJZUxrMXJXcjZFaUJmSnE0YzliclBycVZxOGdTVHB4TG5Vb3I2Um5BYVdrbUJVVEY2OHE1VXBJa3VJVEVqUDkvazlTbjhsa2xJZDdMa1hGeEtsdy9qeEtTRXhTUG5jM0RlbldTaDJhMTVYSmFORFhLemZyMjFWYmxKQ1lwSktlQlNROUNQeDl2R2lOVGdjRTZ2WGgzZlY4MnliYWZlUzBQbDY4eHVxVXZYOUM5VCsrMXpzT252aEg5d1VBQUFBQUFBQUFBQUFBL0RNSTVRRUE4QTlyNWwxTkJUM2M5ZG15OVpZMlowY0hKU1VuNjdzMTIvWE56NXNWRzVlZzNHNnVDcjhmcGNYdmo5ZkxIeTdVTDlzUEtvZXpvMTRlM0VYTjYxWlRWRXlzOXZyNnAxcC94cGMvNmNOWEJtdFFsNVlaMWhJVEY2L0ZhN1pwemJZRGxqYUR3YUNHdFNvcTZIYUk3b1ZIcHBvenVFdEx0Vy91YlhsT1NFelN6c09uTXYzK1QxS2YwV0RRK2kvZmxwM0pKRW5hZmZTMFl1TVRWTGRhZWEzWnVsL2ZyZDJ1dTZFUmFhNjNlZTh4SGZRN3AzNmRXc2lybEtmdTNFdDc3TitsZW9WU3VoNGNvb0RBbS8vNDNnQUFBQUFBQUFBQUFBQ0F2eCtoUEFBQS9tRmI5eC9YNTh2eWE4UE9JNWEydmNmT3FNUElhYnA1SjlUU0ZuNC9TaSs4UFYrdkRldW1LOWNmWEZPN2JQMHVIVDE5VVExclZkUytZMmNWR1IyYmF2MlQ1NitxemJDM2xUZDNUam5ZcC8xSGZWSnlpdTZGMzFkeWNvcFZ1OWxzMXZNVFAxU3hRaDQyNTMyLzduY2RQSEZlUnBOUlNVbkpPbkh1c2xYZEdYbVMraEtUa3ZYV3ZCL2s0dVNva1BCSTdmUDFWMkpTc3JxTW5XSHp4TDI0K0VTZHVuRFZxaTBpS2tiemYvalY1cDYvN2ppa016Wk9IOHhzZjJaVTl5cWw3WnlTQndBQUFBQUFBQUFBQUFEL1dZYnlGYnhzM3hrSEFNQy95TUxwTDZwV3BUS1NwS0ZUNXVubzZZQnNyZ2dBQUFBQUFBQUFBQUFBQVB3dk1tWjNBUUFBQUFBQUFBQUFBQUFBQUFBQS9GY1F5Z01BQUFBQUFBQUFBQUFBQUFBQUlJc1F5Z01BQUFBQUFBQUFBQUFBQUFBQUlJc1F5Z01BQUFBQUFBQUFBQUFBQUFBQUlJc1F5Z01BQUFBQUFBQUFBQUFBQUFBQUlJc1F5Z01BQUFBQUFBQUFBQUFBQUFBQUlJc1F5Z01BQUFBQUFBQUFBQUFBQUFBQUlJc1F5Z01BQUFBQUFBQUFBQUFBQUFBQUlJc1F5Z01BQUFBQUFBQUFBQUFBQUFBQUlJc1F5Z01BQUFBQUFBQUFBQUFBQUFBQUlJc1F5Z01BQUFBQUFBQUFBQUFBQUFBQUlJc1F5Z01BNENuU3RWVUQvVHh2c21wVktwTmxhNDdvOVp6cVZDMzNsK2ZXOENwdGVTN2trVWN2OXU4Z3p3TDVIbnN0azhrb3Y3V2ZxbldqV24rcGxzd3FrRGUzeHZSdEx4Y254eWRlcTJtZEt1clEzRnRHNCtQL3lsU3JVaGtON3RveTNURmxpeGYreTk4YkFBQUFBQUFBQUFBQUFNRFR5UzY3Q3dBQUFBLzA3ZEJNRXdkMTF0SFRGM1V4OEthbHZVLzdadHJyNjYvQW0zZiswcm9qZXJYUk55czM2L0RKQzJtT2NYU3dWM3hDb3MyNUNZbUpPbjcya2lTcFlENTNEZXJTVXZ1T25WWFE3WkJVNDkzZFhGVzdTbGs5VTdtczRoTVM5ZkdpTmVuVzV1VG9vRllOYW1UcVBRNmVPSzg3OThJekhOZWlYalVON2RaSzdtNDU5TzdueXpPMWRsckc5RzJ2TXNVSzZiZmRSNVdTOG5oekc5YXFxRUZkV3VyYlZWdlRIUFBtcU9kVnZFaCs5WHpwQXdXSGhEMVJyUUFBQUFBQUFBQUFBQUNBcHdPaFBBQUFzcG5SYU5URVFaM1VwMzB6L2JSeHR6NWN1RXJKeVE4U1lMbmRYTlhOcDRIRzltMm5XUXRYYTlXV2ZlbXVWYlNRaDgxMk4xY1hxNzdFcENRRjN3MlQwV0RRbEpHOVZLWjRJYjN3OW56RnhpVmt1bTU3TzVQS0ZDOHNyOUpGVmJGME1kWHdLcVZTUlF2S1lERG8rcTI3MnVON0pzTTFjcm02YU5xNHZwbmFiL1MwTHpJVnlsdStjWTg2dHFpcnJxMGFhT091by9MMXY1aXA5VzB4R1EyU3BLVGt4MHprWmRMVStVdjEwNXpYTlcxY1h3MS82OU8vWlE4QUFBQUFBQUFBQUFBQXdEK0xVQjRBQU5tb1dHRVB2VDI2dHlxVTlOU3JzeFpweTc1amxqNmp3YUQ0aEFTTm52YTUzcDh3VUcrTzZpWHZhdVgwenZ4bGlvNk50N25lcjErOFpiTzlSNXRHNnRHbWtlWDVlbkNJT281NlYrK082NnUyVFovUnQ2dTJQbFlnNzUyeGZaUS9iMjdaMjVrVUc1ZWc4MWVDZE1Edm5MNzhhWk9Pbjcya3U2RVI2dGlpcnZLNXV5a2s3SDZhNjl5K0Y2N3FuY1ptZWwvcHdUVzRPWE80cER2bXk1ODJxVTNqMm9xS2lWTnVOMWViWXlLall5emh4N1RZMmRrcE9UbEZaclA1c1dwTVM2KzJqVk8xWGJnU3BJVEV4RlI5L2dIWGRPckMxU3paRndBQUFBQUFBQUFBQUFEd3p6R1VyK0NWTlgvTERBQkFObG80L1VYVnFsUkdralIweWp3ZFBSMlF6UlZsN0prcVpmWGx0TEV5R2d5S2pJNVZkR3ljSEIzczVXQnZMMGNITzltWlREYm5YUW02clhIVHY5VDFXM2RUOVpsTXhsUnR2cXMrMFRjL2I5RVhQMjZ3dERrN091cTlGL3VxcVhkVnpmL2hWMzN6OHhaTDM2VGgzZFh6dWRUaE1Va2FOR211RnIzL2t0YnRPS1I5eDg3b3d0V2JDcnh4V3ltUGhOYWNuUnkwLzhlUHRHRDViM3FoWjJzWmphbnJrdlRZZ1R4SnFscStoSmJNblBqWTh4N1YrK1ZaT25QeFdycGpObjA5VGU2NVhPWGRZMEttMS9WYmEvdkV1NTdqWitxbk9hOWxlcDF2Vm03Vy9LWHJNejBlQUFBQUFBQUFBQUFBQVBCMDRLUThBQUN5eWFrTGdkcTh4MWUzN29ZcEtpWldVVEZ4c3JjemFWaVAxdnJpeHcwNmNlNktvbVBqRkJ1WG9KaTRlTVhGSjZoK0RTOU5HTlJaQ1FtSk50ZE04K1EzczluUzUxa2duK2ErTVZ3bGl4VFExUGxMdFhiYlFhdWhtL1ljMDhWcnR5UkpiNHpvcWQ4UG5kVCs0MmNsU1NubWxEL0crRnJhYktsUXNxZ01Cb1BPWExxbUxtT255MkF3cUVxNUVwbzJycTgrWHJSR2UzMzlIK3V6K3JPZzRIdWF2dUNuZE1lOE1hS243b1ZIYXNIeWpXbU91WFVuVkpMazR1U28vY3MvU25lOXRJSjJmMWF2MTBURnhpVllhbXZtWFZYMWEzaFpub05Ed2lSSmkxWnYxU2RMMWozeGZnQUFBQUFBQUFBQUFBQ0FweE9oUEFBQXNrbGNmSUltemY3T3F1MkRpUVBsN09pZy9jZlA2dkwxNEZSemZqOTBVbnQ5L1pXWWxHelYzcnBSclhUM0tsVzBvRm8zcWlWWEZ5ZU43ZGRCdVZ4ZDlNdjJnNHFMVDdTYUd4d1NwdU5uTCtuNDJVdVNIb1RiVGwyNHFwV2I5a3FTOHJtN0tjVnNWamVmQmdxOGVVZnhOc0tCYnE0dUd2bjhjNHFKaTljeC80dVdxM1piMXE4aFNib2JHcUVyUWJjeitualNGQm9SYWFrbkxXK002S25JNk5nTXgwbFNVbkt5ZnQ2OHoyWmZsNWIxbEpDWXBQVTdqNlE1djFXREduSnpkVkY4UXBJa1dmWXNuRCtQNnRmd3NsbURvNE85M24yeHI1YXQzeVcvczVjbFNhOFA2eTYvYzVlMWFZOXZoalVEQUFBQUFBQUFBQUFBQUo1ZWhQSUFBUGlIVlN4VFRNcytlaVhkTWFzL2ZTTlRhejI4Z3ZXRGlRUFRIZGU4YmpVMXIxdk5xcTFqaTdycTJLS3VWZHUyQTM2V2tKZ3RJV0gzTlcvSk9vM28xU2JWZW45MisxNjRKczlaWWdua1NWS0RtaFd0eGhnTUJqM1h1SGE2ZFQ5cTE1SFRpb3FKZmF3NUdVbElUTko3WHl4UDFXNDBHTlMxVlgzZHVSZGhzLzhoNzZybDVPTHNxSlNVTkU0cC9KTm5CNzBoTzVOSlgwd2RyWm9WU3lzMFBFcCtaeThybDZ1TEd0VDBVcSsyalZXMWZFbTFIdnFXN2tmRlBORjdBUUFBQUFBQUFBQUFBQUN5QjZFOEFBRCtZWmV1M1ZMbk1lOVpuazFHbzE0ZjNsMDFLNWJXdE05LzFJbHpWNnpHVHh6VVdWWExsOVRrMmQvcHhwMTdWbjAzLzdpQ3RYcW5zV251NTlPd3BsNGQyazE1YytmVTk3L3MwSnp2ZnNsVWdDd3RpOWRzMDVKZmRzakZ5VkVHUStyKzVPUVV4Y1RGVzdVVjlIQlgxZklsSkQyNExyWnErUkx5djNoTjA4ZjNmNnk5dTQyYm9ZdlhzamFVbDViY2JxNHlHQXdLajR4S2Q1eTl2WjNpNDIxZkovd29kemRYelg1OXFBcmx6Nk1Qdi9sWnk5YnZraVJGUk1XbzE4UVBOZjJsL3VyZHJvbktsU2lzaVI5ODg4VHZBQUFBQUFBQUFBQUFBQUQ0NXhIS0F3RGdIeGFma0dpNXZ0WGR6VlVmVEJ5bzZsNmxOSG5PRXN2VnBSNTVjbWwwNzNZS3V4K3BWMlo5cXkvZkdhTjN4dlhWbExsTGRNRHZYS2IyS1Y0NHYxNFowa1VOYTFWU1NrcUtQbHUyWHR2Mis2bDRZUStiNDBQQzdpc3lPblhnclhEK3ZCclNyWlZ1aDRScnc2NGo4aXlZTDhPOTgwcTZjeS9jY3IxdHB4WjFkVGMwUXZuejVsWTNud1lxVzZLSTNwcjNnODB3NGJBZVBocmR1MTI2UVVOSktsckk5bnM4WkdkblRIT01PY1dzb05zaDZjNzNMSmhYa25UcmJsaTY0eHdkN0JWbjR4cmZoenEycUt1YUZVdnI4TWtMZW5OVUw5MExqOVNnU1hOMTZzSlZxM0hSTVhFYS8vN1hHdHUzdlFaM2Jha3YzaG1qdmkvUFVvclpuTzcrQUFBQUFBQUFBQUFBQUlDbkM2RThBQUN5U1ZQdnFucmpoUjV5Y0xEWGlMYy8wOUhUQVNxWXoxMzlPalpYMTFiMUZSZWZvRTkvV0srNCtFUU5mMnUrWm96dnJ5K21qdGF2T3c3cGkrVWJMYWZrUGNyZHpWVkR1N2RTeitjYXk4NWtraVFaalVhTjd0MU9vM3UzUzdPZTZRdCswc3BOZTFXMWZBblZxVnJlY3JKZE41OEdpbzFMMEdmTDFzdlowVUcvZnZGV3B0N3ZoYmZuNjlDSjgzS3d0MVAzMW8yMGZ1ZGhEZWpVUXQrdisxMzFxbGZROUpmNjZjekZhd29PQ1pQWmJGWkNZcExOZFhJNE8xcGRnL3RRUm5WNEZzaVg1cGlFeENUVjZUNCszZm5sUzNwS2txNEVCYWM3enRIQlhtRVJEMDdUc3pPWjFLVmxmZFd1VWtiZTFTcElrcWFPNmEyQXdKdjZjY011TFZxOVRULzgrcnVpWStKc3JtVTJtelh2KzNXNmNmdWV6bDY2UmlBUEFBQUFBQUFBQUFBQUFQNkZDT1VCQVBBUEsxZWlpTWIyYmE5R3RTdkoxLytpM3Z0aXVZb1hLYUM1azRlclVhMUtpb21MMTNkcnQrdUhkYjhyTWpwV05ieEt5OG5SWGhObkxsVHZkazAwcGs5N3RXbFNXN3NPbjlieWpidDA1RlNBSkNsUHJwenExN0daZWozWFJFNk85dHE4OTVqT1g3bWhGL3QzVU5keE0zVHAycTFNMVRldzg3TnFYcmVhN2tmRlNKSiszTEJMc3hldFVXSlNzbHljSENWSkh5OWFvMlhyZDlxY1g2VmNDUzErLy84RGI5MWJONUo3TGxldDJySlBBenExa05sczF0VDV5L1RiN3FNS3ZIbEhnN3UyMUtBdUxUVjQ4bHdGQk42MFdtdEVyemJxMUtLZU9veWFsaXEwOS9ySGk5TjhodzhtRHRUZDBBaDl2R2lOemY3a1RGemZXNmRxZVVsS2RaM3dvNXdjN0JVWG4vRC9kYjNRWGZlalluUS9La2E1WEYzVXROL3JpdmpqczF3Kyt6V05mUDY1RFBlV3BHY0h2WkdwY1FBQUFBQUFBQUFBQUFDQXB3dWhQQUFBL21IVnZVcXB1bGNwemZ6Nlp4MCtkVUUvZnZ5cW5Cd2RkUEhhTGMzNmRwViszWEZJMGJIeHFsYWhwSWIzYUswR05Tdks3K3hsSFQ1MVFVdC8zYW5mRDUzVXlPZmJxazNqV2xyeDJ4NFY4c2lqWVQxODFMYkpNM0owc05mZVkyZjAyZEwxT252cHVwYk1uQ2ovZ0VDbHBLU29wR2NCbS9YY0M0KzBCUEFrYWZ1QkUxcS84NGoySEQydEl6L1AxZDNRQ0NVbUpWdk5TVWt4S3puWmRyQXQ1VStCTjBjSGV3M3I0YU50KzQvcnh1MTdWbU1PK0oyVG80TzllcmRycXVDUU1GMjBFUnIwOWIrb0ViMmVVemVmQmxxMmZwZFYzOE9yZm0zNVlPSkFSY2ZHcHpzbVBibmRYTlc0ZGlWRng4YnIySmxMYVk1emNuU1EwV2hVN0IraHZLVGtaQTJlUEZjbnoxL1YyTDd0TktoTFMwc2dUNUxlbXZkRHFqV21qZXVydmI3KzJyTHZ1Rlc3cmF1RUFRQUFBQUFBQUFBQUFBQlBQMEo1QUFEOHcxYjh0a2UvN1Q1cUNWM04vUHBublE0SVZFRGdUYm02T0t0Vmc1cnErVnhqVlNqbHFTdEJ3WHAxMWlKdDNYOWNCb05CM2xYTDY5REo4M3J6ays4MWU5RWFoZDJQa3F1THN5cVhMYTZ0KzQvcnV6WGJyVTZiSzFXMGdGeGRuTFZtL3BRMDY1a3k5M3V0MzNuWThyeGgxNUVNM3lGUEx0YzBRMzZGUFBKWXZvNVBTRlJRY0lqbUwxMXZjMnlQTm8yVXo5MU5NNzVjSWJPTnExcVBuQXJReWZOWE5MaHJLNjNhc2wveENZa1oxcFlWUmozL25Cd2Q3TFZtdys1MDkzeDRjbUIwN1A5ZlIrdDM5bkthNDlmdE9KU3FiZHE0dmdvSXZHbXpEd0FBQUFBQUFBQUFBQUR3NzBNb0R3Q0FiUERuVTlDT25nNVE3Y3BsTmE1ZkI5V3RYa0YySnFNTytKM1RtSGNYYU4reE16S2J6YXBidllJbURPeWtzc1VMYSt5N0M3VDMyQm1GM1krU0pFWEZ4S3JuK0prMlEyME5lNythWmcyVnl4YlhEN05ldGpyQkxyT0dkR3VsSWQxYVpXcnN1UGUrVkdoRXBFd21vMVY3RGhjbkRlN2FVdjRCZ2RweDhFU2E4NzladVVYenByeWdiajROdGZUWDN4Kzcxc2YxYkwzcTZ0NjZvU0tqWS9YMXlrM3BqczJadzFtU0ZCTWIvN2ZYQlFBQUFBQUFBQUFBQUFENGR5Q1VCd0JBTnJHM00ybkYzRWtxNlZsQVpyTlpaeThINmJPbDY3VmwzekhkdkJNcW85R29adDVWMWI5amMxWDNLcVh6VjRJMGRNbzgrZnBmVExXV3JVQmVSc29VTHlSSnVuYnJ6bVBQbmJWd2Rab0J1YXJsUzJqSnpJbVc1OUNJU0p2amhuWDNrYnVicTE2ZXVURGR2ZmI0K2l2dzVoME42dktzVm03YW80VEVwTWV1TjdOYU5xaWhHZU1IeUN6cHpVKysxNzF3MjdVL1ZORERYWktzcnY4RkFBQUFBQUFBQUFBQUFQeHZJNVFIQUVBMlNVeEsxaGMvYnBSWlpoMDlGYUN3KzFFeUdBeXFWS2FZZWo3WFdHMmJQS044N202NmNQV0dKbjI4V0p2Mkh2dEw0YnUwTlBPdXB2RDdVUmtHei80T0JUM2MxYmRETTIzZGR6eFZ5TkRlenZyWEU3UFpyR1hyZDJuUzhPNXFYcmVhZGg4NW5hazlESWIvdjE0MkxURnhEMDY0c3pPWk5McFBXdzNzL0t6TVpyT21mcnBVT3crZlNuZXVnNzJkK3JSdktrbTZkTzFXcG1vQ0FBQUFBQUFBQUFBQUFQejNFY29EQUNBYmJUdmdwNUtlQmRUTXU2cHFWaXF0dXRVcUtKKzdtMkxqRXJUejhFbXQyckpmUjA4SFBORWVrMGYwVUU0WFowWEZ4Q2t4S1ZsbWM0cktsZkRVTTFYS2F0V1dmYW5HdTdtNktENGhVWVh6NTVIMElEejRxRmVHZE5FclE3cjg1WnFDNzRhcDd5c2ZLVFFpU25sejU1Ulg2V0tLakk2UnZaMmRXdGF2WVhXOXJ5U3QyM0ZRRndOdnl0Zi9vdnpXZnBxcFBZb1h6cS85eXo5S2QweWpQcStxVExIQ2VtTmtUNVVwVmtqM28ySTBhZlozMm5mc2pOVzQ4aVU5OWMxNzR4UWVHYTNvbURnbEpTZkxzMkErNWM2WlF4RlJNZHF3NjRobHJLdUxzMkxqNCtWWklKOVNVbElrU1k0Tzl1cm0wekROT2lxV0thWSs3WnVsYXQreTc1anVoa1prNm4wQkFBQUFBQUFBQUFBQUFFOEhRbmtBQUdTVCtqVzhOR2ZTTURrNjJFdVNBbS9lMGE0anA3VFg5NHdPK0oxVFhIeENsdXpqWUdldjFvMXF5V0F3V05vU0VwTzBlZTh4elY2OE50WDQ3cTBiYW16ZjlwS2tGTFBaNW5XNUMzL2VvdlU3RDl2Y3IxeUpJcHI1OHFBTTZ6cDNPVWlTNUZrZ24rYS9PY0txNzV1Vm02MmVZK01TTEhWTVgvQlRobXRuVmx4OGd1cFVMYWN5eFFycDBJbnpldnZUcFFvT0NVczE3dXFOMjRxTWpwV3pvNE55NW5DV3lXaFViRnk4dGgzdzArZkxObGlkTnJqby9aZFV0bmhoU2RLWmk5Y2tTYzVPanVtR0dMMnJscGQzMWZLcDJzOWN2RVlvRHdBQUFBQUFBQUFBQUFEK1pRemxLM2hsM1QxNEFBQmtrNFhUWDFTdFNtVWtTVU9uVWQ0VE1RQUFJQUJKUkVGVXpIdmkwK1grQ1FhRFFkMTlHdXBhOEYyZHV4eWs4UHRSZit0K2RpYVRUQ2FqakVhRDR1TVRsWkxHVmJnbGl1UlhnNXFWWkRCSUo4OWYxY256Vnl4OUR2WjJtanFtajlidlBLejl4OC9hbkYrMFlENk5mTDZ0RnE3YWt1cGFWMGNIZXlVbUpsbnRiVEFZVkxkYWVabU1ScVdZelFvT0NkUGw2OEZaOE1hWll6QVlWSzk2aFRUZjUzRzFhVnhiSlQwTEtDRXhTZXQzSGxidzNkUWhQd0FBQUFBQUFBQUFBQURBZnhlaFBBREFmOEsvTVpRSEFBQUFBQUFBQUFBQUFBRCtlNHpaWFFBQUFBQUFBQUFBQUFBQUFBQUFBUDhWaFBJQUFBQUFBQUFBQUFBQUFBQUFBTWdpaFBJQUFBQUFBQUFBQUFBQUFBQUFBTWdpaFBJQUFBQUFBQUFBQUFBQUFBQUFBTWdpaFBJQUFBQUFBQUFBQUFBQUFBQUFBTWdpaFBJQUFBQUFBQUFBQUFBQUFBQUFBTWdpaFBJQUFBQUFBQUFBQUFBQUFBQUFBTWdpaFBJQUFBQUFBQUFBQUFBQUFBQUFBTWdpaFBJQUFBQUFBQUFBQUFBQUFBQUFBTWdpaFBJQUFBQUFBQUFBQUFBQUFBQUFBTWdpaFBJQUFBQUFBQUFBQUFBQUFBQUFBTWdpaFBJQUFIZ0svVERyWlUwZTBTUGI5bmQwc0ZjT1o4ZDB4M2lWTHFvdjN4bWpnaDd1V2JwM3cxcVZOS1pQT3htTmFmK2EwcWgySlZVbzVXbXpiOWFyUS9US2tDNVpWayt1bkRuMDdyaStlbnRNYjdrNHBmK1pQTXBvTU9pTHFhTTFkOUt3Tk1mMGJ0ZEVLK2ErcnR4dXJrOWFLZ0FBQUFBQUFBQUFBQURnS1VBb0R3Q0FwMHp4d3ZsVnVXeHgzUWtKejdZYVpvd2ZvTzltVGxTUkFublRISk9VbEt6cVhxWDA4YXREWkc5bnlySzk2OWZ3MHREdVBqSWFERGI3alFhRGhuVnZyV1VmdmFMeEF6ckowY0hlMHBjM2QwNDE5NjZxdTZIM3M2UVdrOG1vOXljTVVQdm0zdXJVb3E0YVAxUDVzZWEzYlZaSDlhcFgwSVpkUjJ6Mk96cllhM0RYVmpwM09Vamg5Nk95b21RQUFBQUFBQUFBQUFBQVFEYXp5KzRDQUFENFh6ZW9TMHU5Mkw5RHF2WXhmZHRyVE4vMk51ZjRESGxUdCsvOWZhRzl4V3UyNmRNcEwraUhXUy9yeGVsZjZzTFZtOHFUeS9va3QrallPQzNmc0Z0TnZhdklxM1F4aFlSRnBGcm4xdDB3bWMxbXJmM3NUWlVva2ovTi9hcDNHbXY1K21FV0x5VWx4ZWJZRkxOWlE5NllxMUc5MjJwQTUyZmxWYnFvaHIvMXFTVHArYlpOWkRJWjlkS0FqbnBwUU1kMDMzSEpMenMwZTlHYU5QdU5ScVBlSGRkUDlXdDQ2ZDNQbDZ0bC9lcDY3NlYrU2twSzFyWURmdW11TFVudWJxNmFPTENUcEFlbjl6M0s3K3hsN2ZIMVZ6NTNOM1ZvN3EwT3piMVRqVGx6NmJwNlQvd3d3NzBBQUFBQUFBQUFBQUFBQUU4UFFua0FBRHdsdW82YllRbWl2ZEN6alZadjNhKzdvZFpCdCtaMXEybHNHa0c5ckhUcXdsVU5uRFJIWDc4N1RoKzlPa1J6RnEvVit4TUhwamwreWN3Sk50dTllMHhRZkVLaUZxM2VxdHc1YzJScWI1UFJLTFBackJTek9jMHhpVW5KK21USk91MC9mbGJSc2ZHU3BJSWU3dXJib1ptKy8yV0hWbS9kTDBtcVdiR00zaHpWUzY5OXRFZ1hydDZRSkxXb1YxMWorclRUMlV2WDAxemZ4Y2xSTXlZTVVOTTZWVFRudTdWYXRXV2ZOdTQrb3MvZUdxVVBYeDJzdVl2WGFza3ZPOUorQjVOUkg3NHlXR0gzb3pWMHlqeFZMbGRjTWJFSkNnaThZUmxUSkg5ZWZmejZVQzM1WlljMjdqcWlaK3ZYMElhZGg2M1dpWXRQelBnREF3QUFBQUFBQUFBQUFBQThWUWpsQVFDUXpSNmVEQmQ0NDQ2U2twTlYwTU5kZGF1VlYvMGFYbnJyMDZYYWVlaWtaZXlqSWIyLzA5VWJkelI0OGx3NU96bnFUbWlFaGs2WlorbHJXcWVLZkJyVzFPSTEyM1QreW8wMDEwaE1USklrL2JMOVlMcDdlVmN0cjZvVlNraVNLcFVwSmtrYTFzTW4xYmcxV3c4b0pPei9yNlk5Y2lwQUxrNk9LbFcwb040WTBWUHhpVW42YXNVbVJVYkhTcEw2dEc4bVNUcHgvb3FDNzRiSmFEQ29iWlBhdWg0Y29zMTdqOW1zcFV5eFF2cndsY0VxWGppL3BpLzRTU3MzN1pVa3hjWWxhT1RVei9UUnEwTTBZVkJuMWE1U1Z1OSt2anpWOThSa011cTlsL3FyUWlsUDlYM2xJd1hldktOSkwvUlFzVUllNnYzeUxNdjRiajRORlI0WnJRVS9ibFNkcXVVMHRGc3IzUTJOMEU4YmQ2ZjdXUUVBQUFBQUFBQUFBQUFBbm02RThnQUF5R2JHUDFKNUQwL0pDNzRicGw0VFA5UW5rNGZyNDFlSHFPMklxUXErRy9hUDFwUW5WMDZGUmtUcWVuQ0lwZTNvNlFCSlVya1NSZFM1WlgwRjN3M1ZiN3Q5RlJvUktlbkI2WExQdDJ1aUg5YjlydmlFeHp2aHJVR3RpdXJmc2JsVjIramU3VktOMjNYNHRGVW9yM0QrUFBya2pSY1VGaEdselh1T2FkV1dmWlpBWG5XdlV1cjhiRDBsSjZkbytrdjlOZXFkejJVeUdyWHJ5R21kdjNJajFmVzREdloyR3RTbHBZWjI5MUZVVEt4R1RKMnZJNmNDck1iRUp5VHF4UmxmNmNYK0hUU2dVd3V0bWYrR3ZsNjVXY3MzN0xhOHMxZXBvbXBVcTZKR1R2MWNnVGZ2U0pMZW1MdEVLK2E4cmdHZFd1aWpiMWVyYjRkbWF2eE1aUTE4Zlk1aTR1SzE4L0FwcmR0eFNNTzYrMmp0dGdPUC9ma0JBQUFBQUFBQUFBQUFBSjRlcG56NVBLWm1keEVBQUR5cGppM3FxbkQrUEpLa2RUc082ZWFkMEd5dUtIMGxQUXZJM2MxVjdtNnVxbGZkUzE2bFBMVjUzekZMbTcyZFNmdjl6aWtrTEVLQk4rOVkyaXVYTFM3dnF1VzE4L0FwT1RuYUs0ZXpreVdFbGxWNnRXMnN1Wk5mME8yUU1BVUUzclRxSzE0NHY3NmFObFkzNzRUcWhiZm5LK3grbEtXdlpzVXllbWRjWHhVdDVLSHRCL3dlYTg4RGZ1ZTBZUGx2V3JEOE54WHl5S09pQmZPcFR2ZnhscmJiSWVGcVdxZUtscTNmcWZENzBaS2tPbFhMYWNIVTBjcm43cWF2VjJ6V21tMEhMUFUycmwxWnMxOGZxcnZoRVhwcHhsY2EwT2xaTmF4VlNmdU9uOUhXZmNkMThVL3ZaVEFZMUtwQlRjMlpORXpONjFiVHZtTm5OUHFkejNYeDJpMmJ0WnJOWmgzME82ZlRBZGZVc0ZZbHRhaGJUWjJmclNjN081T3UzcmlqYTdmdWF1UHVvektielZiZnp6TVhyMm4vOGJQS25UT0hHdFdxcEhyVksyalZsbjJXTVFGWGIrcWczemxKa3J1YnF5U0Q0dUlUSHV0ekJBQUFBQUFBQUFBQUFBQmtQMDdLQXdBZ0c2eVpQeVZUYlpJMG90ZHpxZG9XVG45UjBvTXJaanVOZmpkTGE5dDU2SlE2TlBQVzlQSDlWZDJybEQ3ODVtY2xKaVdyaGxkcHpaNDBWUDRCZ1hwMTFpTEZ4TVhMd2Q1T0R2YjJjblN3MC9YZ3U5cXc4NGphTjZ1ajg1ZUR0SGpOTmtsU2hWS2VxbFdwYkliN0x2MzFkMG1TdloyZEVwT1NyUHJzN1IvOHlwS1ltQ3lqd2FCaFBWcnJoVjV0ZENja1hDUGYrVnhuTDEyWEpGVXRYMEtEdXJSVU0rK3F1blR0bHNhK3QwQTM3NFJxNU5UUDlNa2J3N1g2MHpmMDAyOTd0R0xqSGdYZGZuQUs0T3ZEdXFubmM0MFZmajlLYjgzN1FkUEc5ZFgyeFRNeTlWbjUrbC9VK3AySDlYemJKaHJYcjRPY0hCMzArYklOQ3I0YkpyKzFuMlk0UDYzdnVTUjlzM0t6NWk5ZG42azZBQUFBQUFBQUFBQUFBQUJQRDBKNUFBQmtnK3FkeGtxUzhybTdhZE0zMDdSMjIwRzk5OFZ5U2RMemJadm9lbkNJOXZyNnA1clhvYm0zcG8zcks1OGhiK3IydmZDL3BiYmdrREFObWp4WDc3M1VYMTE5R21qYmZqK0YzWS9Td2hrdnltZ3dxSVpYYWYyKzVIMDUyTnZKOE1mVnU0OGExNis5L0M4RzZzaXBBTldxVkZhdkRPbVM0YjRQUTNtdU9ad1VFMmQ5UXB5OTNZTmZXUktTa3ZUYUh5RTZ2N09YTmY3OXJ4VjJQMHJsU2hUUnJGY0hxM2poL0lxT2pkZUM1YjlwMGVxdGxtdGdUNTYvb3U0dnZxL1hoblpULzQ3TjFiOWpjL2tIQkdyVXRDKzBlTTEySlNZbDY2c1ZtM1EvS2tZdXpvNnBhbnQ5V0hjZFBSMmdiWStjQUhqajlqM3RPZXF2NzMvWm9iWk5udEhTOVRzdGZRKy94N2FNNmROT1E3djdwRHNHQUFBQUFBQUFBQUFBQVBEdlJDZ1BBSUJzOVBMZ0xySXptYlJsM3pGSkQ2NVN6WnM3cDE0ZTNFVkhUd2ZvL2E5V0tDUXNVa25KeVVwSVRGTHBZb1VrU1VuSnlYOXJYZkVKaVhwMTFyZXFYcUdVanArOUpLUEJvQTIvSDFac1FvS2lvdU1VRXh1bm1MaDR4Y1RGS3pvMlhyRnhDWXFKalZOc2ZJSk1ScVBtVGg2dW9kMThkT1JVZ0piKytyc2xjUGRpL3c3cTE3RzVXZzk5U3lGaDkyM3VuU2RYVHQyUGlyRnFzN2N6U1pJU0VwTzBmT01lR1l3R3pmcG1sVHp5NUpLelV4NUZ4Y1RxNm8wNzJ1dnJyM1U3RGlzeU9rWjVjK2RNdGZhYzc5WnE1ZWE5YXR2a0dZVkhSaXZpajM4KytuYTFaY3p5RGJ0VHpYdDlXSGVkdjNMRFpwOGszUXVQMUpKZmRraVNIQjNzYmU3OVo2NHV6cEprdVhJNVBVLzdWY3dBQUFBQUFBQUFBQUFBQUd1RThnQUF5QVltazFHdkR1bXExbzFxNmVqcEFCMCtlVUdTWkRhYk5YL3BlbTA3NEtmM0p3eFVNKzlxc3JNemFuVHZkcGE1VjRLQ2RTODg4bSt2MFd3MjYvalpTNUtrRkxOWmIzMjZWSis5TlZMcmRoelNwajIra3FUUDN4NmwxVnYyYTYrdnZ4clhycXlYaDNUVnlLbWZxZmZMc3hRU0dtRzFuc0Zna0UvRFd0cTIzeS9OUUo0a0ZTK2NYNGRPbnJkcXM3Zi9JNVNYa0tnclFjR2FzV0NGSkdualYrK2ttdCtuZmJOMDMydlI2cTE2KzlPbEdiejlYMWZkcTVTK2ZHZE1wc2JhcWovVmVweW1Cd0FBQUFBQUFBQUFBQUQvS29UeUFBRElCbE5IOTFiNzV0NjZGeDZwS1o5OG42ci8zT1VnUFQveFE4VW5KS3BJL3J3S0RZK1N5V2hVYkh5OGRoOU5mYTN0MzZHa1owSDFiTk5JUDZ6N1hVRzNRMlJuTXFwK0RTOUxnRkNTNnRmdzBxRVREd0owdWQxeXFHTHBvckszTSttT2phdDFhMVlzcmNMNTgyalM3TVZ5c0xmVDZON3RkTzd5ZGYzMlI4QlBrb29XOGxET0hNNjZHSGpMYXE2amc0TWtLVDR4TWRXNnYrM3gxYXJOKzZ6YVRDYWpVbEpTWkRaYmovM212WEZwdnEvZjJrL1Q3Sk9rUHUyYnFrLzdwamI3Rml6L1RRdVdiNVFrSFRsNVFkNDlKcVM3MXFNcWxTbW1jaVdMYU0zV0E0ODFEd0FBQUFBQUFBQUFBQUR3OUNHVUJ3QkFOdGk4NzdpOHE1WFhySVdyNU96b29KS2VCZElkZit6TVJjdlhlWEs1U21hekloNjU0aldyMWFwVVdyM2FOdFplWDM4RjNRNlJpN09USkNrdUllRXZyZGZOcDRGT0J3VHF4TGtya3FSNk5TcW9lYjFxMnJ6dnVGSlNVaVJKM2xYTFNaS09uN2xrTlRlSHM2T1NrMU9Vbkp5U2F0M2d1NkU2ZWpyQTh1enM1S0FEeXovVy9LWHI5YzNLelptdTc0T3ZWOHBrTk1uRjJVR1IwYkZXZmE4UDY2Nmpwd08wN1lDZlZYdUJ2TGwxKzE2NFRsOEl0TFNsbU0yS1QwZ2RIa3hQbzlxVk5LaEx5elN2eHdVQUFBQUFBQUFBQUFBQS9Ic1F5Z01BSUJ2czlmVlhqL0V6dFhQSiszOXAvcHpGYS9YZDJ1MVpYSlcxNmw2bGxKeWNZcm5DMXNQZFRaSVVmai82c2RmSzUrNm1aK3ZYMEtTUEYxdmF2djlsaDk1OXNaL2FOcW10WDM4L0xFbHEwN2kySXFKaXJFS0lrcFREMlVseDhaa0xBenI5Y2FwZWJOempoUWQvMnJoSG43MDFVamx6T0d2b2xIbFd3YnJYaDNYWCtTczNyRUp6ejFRcHE0bUR1bWp5bk85ME9pRFFhcTJkMzMrZzNEbHpQTmIrVXVyVCtyaTZGZ0FBQUFBQUFBQUFBQUQrZlFqbEFRQ1FUY0x2UjBteUR0aDFiOTFRYjR6b2FRbGpsUy9wcVovbXZLYityMzJzaytldlNzcjRtbFZiU25vV2xMT2p2YzVjdXA3cE9iVXJsOVhaeTljVkhSc3ZTU3BUdkxBazZlYWRlNW1hMzdwUkxZV0UzZGZSMHdGNnNWOEhYYjkxVnpzT25yRDBiOWwzWEs4TTZhcEJYVnBxL2M0anFsaW1tR3BWS3FPZk51NVdZbEt5MVZyT1RvNkt6V1FvcjJpaGZKS2tPL2ZDTWpYK0liUFpySjJIVG1ueWlCNmFNWDZBWHY1d29jeVAzbi83QjQ4OHVmVCtoSUc2RjNiZjZqcmZoL3E5K3JIc1RFYkxzMWZwb25KM3k2bjl4OC9ZWEs5ZmgrYnEwcXErT285NTc3RnFCZ0FBQUFBQUFBQUFBQUE4ZlFqbEFRRHdIMmMwR1BUOWh4TVVGSHhQdlNiTXpOU2NZb1U5VkRDZnV6YnQ4YlcwTmFsVFJVbkp5UW9JdkptcE5SclZxcVFLcFR6MXpjOWIxTDY1dHk1Y3ZhRTVrNGNyVHk1WDVjM3Rwcnk1YzhyUndWNXVyaTVxVXFlSytuZHNydVRrRkMzNVpVZXF0WEk0T3lvNk5pNVQrL28wckNWSjZ0aWlyaVJwOTFIL1RGOG51MkxUSGxVbzdha3VMZXRyMVBOdDlkbXk5YW5HT0RzNTZKUEp3NVV6aDdNR1RaNnJpTWpVSndkZXYzWFg2bm5LeUY2cVdyNms3b1NHYSt1KzQ2bkdSMFE5V09OSzBPMU0xUWtBQUFBQUFBQUFBQUFBZUhvUnlnTUE0RCt1ZExGQ2NuVngxdStIVG1aNlRzT2FGU1ZKUjA4L3VFYTJjdG5pOG1sUVF6c09uVXp6V3RoSHo1VExrenVuN29SRzZPeWxhd3E3SDZYazVCUkowcm5MUWJvYkdxR1FzUHVTcEI1dEdtbEkxNWFxVXE2RXZsdXpYVGR1VzUvRVp6UVlWS0pJQVlXRVJhVGFjK2lVZVFxKysrQkVQQ2RIQnczcy9LeDZ0MnNpdjdPWFZkQWpqMmE5T2tReGNmSGFmZVMwTnU4OXBwRlRQOVAxV3lIcHZ2dk1yMzlXNmFLRmRPckNWWnY5T1hPNHlNN09wQ21mZks4ekY2K2x1OVpERXo3NFJsKy9PMVl6Snc2VXZaMUpHM2NkdGVvM0dBeVpXZ2NBQUFBQUFBQUFBQUFBOFBRamxBY0F3RC9NeGNsUkJmTGx0ank3NTNKVlNjOENrcVM4dVhOS2t1VzVjUDQ4a3FSQ0hua1VHUjFyYzA1R3A2dFY5eW9sU1ZaWHgyYWt5VE5WbEdJMnkrL3NaZFdxVkVZZnZ6WkU4UWxKK214cDZwUGpIb3I1NHlTN1o2cVVVK0ROTzZwVXBwalc3enlpcXpmdXFGbi9TV25PaTA5STFMc3Y5ZFBGYTdmMHhmS05raDRFOWFxV0w2SG9tRGlWTFZGRWhmUG4wVys3cllOc2RpYVQ3b1hmVjdVS0pUV3NoNCthZVZlVm02dUx0aDN3MDF1Zi9LQ1l1SGlWTCttcERzMjk5VnlUMm1yZHFKWWlvbUswZVkrdjF1MDRwTk1CZ1pJa0IzczdQZCsyaWRYYU93NmRVRW5QQXBiUFdIcHdCZTJBVGkwa1NadjIrS3F3Ung3TDgwTXJOKzFWVEZ4OHFuZU1pSXpXQzIvTjE1ZlR4aWdxT2s1NWN1VlVVbkt5b21QamxNUFpTVFVybGxaMFRPWk9BZ1FBQUFBQUFBQUFBQUFBUE4wSTVRRUE4QS96cmxaZWN5WU5zendQN1B5c0JuWisxbXJNbXZsVHJKNW52anpJNnZuUGM2cDNHcHZ1ZnRVcmxOTDE0SkJNWHp2cjZHQ3Z5bVdMNjhLVkc4cmg3S2pQM3g0bHM5bXNsMmN1VERjQWVPakVCUVdIaE9uOUNRTWtQUWpicmQ5NU9OMjlYSndjTlg1Z0o0VkZSR244aks4VUYvLy9wL0MxYmZLTURBYURVc3htN2ZYMTE3ZXJ0MHFTeXBVb29ubHZ2Q0NQUExsa01oa2xTVkV4c2RwMStMUiszcnhQeDg5ZXNxeHgva3FRWmkwTTB1ekZhOVRrbVNycTByS2V1clZ1cUI1dEdtbitENy9xbTUrM3lOSEJYdU1IZHNyd2M2bFpzYlJxVml5ZDdwaE5lM3h0aHZJa0tleCtsSHBOK0ZBcEtTa2EzYnVkaHZYd3NlcGZzKzFBaGpVQUFBQUFBQUFBQUFBQUFKNStodklWdkI2OWJRNEFnSCtkaGROZlZLMUtaU1E5dU5MMDZPbUFiSzdvNmJIaHk2bmFmdkNFWmk5YWsrazVyaTdPS2xXMGdFNmV2NnAyVGV2b3pLVnJ1bnc5T01ONVRvNE9LbDJza0F5U3JnZUhLQ0l5T3NNNVhxV0xLajRoMGViNmRpYVRVc3htcGFTa1dMVlBHdDVkQnFOQkY2L2UwdW1MZ1RwM09TalZtTFFVOUhCWHB4WjE5ZVA2WFlxSWlzblVuS3hXb1pTbm10ZXRKb01NTXN1c2F6ZnZhdE1lWHlVbEoyZExQUUFBQUFBQUFBQUFBQUNBckVNb0R3RHduMEFvRHdBQUFBQUFBQUFBQUFBQVBBMk0yVjBBQUFBQUFBQUFBQUFBQUFBQUFBRC9GWVR5QUFBQUFPRC8yTHZ2OExqS08rLy9uM09tejZqTHNpVmI3cjEzY0FPRDZTUVFRa2xJSlpDeW01QTh1OW1FM1dUM2wvM3RobWRUU0hhenoyNFNudDBFVW1EVFF3MHR4aGdNdHNFMnVIZGI3cFpzU1ZhZlB1YzhmMGcybG1aR21wRkdrbTNlcit2aXdqcm5QdmY1em5nc1g3NzFPZDhiQUFBQUFBQUFBQUFBeUJGQ2VRQUFBQUFBQUFBQUFBQUFBQUFBNUFpaFBBQUFBQUFBQUFBQUFBQUFBQUFBY29SUUhnQUFBQUFBQUFBQUFBQUFBQUFBT1VJb0R3QUFBQUFBQUFBQUFBQUFBQUNBSENHVUJ3QUFBQUFBQUFBQUFBQUFBQUJBamhES0F3QUFBQUFBQUFBQUFBQUFBQUFnUndqbEFRQUFBQUFBQUFBQUFBQUFBQUNRSTRUeUFBQUFBQUFBQUFBQUFBQUFBQURJRVVKNUFBQUFBQUFBQUFBQUFBQUFBQURrQ0tFOEFBQUFBQUFBQUFBQUFBQUFBQUJ5aEZBZUFBQUFBQUFBQUFBQUFBQUFBQUE1UWlnUEFBQUFBQUFBQUFBQUFBQUFBSUFjSVpRSEFBQUFBQUFBQUFBQUFBQUFBRUNPRU1vREFBQUFBQUFBQUFBQUFBQUFBQ0JIQ09VQkFBQUFBQUFBQUFBQUFBQUFBSkFqaFBJQUFBQUFBQUFBQUFBQUFBQUFBTWdSUW5rQUFBQUFBQUFBQUFBQUFBQUFBT1FJb1R3QUFBQUFBQUFBQUFBQUFBQUFBSEtFVUI0QUFBQUFBQUFBQUFBQUFBQUFBRGxDS0E4QUFBQUFBQUFBQUFBQUFBQUFnQndobEFjQUFBQUFBQUFBQUFBQUFBQUFRSTRReWdNQUFBQUFBQUFBQUFBQUFBQUFJRWNJNVFFQUFBQUFBQUFBQUFBQUFBQUFrQ09FOGdBQUFBQUFBQUFBQUFBQUFBQUF5QkZDZVFBQUFBQUFBQUFBQUFBQUFBQUE1QWloUEFBQUFBQUFBQUFBQUFBQUFBQUFjb1JRSGdBQUFBQUFBQUFBQUFBQUFBQUFPVUlvRHdBQUFBQUFBQUFBQUFBQUFBQ0FIQ0dVQndBQUFBQUFBQUFBQUFBQUFBQkFqaERLQXdBQUFBQUFBQUFBQUFBQUFBQWdSd2psQVFBQUFBQUFBQUFBQUFBQUFBQ1FJNFR5QUFBQUFBQUFBQUFBQUFBQUFBRElFVUo1QUFBQUFBQUFBQUFBQUFBQUFBRGtpSE93QytncjB6QjA1Y3dLTFo5WnJzb2hmbmxjanNFdUNjQWdpY1FTT2w0WDFHdmJhN1JtZTdVczJ4N3NrZ0FBQUFBQUFBQUFBQUFBQVBBZWMxR0g4b3J6UGZyOHpWTTBaV1RSWUpjQzRBTGdjVGswdmlKZjR5dnl0V1JxbVI1K2ZvOGFXaUtEWFJZQUFBQUFBQUFBQUFBQUFBRGVReTdhN1d0Tnd5Q1FCeUN0S1NPTDlQbWJwOGcwak1FdUJRQUFBQUFBQUFBQUFBQUFBTzhoRjIwbzc4cVpGUVR5QUhScnlzZ2lYVG16WXJETEFBQUFBQUFBQUFBQUFBQUF3SHZJUlJ2S1d6NnpmTEJMQUhBUjRIc0ZBQUFBQUFBQUFBQUFBQUFBQnRKRkc4cXJIT0lmN0JJQVhBVDRYZ0VBQUFBQUFBQUFBQUFBQUlDQmROR0c4and1eDJDWEFPQWl3UGNLQUFBQUFBQUFBQUFBQUFBQURLU0xOcFFIQUFBQUFBQUFBQUFBQUFBQUFNQ0ZobEFlQUFBQUFBQUFBQUFBQUFBQUFBQTVRaWdQQUFBQUFBQUFBQUFBQUFBQUFJQWNJWlFIQUFBQUFBQUFBQUFBQUFBQUFFQ09FTW9EQUFBQUFBQUFBQUFBQUFBQUFDQkhDT1VCQUFBQUFBQUFBQUFBQUFBQUFKQWpoUElBQUFBQUFBQUFBQUFBQUFBQUFNZ1JRbmtBQUFBQUFBQUFBQUFBQUFBQUFPUUlvVHdBQUFBQUFBQUFBQUFBQUFBQUFIS0VVQjRBQUFBQUFBQUFBQUFBQUFBQUFEbENLQThBQUFBQUFBQUFBQUFBQUFBQWdCd2hsQWNBQUFBQUFBQUFBQUFBQUFBQVFJNFF5Z01BQUFBQUFBQUFBQUFBQUFBQUlFZWNnMTBBQUZ6cURFUHkrM3dLQkx4eU81MHlER093Uzdva3VaeU9jNzhlVWxLb2tjT0hEbUkxbHg3YnRoV054OVhXRmxZd0ZKSnREM1pGQUFBQUFBRGdRc2FhR0M0RnJJa0JBQUFBNkMwNjVRRkFQM0k0SENvcktWSkpVYjQ4TGhlTGovM29yVzM3SkVrTnphM2FkL2pFSUZkejZURU1ReDZYU3lWRitTb3JLWkxENGVqNUlnQUFBQUFBOEo3RW1oZ3VGYXlKQVFBQUFPZ3RPdVVCUUQ4eERLbTBPRjhldDN1d1MzbFBlUGJWamRwVmRVeW56elFwRms4TWRqbVhOSS9IcmRLaWZOV2VhZVRwWUFBQUFBQUEwQWxyWXJoVXNTWUdBQUFBSUJ0MHlnT0FmdUwzK1ZoOEhFQzJiZXZBa1dvMXR3UUh1NVQzQkkvSExiL1BOOWhsQUFBQUFBQ0FDd3hyWXJpVXNTWUdBQUFBSUZPRThnQ2dud1FDM3NFdUFlaFhmTVlCQUFBQUFFQlhyQmZnVXNkbkhBQUFBRUFtQ09VQlFEOXhPOWtoSEpjMlB1TUFBQUFBQUtBcjFndHdxZU16RGdBQUFDQVRoUElBb0o4WWhqSFlKUUQ5aXM4NEFBQUFBQURvaXZVQ1hPcjRqQU1BQUFESUJLRThBQUFBQUFBQUFBQUFBQUFBQUFCeWhGQWVBQUFBQUFBQUFBQUFBQUFBQUFBNVFpZ1BBQUFBQUFBQUFBQUFBQUFBQUlBY0laUUhBQUFBQUFBQUFBQUFBQUFBQUVDT0VNb0RBQUFBQUFBQUFBQUFBQUFBQUNCSENPVUJBQUFBQUFBQUFBQUFBQUFBQUpBamhQSUFBQUFBQUFBQUFBQUFBQUFBQU1nUjUyQVg4RjRTS0J1ajB2RUxPeDBMTjU3UzZUMXJNcDZqZk1hMWN1Y1ZkenAycHVwdHRaNnV5a21ORjZ1OFllTTBac2xIa283dmVQSmZCcUdhQzV2aGNHcnMwbzhsSGE5YTg0dEJxQVlBQUFBQUFBQUFBQUFBQUFDNHRCREtHeWlHb2JGTFB5Wi9hV1dud3dkWFA1THhGUDdTU28yNi9IWkp4cmxqdG0ycFp0dktYRlY1MFhLNGZQS1hWUFk4RURKTmg0Wk1YSlIwbkZBZUFBQUFBQUFBQUFBQUFBQUEwSGVFOGdiSTBNbExrd0o1b1lhVHFqLzBkc1p6akpqN2ZwMGZ5Sk9raHNOYkZBMDI1cUxFQzQ3RDdVczZac1Vpc20xclFPc29HYmRBQlJXVEJ2U2VxUnhlKzZ2QkxnRUFBQUFBQUFBQUFBQUFBQUJBRHdqbERRQnZ3VkNOdk96T3BPTys0dUc2N0w0ZmQzdHQ4TXh4N1hqeVh4UW9HNjNpMGJPU3pwZU1uYWZMUHYxd2p6WHNmUG83YXFzN2N1N3I0WE51eXFEeS9sR3o0eFZaOFVpUDQrWi80dCtTam5WOUhRTWhmOWdFRFoxeXhZRGVNNVYwb2J6Sk4vNHZlZk9IWkQ2UllhUThQUHV1YjJaVno5YmYvMk5XNHdFQUFBQUFBQUFBQUFBQUFJRDNBa0o1L2N4MHVEVCs2ay9MNGZMMGFZNXhWMzVLWGJ2azlVWGwvRnR6TmxlMmF2ZXV6U2lVbHd1WkJCYlBPdlRHNDZyZHU3WWZxK2tmbnJ3U2VRcksrajVQRHVZQUFBQUFBQUFBQUFBQUFBQUEzdXZNd1M3Z1VtWVlwc2F2K0l3Q1EwYjFhWjZSbDkwdVgxRjVqcW9DZ013WmtseUdvMU1rMkd1NDVFanoxMGZ1b3NNQUFBQUFBQURBNERBa3VhUXVhMktHSE4yTUJ3QUFBQURnZkhUSzZ5K0dvVEhMUHE3aVVjbGJ6cDdlODRZUzBhQU0wMVRacEtWeXVIMlNwS2JqdXhROGM3elRXSC9KQ0EyYnRqeHBqc1pqT3hScU9DbHY0VEFWajU1OTd2aVpRKzhvMGxLWE5ENFdiT3JySzhJZ3NoS3h3UzRCNzFFVmppSTlWSFNYSG14NlZudmpOWktrbjVaOFNyOE92cVhuUXRzNmpSM21LTkNEaFIvVWI0SWI5RXA0OTJDVTI2MEMwNmZsbnNsNk1ieGRNVHVSczNrLzRyOWNFVHVtRjhJN0ZMS2pTZWN2YzQvVkhQY28vYVQxTmRrNXV5c0FBQUFBQUFENlM0VnA2cnVCZ0I0TUJyVXYwYjZPOUpPOFBQMDZFdEh6MGM3clAwTk5Vdy82L2ZwdEpLSlhZbjFmeC8ySXg2Tm0yOVp6MGVSMXByNXlTdnFFMXl0SitsazQzS2U1N3ZaNEZMRnR2UmlMS1dRbnIzcGQ1blJxdHRPcG40YkRySWtCQUFBQWVFOGlsTmNQRElkVDQ2KzZUeVZqNWlhZE8vNzJNenE1NVFYSk1EVDE1aStmQytSSlVuN0ZSTlZYYlZUZC9qY2xTZTVBc1diZThZL3ErcHhkVzkwUjdYLzV2K1QwQmpUejluL3NkSzV3eEZRZFdQMVROUjNmbGZzWDloNTFaUDF2ZEdUOWI1S09WOHk2WGlNWGZsQldQS3JhZmV0VXMvMWxSVnJyVTg3aGNIbFVNZXVHcE9QSDMzNG02ZGpveFhjbkJURWJqMjVQVzkrMlAveFRENjhndVpiNW4vejNwT01iSHZsOFZ2TmdjTnptbTZjS1IyRzNZeDV1WGEydjVpZC8zbnJ5Vkdpeld1Mkk3czliY2U2WXkyaC8vdmN6ZVZjcWJMKzdxSGlEZDRZV3VjZWYrL29iVFUvcUZ0L3ZTYXgyQUFBZ0FFbEVRVlJzbVRMMGR2UndqL2Y2WHRHSHNxNnZPdzFXbTc3Vi9GemE4NFlNL1hYK2RacmtIS1lacnVINmZzdExPUW5tK1F5M3J2ZE9WMFF4UFIzYWtuTE1OZDZwbXU0YW9VUHhPcTBNNzh4cS9uOHQrckNHT1FwNlhkL0g2My9TNjJzQkFBQUFBQUF1RkxlNTNhb3d1OS80NStGd1dGL3grYm9kazhyVDBhaGFiVnRmNkFpclNaTGJhRitULzR6WHEvQjVnYk1iM0c0dGNyNzdZNVYvREFaMWk5c3RVOUxiOFhqVzkwN2xacmRiMVpiVlA2RTh3OUFLbDB0UzMwSjVQc1BRRFc2M3dyYXRaOUxVdWNMdDFuU0hRNGN0U3l1emZDMy9HZ2hvYUErLzM5MzVSRXRMcjY4RkFBQUFnRndobE5jUHlpWXVTUm5JcTluNVNuc2dUNUpzVzRmWC9VYVRyNzlmN3J3U1NaTHBjR25jbGZmSXRpelZIOXlnYUZ1RDl2MzVSeHE5K01QeWwxUktrbUtoWmgxWTlkK3lyYmhpd1NidFgvbXdKbHp6T2JsOCtaSWtoOXVuMFlzK3BKMVBmMXVKV0dSZ1h2QUY3TVRtOUNHZHJvSjF4ekllNnkrcFZPWDhXeVJKcHRPdFlkT3UwdENwVityTW9YZFV2ZldscEk2SHB0T3Q0WE51Nm5UTXRxMmtVSjdoY0twMC9NS2srOVZYYmNxNE5semFacmtyTmNrNXJOc3hEN2V1MWlSWDhwYlhwZ3g1RFpjczJaMENkbWZsUmJ3NkdXdlU4K0YzTytBVkdYNTlMTEJJNnlNSFZHMjFkOXk4UDIrRmRzZXF0U1YyOU55NFVqT2daWjVKY3NyVWo0by9uckt1VjhLNzlXamJHNUxVWTdBd1crbTIwejNMbHEzdk5iK29Cd3B1MUhUWENOMGJXS2IvYm4ydHovZWQ1eDRsbCtIUW12QStKV1NsSFBOSTIrdjZidUZkdXN1L1FHc2oreFZNMFUydko5V0o3THFkRG5YazkvaWVBQUFBQUFBQVhDeG1PcDJhNUVpM2VXeTdoOFBobEdOTXRXODlhMG1kQW5abjVSbUdUbHBXcHc1NHhhYXBqM284V2grTHFkcHFYL081MytmVG5uaGNtODhMMzVVYWhwYTVYSEpLK21GZVhzcTZYb25GT2dYZ0hnb0V1bjBka2xSbW1qMk9PMjFaK240b2xIUjhsdE1wVzlMMlhvWUVaM1dFRHJkMWMvMWNwMU5PU1J2aWNhVjc3UFhSY0ZqZkNRUjBwOXV0dGJHWWdpbmUrNTZjZmU4ek5kUTAwMjR4REFBQUFBQURqVkJlUHppOVo0MzhKY00xZE9xNzNjNU9ibjFSeHpjOTNXbGNxT0drZGozN1BVMis4VXZ5RlErWGJjVjFmTk16cWorNDhkeVlscG9EMnZuVXR6VnN4Z3FWejdoVysxNzZvU0t0Wjk0OWYrcUFkajM3a0NiZitDVjVDNGFxL3VCR0hWNzdxeDREZWUrVnJtZ24zdmxUenVjODJ3blJNRHYvOFRFTVU2WGpGcWgwM0FJMUhOMm1rNXVmVjF2ZEVVbVNuV3JCd1U1ZVVDZ2VOVnRPajcvVHNVUXNyS1pqTzNMM0FuQlIrMlpUY25kRlNacmxHcW12RnR5Z2RaRURrcVRQbmZsRjBwakZudkc2UDIrRjFrVU82UCsydnByMkh1c2pCMlhJMEpmenI5TVFSNzUrMHJwR20yTkgxV3kxTC9LVm1BSHRpbFhyVUx4V1Vuc3Z6Nzh0dUVsT21Yb3V0RTJ2UmZaS2FnL0svWFBoQnhTMG85b1RyMUZWeDNncGR4M2NydlJNMHVmeWxtdFgvRVNQWTBOMlZOOXZmbEhmTEx4TlYzb21hWHZzdU5aSER2YnAvb3ZkRXlSSmF5TDc5UG04cTlPT2E3SERDdHBSM1JOWW1uYk1wdWdoYlV6VFpmQ0J4dDlsVlZkZk8rd0JBQUFBQUFCY1NCNE1CbE1lbitWMDZpcytuOVoxYkJ2N0Y2MnRTV01XdTF6Nmd0ZXI5YkdZL204MzNlSGVqTWRsU1BxeXo2Y2hwcW1maHNQYUhJK3J1V050dHlRUzBlNUVRb2M2dHJNMUpEM2c4OGtwNmJsb1ZHczZhbkJJK2llL1gwRkpleElKVlNVNng5WjY2dmdudGYvZ0pwTnhxVHpnODhtU2RFOHZ1OFU5ME5GdHNMdHVjMHM2Z250cllqRjkvcndPZzEyMTJMWkN0cTE3UEo2MFl6Ykc0OXFVSmdENHQyMXRtWlI4VGw4NzdBRUFBQUJBTGhISzZ5ZUgxLzFXVGs5QUplTVd5TFlTcXBoMXZTcG1YWjl5ck5HeFBhMWhPbFM1OERaVkxyd3Q3YmpwdDMyOTJ6bEt4czFYeWJqNTU0NXZmUFQrdnJ3TXBHQW5FanE1NVhsVnpyOVZub0t5bEdPS1I4MVM4YWhacWorNFVRZGZmVlNHWVNTTlNSWFVLNXUwSk9sWXcrSE5zaExKWGMxbTMvWE5YbFF2S1VVdGZabXZldnRLbmQ3emV1OXFRYStOZHBiS2tLSEQ4VHBWT0FyMXhmd1ZPcFZvMXM4Nk90R2xNdFl4UkpLMEwxN1Q0L3hYZTZkb25udTBKT216ZVZlbUhmZTF4ajlvam51VVpyb3FsWkNsQmU0eCtrMXdnMnpabXVjZUxiZmgxSi9DMi9SRThPMjBjNWd5ZEoxM3V0WkU5aW1VcG92Y3B3TlhxTTJPNkRmQkRaMk9YK09kSmtsNkxieXZ4OWNrU1VFN3F2OW9YYVVIQzIvVEp3Tkx0QzE2WEcxMjc3cUtEblhrYTdhN1VrY1RaM1F3ZmxwTFBSL29kbnlKQXFwMEZLYzlmOHBxVGh2S0F3QUFBQUFBZ0RUYU5HVVloZzRuRXFvd1RkM3Y5ZXFVWmVubmtmVHJPMk02UWxwN0UrbDZ1cjNyYXBkTGN6c0NaNS9wSm16MnRiWTJ6WEU2TmRQcFZFTFNRcWRUdjQxRVpFdWE1M1RLYlJoNkxoclZFeW5xNm1scjFjZnk4MVZ0V1ZrSDBnYktVTlBVTEtkVHh5eExCeE1KTGZIN3U3L0FNRFNpbTZEY0tkdE9HOG9EQUFBQWdJc1pvYngrWSt2Z2E3OVFmZFVtalpqMy9uUGJ6M2JQU0JuZTZqS2krL01HVDRIMVAxdjFWWnQwNXZCbURaMXlwVWJNdlZsT2IrcXRDVnBxOW5mOEtrVW96K3E4Q09RT0ZLdHd4TlNrY2VkM1RqeGZ1a0JnYi9WMlBvZW5oMFVYNUZ5ZTRkSFhDOTRudHh6NlpkczZ2ZDgzV3k0NTlKK3RxeFN4MHk5Z2pYVzIveDd2alozcWR2NHh6bEo5eEgrWm5nbHQwUXVoN1NuSExQU00wWDJCS3hTeW8xcmlIcS9kc1dxOUh0bW56K1V0MS9YZTZYb3B2RU0zZVdmS2xyUTJzai9sSEdjdDhVelFKd0tMZGF0dnRuNGQzS0EzVW95LzJqdEZweE10blVKNVk1MWxHdThzMDlGNHZmYkh1MzlONXpzYXI5ZXE4RzVkNzUydU8veno5Y3UyZFJsZmU3NXJQTk5reU5ESzhFNUp1ZXYrQndBQUFBQUFnR1I1aHFHditmMXlHNForR1E3ci9XNjNYSWFoSHdhRGluU3pOZXJZamkxdDkvVVF5aHR0bXJyYjQ5R3owYWhlaUtaK2NIU0IwNm43dkY2RmJWdExYQzd0U1NUMGVpeW16M3E5dXM3dDFwK2pVZDNvZHN1VzlFWXMrVUhyUzhFMUxwY01TU3M3M3FPZVFvWUFBQUFBOEY1RktLOGYyVlpjRFVlMmFzUzg5dzkyS1JjMDArbFI1WUpiTXhwYlB1TWF4Y0xKLzhqMzVKV21IRDlxMFYyOXF1blVqbFdkdGdsdVoyakl4TXRWWDdWSmRpSXUyMHJvMUs3VnF0dS9Yc1BuM3F6eTZkZklPTytKdjliVGgzUjZUM3ZYTXRQcFRycUgxV1dMNGJKSlM1SzYyTVdDVFdvNnVhZFhyd0dYcmxZN29oKzJyTkpYOG0vUVp6cTYyUDI4YmEyT3h1czdqWHU4OUxNcHIvOXUwWjFKeDZvVFRYcWc4WGNLR0I0OWtIK1RhaEpOdXRVM1I3ZjY1aVNOL1hqOVQyVFo3OWJ5dlpZWEZiVVRDdGxSM2VTYnFZOEdMbGVGbzFCVFhSVmFIem1vVTRubWJsL1BHNUg5c21YcjQ0SEYrc3U4cTdUY00xay9iVnR6N3JxelllU0VPbS81L0VIZlhFblM4K0hVd2NIdWxKZ0JTZEkxM3FsNk1ieGRweFBaTFI3NkRiZXU5azQ1VjM5LysxN1JoN0lhUDhTUk9pZ01BQUFBQUFCd3NXcTFiZjB3Rk5KWC9QNXpYZXgrSGc3cnFOVjV6ZWl4L1B5VTEzOG5FRWc2ZHJZalhjQXc5SURmcnhyTDBpMXV0MjV4SjYvbmZxS2xSV2VqZjYyU3ZoOE1LaW9wWk51NjBlM1dSejBlVlppbXBqb2NXaCtMNlhTWHVpNEZmc1BRVlM2WHBJRUpIVDZVNHZlc082VnNYUXNBQUFEZ0FrSW9ENFBPZExwVVBuMUZSbU5MeHkvTWF1NU01KzNxVE5XbXBGRGVzR25MTlhyeGh6VmkzdnQxZk5QVHFqKzRTWkt0UkN5c1l4dWVVTjMrOVJxejVDUEtMNThvMjdaMGVOMnZwSTVsR3RQcFNycEhJaGJ1OG5WRXdmcGo3VjBWTzhKNTlWVWJwVzZlOHJ3Z1hJS0xTeGVESGJFVCtvL1dsL1hsL090bHlsQ3pGVW81TG1SSHRhbUhMVkd2OEV3NjkrczJPNks5OFJvOUhkcXNmeW04WFgvZitFZFZXMDJTcEFxelVOOHF1a09TNURmZFNzaFN4STUzNnM3M255MnI5TTNDMjNTdGQ1cWFyWkQrSi9obVJxOW5iZVNBdGtXUDY5NjhaYnJNUFZiZkxyeERqd1hYYTNWNGo1d2RIVUJqZXZkcDVnTFRxNG11WWFxMVdyUStjakNqZTV6bGxLa1pyaEdTSklkTWZkQTNULy9WK2xwV2M3elBOMHQrbzMxeE5tYS9XOWQzaXU3c2RvdmFkSHJxc2xmaEtNeDZUZ0FBQUFBQWdFdk56a1JDL3hrSzZhOTlQcG1TV3RLc25ZWXkyQkwxQ3RlN2E3WnR0cTI5aVlTZWlVVDB2d01CL1gxYm0ybzYxajNMVFZQZjZnaUgrUTFEQ1VrUjI5YjVqMXovTUJUU1Avdjl1dGJsVXJOdDYxY3B0cTFORnhaTXBjSTBNeHIvWUREWVl3ZkFYTHJaN1phL1krMzYvRWplZHdLQmJyZW9UYWVuTG5zVmhPd0FBQUFBWE1RSTVRMkFIVS8rUzFialhiNEN6ZjNvZDVPT2Izams4Mm12TVV4VEMrLzlVZGExSVRPZXZCSlZMcml0NDllbEduL1ZmU3FmZm8yT2J2amp1UzFxUXczVjJ2M2N2Mm5JeEVWeTU1VW9XSC84M1BWT2QvSVRmVjFEZVRVN1hsYk5qcGZsOUFSVVBHYU9Tc2JPVjkyQnQ5TFdsT3J6VURIek9qbDkrV3F0T2FDV1V3Y1ZqN1QxK05wS3hzNlgwYkdGdzFtTlI3Y3JFZTBjOHZJV2xXdldIZitvcmx2eE5oN2YyZU05MEQ4MlI0L3E1MjF2Nko3QVVyWFk0WlJqR3ExUXA4QlptWm12dUN3MVdPOStOczRQNVVuU2oxcGVTZXBLMTFXKzRWR3IxZm1laHFRWnJoRXlPejRqZnRPamE3MVQ5WFJvUzZmZzJsbnozS00xMVZXaEo0UHZLR2hIMVdLSDlSOHRMMnU1WjdJK0hsaWt1a1NySk1uZDhWZFY5THp3WDdNVjFsODEvRnBsWm42UHRYWTF5MTBwcitIUzdsaTF5aDBGV3VLWm9DZEQ3MlRjTGEvQTlPb0c3NHlVNTk2TVZLbkV6UDJXenRsdWpmdU53bHMwMU14OG9SY0FBQUFBQU9CaXNUa2UxOC9EWWQzajlhbzVUU2l2MGJiMTMrRjMxNjZHbUtZU3RxMkc4OGFmSDhxVHBCK0hRdW9wM3BabkdHcnRjazlEMGd5blUyZmpZMzdEMERWdXQ1NkpSRG9GMTZxN1BOeHNTdDJ1YWprNzVrN1ZqODV0R0NvMURBM2s0OXo1aHFFYlhNa1BuMHZTbTdHWWl2c2hRSmZ0MXJqZjhQdFZScEFQQUFBQXdBV0NVQjZRZ1RGTFB5YUh5OVBwV0tCc3RLYSs3Mi9VY0hpemptNTRRcEdXT2tsUzNmN2t6bUJPVDNKSUp4NU9IWmlMUjlwVXUzZXRhdmV1emFwRzArblI4TGszeStIeVNqT3ZrMlFyMUhoS3JhY09xTGw2djFxcTl5a2FiRXk2YnZ4Vm41SmhkdjVXc1BWMzMwZ0s1WlZQdTFwZEEzbHR0WWNWYWppWlZaMkRZY3RUL3prbzk3M2xDdy9tZk03UDUxMnRwWjRKU2NmL29hRHpOdG5wUWx3L0tMNzczRmExNlp3ZmNqdmJHZTk4bFk1aXpYR1AwckZFZ3h3eVpjblNBdmNZM2VxYnE3SE9JUXJhVWEwTWJkTXl6d1RkNXB1bjVaN0pXaDNacTlYaFBVbGh3SVh1TVZycW5xQmZCZDg2dHczc2E1RzkyaGc5cEtBZGxTUjVqZmJQWjlqdXZBUVp0ZU02a1doSSt6clNXZTVwMzNaMlhmU0FBb1pIZC9zdjB5M2VPWHFrN2ZXTXJyL2JmN204UnVvRnlLZEM3MlJkVDNjZWFQemR1ZTE3cy9GZzA3TTVyYU03TC83MFFaVVBLUnF3K3dFQUFBQUFnQXRidjZ5SmViMWFraUlROWcvK3p1dXU2VUpjUHdnRXptMVZtODc1Z2J4dnBkZzJ0ZEkwTmNmcDFISExra1B0Z2JyNVRxZHVkYnMxMXVGUTBMYTFNaHJWTXBkTHQ3bmRXdTV5NmRWWVRLdWpVVFhZZHFkN2p6Sk5mY1B2MTU1RVFqc1NDVzJMeDVOQ2UyZTd6OTNYMHRJcG1HZEsrcXJQSjhQaDBLRTBYZkpNcGQ3NjlmeFZwbXkzaHIzYjQ1SFhTTDFPOVZRMG10VmNQWG1ncmEwWEsyTHRuUU1CQUFBQTRFSkJLRzhBVk15OFRpTXZ1NzNQODF6MjZZZHpVRTMvejVsTzY2bUQydlduN3cvWS9YTEZWMVN1dkdIajBwNHZIak5YaFNObnFHYkhLcDNjOHFLc2VQTFdCSzVBY21BbFZVQ3VMNFpNV05nZXlEdkhrSytvWEw2aWNwVk5YaVpKQ2pmWHFxVjZueHFPYkZIanNSMHlURE1wa0NjbGQvRnplZ0lhTXZIeXBIRzErN0lMRHFMdjlzZFBkZnA2bm51VWZJWmJheU1IWkVoYTRwbVFzaXRkYjN5dDhRK3FTVFFwZmw1STcrR1NUK2c3UlhlcXlRcnB0TjJpbjVUY283OXZla0lmOWwrbU1rZSsxa1QyNmJmQmpXcXlnbm95OUk2dTkwN1hDdTlVZmRBM1QzdGpOWjFDZWYrblphV1dleWJybzRITDlaZDVWK2tLejBROTB2YTZUaWRhemdYeUpNbHZ0QWRpenovV1c4Vm1RSFBjSXhXekU5b1lPU3hMbGo3Z202TXJ2SlAwWk9nZG5iRzY3eTQ1MVZXaEt6MlRkQ0IrV25tR1IrVTUzbFoybExOVVg4cTdKcWR6bnErN01HWnZFY2dEQUFBQUFBRDlyZXNXclhPZFR2a01RK3RpN1hHMUpTNlh1dCtzTm5OZjc5aTY5dno1ZnB5WHAyOEhBbXF5YloyMkxQMTNmcjcrb2ExTkgvWjRWR2FhV2hPTDZYZVJpSnBzVzA5Rm83cmU1ZExWSGVHOHZmRzRHcnJVZjlxMjliTklSQXVkVG4zSTQ5SEhQUjZkdGl5OUdvdnAyZWpaQjFVTnhaWGNLVytGeTZXWlRxZCtFUTUzKzVwNzJ2bzFtNjFocHpnY3V0TGwwb0ZFUW5tR29mSWNkNk1iWlpyNm9zK1gwem5QMTEwWUV3QUFBQUQ2QzZHOEFlQXRxaGpzRWk1bzhYQnJ0MXZ6WnNKYlVKWjBMTkxXSUR2Ujk2V1lVR09OdHYzKy85ZkloYmRweU1SRjZ0b3RUcEpNaDB2RFo5K29JUk1YYWZlejMxZWt0YjdUZVUrZ0pPbWFhRnYySGI2NjAxSnpRRWMzL0ZINXc4WXJ2M3lpbko3a0p4MjlCV1h5RnBRcEZtcFc0N0VkTXAyZUZETXB1VXZlakd1U3hzWWpiYW83c0NGM0x3QVplVG04U3k5cjE3bXZ2MWYwSWZrY2JqM2N1bHJsamtJdDhVelFybmpmdWhjT2Q3U0hyQ3paR3VvbzZIVHV3YVpuNVpTcHVDeVZtQUhOZDQvV2pkNForbjF3azRKMlZQVldxd0tHV3dHSFc1SzBLWHBZYjBlUHFOSlJuTEtyM1d1UnZkb1NPNmJQNVYycDJhNlIrbmJoblhxNGRiVTJSUStmRzFQVXNSMXNzeFZLdWo1YjcvZk5ra09tMWtYM3FiVmp5OStYdzd0MGkyK09idmZQMDA5YnUrK1dkNGR2dmhLeTlHanI2L3BTL3JWSjU3OVRkS2NxSGNWWjEzVzJzNkZiRGxYa09PalgzMnJxR2dubUFRQUFBQUNBZnJVcUZ0T3EyTHZ4dEljQ0Fma01RdytId3lvM1RTMXh1YlF6M3JlMTRPRWRRVE5MMHRBdW9iUC9IUXpLb2ZadWVpV21xZmxPcDI1d3UvWDdTRVFoU2ZXV3BZQmhLTkRSU1c1VFBLNjM0M0ZWbXFaT2RPbUFOODdoMEJqVDFOdnh1TmJGWXZJYWhoWTRuVnJtY3NuVmNiMGhxZEF3MUdnbGIzRDdjaXltUFltRWFsS2NrN3JmOHRWckdQcEpYbDYzNHg3THowODZkb2ZIbzRTa1I4TmhmU2xGZU81c1Y3OXNuYTNCYlJoWmhRUUJBQUFBNEdKQUtHOEErSXJMQjd1RWkxNmdiTFFNMDZuV1V3ZFRucDkxMXplVGp1MTgranRxcXp1U2svdkhRczJxV3ZOTG5kcjFta1l2dWt0NXc4YW5IQmRwcmswSzVFbVN0M0JvMHJGb2EyNUNlYjZpQ3JrRFJXcXRQYXlhN1Mrclp2dkxrZ3o1UzRZcnYyS1NDb2RQVlg3RnhFNWQ5T29QdG9mcFVnWDNFdEdRYk92ZEp6Y2RicCtHVGJzcWFkenAzV3RreFhPN0xVRi9tWFBibHdibHZpT0hKLysrOTZjcHp2YnZOZXNqcWYrY09IUjJZVEgxZ3QxWkR4WGRsZFY5ci9WTzA3WGVhVDJPV3hzNW9JZGJWeWNkYjdLQytsN3ppN3JPTzAyMyt1Ym9TTHp6bjZHaGp2YUZ3UG9ldXRqMXBORDA2K3FPcld0ZkN1ODRkL3o1MEhaZDU1MnVLejJUOVdKb2g0NTNzeVh1MXRoeGJZNGQxZEhFbVpUbjM0eFVxY1JNM3E0NlV3ZmlwNU8ySHY3THZLdTB6RE5SLzlyeWtqWkhqL1o2N3Y1eTQyZStNZGdsQUFBQUFBQ0FDOGhBcjRsTmRqZ2tTZXZUaFBJY0hmL3Zma1ZNK202VzI3bGU2M0xwMmhSYjZuYTFMaGJUdytGM2R5Wlo2blRxZXJkYm41SzBQNUhRK2xoTWI4WGpldU84MEdHcGFjb3BxZGEyVTg1NVBFMGdMeGRTaGZXMnhlUGFFby9yV0pyN3ZobUxxYmdQb2JvRGlVVFNmZi9DNjlVeWwwdi9GZ3BwY3g4RGx3QUFBQUF3R0FqbERRQWZuZkw2cExCeXVpWmU4MW5KTUZYMTZzOTA1dkRtUWF1bHJlNklkdjNwWDFVMmFaRkdMcnhkVG0vZXVYTzJsZERoZGI5T2VaMi9wRExwV0tpeE9pYzFWUzc0Z0lwSHo1WmtLOVI0U3EybkQ2bjFkSlZhVHgzUXFaMnJkV3JuYWhtbXFieWg0MVE0WXBvOCthVUtOZFpJa2x6ZTVLY2VZK0hXVGw4bm9pSHRlUEpmNUMrdGxMOTBwUExMSnlwUU9sS25kcjJhay9xUk8zUGNveFMwbzlvUVBaVHl2TTlvNzE0WHNidGZ4T29hQ2hzb0s4Tzd0RHE4cDlOMnVaSTB3ZG0ra0hzOFRSQXVVeC8xWHk2MzRkU202R0VkUGkvNDEyS0g5WHhvbTI3M3o5YzlnYVg2VnZPZmxIcTVVMW9aM3FtSTNYWFRrSGM5RlhxblR6VjJOY1RNMDJMUGVCMVBOR2pMQlJqSUF3QUFBQUFBR0d4em5FNEZiVnNiMHdTM2ZCM2Q1eUpwQW01bmRkZGhMcGNlajBTME5oN1hBcWRUQzUxTzNlUDE2dU9TZmhPSjZNV09yV3NuZEFUY2puVFo5clluYzUzdFAvTHBhNGh0cnRNcFM5TFdqbmxXeG1MZHZuOVBSWFA3OFBZUTA5UmlsMHNuTEV0YkNPUUJBQUFBdUVnUnl1dG5ibjlScHc1bFVrZXc2OW1IMGw3ajhoWm96a2UrblhSODQ4L3V6M2w5RjdvaEV4ZHI3TEtQeStoWWhKaXc0ck02K3RZZlZMUHpsVDdQN1hCNU5QS3lPM1Z5Nnd1S3RtWVQ5ckZWdTIrOUdvNXMwOGpMUHFpeVNVc2tHYXJac1VxaGh1U2duY3VYTDArSzdYVkREWDNiWWxTUzNJRmlGWTJhMmZHVklWOVJ1WHhGNVNxYnRGaFNlNGUvbHVwOWFxN2VyK2FhZlRyKzlqT2Rhd3NrYnprWkN6WW1IWXUwMWl2U1dxK0dJMXM3Ym1WSVBTeGlZZUQ5SWJoSnd4d0ZpcVlKM2ZXbTQ5eFg4Mi9RSFBlb1h0WFRaSVYwZjhQalNjY2ZMLzFzcitiN1N2NE4zWjdmRmp1dWg1cGZTSGx1dW11RWxub21LQ0ZMdnd0dVREci9YSGlicnZKTzBWUlhoYTd5VHRIcThKNlU4NFM3Q2VSSjB1MysrU295a3JmdzZFNmpIZElUd2JkVG5wdmxycFJEcG9wTnZ4NHErbEJXODByUzgrRnRhVjhMQUFBQUFBREFwZUNQa1loZU4wMUYwNnhYbnQySzlrd1c2NWxmOGZrMHg5bTdINTgwMmJhKzJOcWE5cnd0cVNxUlVGVWlvZDlGSWhybmNHaXgwNm45NXdYd3p0NTdkNWFodkwvcDJGcTJyd0hEdi9INUZKZDBiOGM4NFI3ZXU5czlIaFYyaEI4ejFXVGJlaUlTU1hsdXBzTWhoNlFpdzhpNmc2RWt2UkNOYW5XcyszVThBQUFBQU9odmhQTDZtYmNvZWV2YWNIT3Q3RzdheTl0MjZuUGRYZE5iQjFjL2t2TTUwK25hZ2EwbncyZmZxTW9GSCtoODBEQTBhdEZkaW9WYlZIOHdPVmlUS1plL1VKT3UvNElDcGFOVU9HS0tkai8vZzVUQnZNazNmRkdtMDkzdFhQRndtNXplUEJWVVROTFU5LzFOMG5tSEt6bWdZOXVXSmwzL2hhenIzdjNjdjNYNjJ1VXJVTk94blVuYjA1NS92bVRjQXBXTVd5QXJFZE9XWDM5ZDhjaTdnU3h2L3BDa2F6TGFWcGRBM2dYcGVLS2gyNjFYejNhY094S3Z5M2pPSDdldWxzdm8zVjhWZHBwTlFhb1RUUm5QVVdUNjVEUGNhck1qYXJiQzNZNDlZNlgrSGxOZyt2VDV2S3NrU2MrRnR1bGtJa1h3MUk3cmY5cmUxSmZ5cjlISC9JdTBKMWFkVloxbkxYYVBWNFdqTUt0cnFoTk5hVU41aHRvWE13T0dSd0dISit0NkVtbitQZ0VBQUFBQUFMaFVITGVzYnJkem5kQ3h2ZTNoTEFKdUQ0ZkQ2bmxqMnRSU1ZWSnNHUHE2MzkvdGRiUFBDd0dXZFFRSlArYng2RzVQOTJ0QzN3MkZWTitQMjlsbVlwSFRxWW9zdDYrdHRxeTBvYnl6OGI2QVlTaVFaZGhQa3VpdEJ3QUFBT0JDUUNpdm4vbUtrN2V1amJUVW5ldjhsb3BocEQ3WDNUWGRzVzA3YllpcXZtcFRyK2JzVHc2WFYyT1dmRVNsRXk1TGVmN1VydGY2VkhmaGlLa2F0L3hUY3ZrS0pFbWUvQ0dhZXZPWHRlZjVIeWpTSlppWFh6NUJwak96SUV5Z2JFekdOUmlHcWZ6eWlSbVBUNmV0N29qMnJmeXhETk5VWU1nWUZReWZyTUlSVTVVM2RKd00wOUZwYk4zK056c0Y4aVRKV3pRc2FjNUlTK2FCTFZ4Y2xubmFQM003WTVsM2Fid3Y3d290Y28vcjlUMVRiWVg3UU9Qdk1ycTIxTXpUdDR2dWtDVDlOcmhScjRSM1ozMS9wMHg5TVcrRmlreS9qaWNhOUdRMzI4dStGYTNTMHVnRXpYT1AxbC9sWDZkL2JucEdJYnQzVzI5a3VnVndUMTBEVjRWM2ExVXZYdmRmNVYrbmhlNHhPcE5GVjBRQUFBQUFBSUJMMGRLT3NOdk9MRUo1OTNxOVd0VExUbmxTY3FjNmgyRmtIVnFUM3UzeTE1MEw2WWM4bVhib2V5dy92OXZ6cjhSaWVxVVhuZTcreXVmVEFxZFRad1k1cEFnQUFBQUEwb1gxNzdWTGtpOUZwN3poczIvVThOazNaajNYd250LzFLc2E2ZzlzME1IWGZ0YXJhd2Rhb0d5TUpseDFYOHJ0WGlYcCtLYW5kWExyaTcyYTIzUzROR0wrTGFxWWVhM2VmZGF1blNkL2lLYTg3MiswKzludks1cGkrOVlMblcxWmFqMWRwZGJUVlRxNTVRVTVYQjdsVjB4VzRZaHBLcXljSm0vQkVOWHNXSlYwWFdESW1LUmpvYWFhQWFnWUErSFowRlkxV3lGSjBtTFBlSTF6dHYrNSttemVsZnBoNnlzNkdxOVBHdGZWbzYydjZ6RmovY0FVZko0QzA2ZS9LN2hKZnFPOVUrVzlnV1dhNWhxdVB3UTNxU2JERG5hbUROMmZ2MExUWE1NVnRtUDY5NWFWaXRuZEw3Nyt0TzExZmRzNVZKV09ZbjA1L3pwOXIrWEZIcSs1RUEweDI3ZjFxRXZUUFJBQUFBQUFBT0JTOWFkb1ZNMGRENmt2Y2pvMXJxTlQzbWU5WHYwb0ZOTFJqc0RXK2VPNitsazRyTWR6V0ZPZFpXVVVXRnZpY3VrdnZGNlprdGJGWW5vcUdsVTFBYk9NbFhaMDFhdG5weGNBQUFBQUZ3QkNlZjNNVjVUY0tXK2dXVmIyVDVRTk9NUFE4RmszYU1TOFcxSjJCTFN0aEE2OS9wanFEcnpWcSttTFJzN1E2TVVmbGlmRmRxMW5OWi9ZbzFnNHN5ZjVCdHV3NlZkcnhOejNaVHpldGl4TnUrV0JwT05PVC9LV0NXT1dmbFNqRjM4NHEzcmVlZnlyV1kzSHdQaHRjSU1rYWJ5elRQY0Zsc21XclZmQ2UzU1ZkN0wrdWVBRGVpeTRYcStFZDU4YmwwcVIyZjIyR2oxcFVqRHJhOFk3eS9TLzhxOVZxWm1ubmJFVCttMXdvKzcwTDlBaTl6Z3RkSS9SNnZBZVBSRjZKMjJRVUpKY2hrTmZ5RnVoaGU0eFNzalNEMXRYWlJUbWE3WkMrcy9XVmZwNndjMmE1aHF1djh1L1NUOW9XYWsyTy9WV0doZXFZWTVDMmJKVmw3ZzR2cWNCQUFBQUFBRGt5bTg3dGtRZDczRG9QcTlYdHFUVnNaaVd1MXo2cDBCQWo0ZkRlaVVXT3pjdWxhSmViSmw2dnFZc1EyR0ZocUc3UEI0dGQ3bVVrRlNWU0dpSnk2VWxMcGNPSkJKNkxSYlRtL0c0d29UTnVqWE1OR1dyUFFRSkFBQUFBSU9OVUY0L3V5QkNlZkhlYmI4NGtNWXN2bHREcDE2Wjhsd2lHdEtCVjM2aXBoUFpiK0VZS0J1dHlubTNxTEJ5ZXZwQnRxMmpHNTVRelk2WHM1NS9zSmhPdDV5ZVFGYlhaRHJlNGZMMnBpUU1rcDZXQjVkN0p1dWV3Qks1RGFjZWExdXZsOEk3OUVaa3YrN1BYNkg3QXNzMDJWbXVSOXBlVjlTT3A3eitvYUs3K2xSZnB0dTRTbEtoNmRjSGZITjByWGVhVEJuYUdEMmtoMXRmVmRTTzY2SG1GelRUVmFsUEJCYnJXdTgwTGZWTTBCUEJkL1RuOEU0bDFIbVJyY1FNNkV2NTEyaWljNWhzMmZydjF0ZTBKWG9zNHpyMnhLcjFTT3ZyK216ZWNrMXhWZWhiUlhmb2tkWTEyaFk3bnZFY2cybThzMHgrdzYwVGlRYkZ4UUlrQUFBQUFBQzQ5UFM0SnVaeTZaTWVqOXlHb2NjakViMFVqZXFOV0V4ZjhIcDFyOWVyU1E2SEhnMkhsVzdsL0x1QjdOWmV1OHFrSzU0aGFaTERvU3M2d25jdXRZZkovaXNjMXA1RVFpTk5VOWU1M1ZycWN1blREb2MrWmtOcmVORUFBQ0FBU1VSQlZOdGFINDlyVlRTcUk0VE9rb3gzT09RM0RKMndMS1ZlNlFRQUFBQ0FnVVVvcng4NVBRRTV2WG1EWFlZU3NRdS93MVAxOXBVcUdiY2dxWE5iVy8xUkhWajFFMFZhNnJLZWM4eXlqeXBRT3FyYk1iRlFzNnJXL0ZKTngzZW1QTC9wRjMrZDlYMGxxYUJpa2liZDhFV1pEbGZTdVhna3FMcjk2M1JxOXhwRm1tdDdOVDhnU2NXbVg2Vm1uaXdsUHlFN3psbW11LzJYYVpwcnVCS3k5UE8ydFhvNXZFdVN0RDkrU3YvUStJUStsM2VsbG5vbWFLU3pSRDlvL3JOcXJkU0xoYStFZCt2UnRqZXlxdTIrd0RLdDhFN3RjWndoYWFKem1KWjdKMnVKZTRKY2hrTWhPNnJmQmplZXEvZXM3YkhqK25yakgzV0RiNFp1OTgzVHh3S0xkTFYzaW43UnRrNDdZeWNrU2JOY0kzVi8vdFVLR0I3RjdJUiszUHFLTmtZUFoxVzdKSzJKN0pQVGNPamV3RktWbWdIOWJjRk5uZDdEbnR3WFdKYjFQVE5WNFNpVTEzQ3J6UTRyYU1VVVVVeHhPeUZUcGlZNGgrclRlVmRJa2paR0QvVmJEUUFBQUFBQUFJT2wyREJVYXBvcEgwVWM1M0Rvd3g2UHBqa2NTa2o2ZVRpc1ZiSDJuV1QySnhMNi80SkJmZGJyMVZLWFM2TWNEdjBnRkZKdG1vRGJLN0dZZmhZT1oxWGJ2VjZ2VnJpUzE0VFBHbXFhbXVSd2FKckRvVmxPcHdvN092SzEyTGFlamtiMVFpeW1hRWMzdkdPV3BVZkRZZjB1RXRIVkxwZXVkYnQxdGN1bHF6dTY1NjJNeGJRaEZrc1pRSHNvVGFqUXlHQk1YOXpyN2I4SHZpdE1VMTdEVUp0dEsyamJpdGkyNHBKTXRRZnlQdDF4NzQxeElua0FBQUFBTGd5RTh2cFJQTkttRFk5OFB1MzVndUdUTmZhS1Q4cVRWNUxSZk4zTmRWYnArTXMwL3FwN094MUxSTk52OFhpaGlMVFU2ZUNyajJqeURWL1UyYVdCMDN2VzZNaWJ2NWVkNk4wL29uc0s1RFVjMmFKRGIveVA0dUhXWHMyZlR0bWt4UnE5NUNNcEEzbFMrNWF4NVRPdVZmbU1hOVI0YktkTzczNU5qY2QyU2ltQ1ZVQlhuOHRicmhtdUVZcmFjWldZQWJrTWh3N0YzdzEzem5DTjBQdDlzelhETlVLU1ZKTm8wbisxdnFiOThWT2Q1bW16SS9yM2xwWDZnRyt1N3ZEUDE0TkZ0K21mbTU1UmRZb3RYbGQ0cDJZVXNNdFVzZW5YYk5kSVRYS1ZhN1pycEFwTm55UXBaaWUwTXJ4TFQ0VTJxOGxLdmUxdFFwYWVEMjNUVzVHRCttUmdpZWE3eCtqckJUZnJ6V2lWSG10YnArcEVveEsyclFZN3FCKzJyTkxlZUUydjYzd2x2RnNOVnB2K0l1OHFuWWczYUhWNFQ4Ylg1dkw5Nm1xT2E1UStGbGpVN1pqcVJKT2VDMjN2dHhvQUFBQUFBQUFHMHVlOFhrMTNPaFcxYlpVWWhseVNEaVVTNTg3UGNEcjFmcmRiMHgwT1NWSk5SOGU1QStlTmthUTIyOWIvQ1lWMHE5dXRPendlZmRQdjF6ZURRVlduQ09hdGNMbTZEZGhsWTZIVHFmdThYdVdkdHkxdVhOSzJlRnhyNDNGdGpNVVVTM050cTIzcjJXaFV6MGVqV3V4eTZXYTNXeE1jRGsxd09IU24yNjJ2dGJVbGRmeXJNTTBlYThwa1RMWnk5WDZsTXR2cDFNYzhubTdIVkZ1V25vOWUrRHNIQVFBQUFIaHZJSlEzQ0Z5K2ZJMllkNHVHVGxtbXBFYjd0cTFqYnordGtRdHU2OVhjN2tCUjByRjRKSFc0NVVMVGRIeVhxcmYrV1VPblhhWERhLzlIOVFjMzluaU40WENxb0dKeVZ2ZUpoMXQxOUswL3F1N0FtNzB0TlNWZlVZVkdYWDZuQ2l1blpYaUZvYUtSTTFRMGNvWWl6YlU2dFh1TmF2ZXR6U2hFV2IzMUpWVnZmU25yR3QyQllvMWVjcmVLUjgxS2VUN1VXS1BhZld0VnQvL05uSWNWa1JzeE82RVNzLzBwMXJnczdZK2YwaU90cjU4N0g3SGptdXdzVjVzZDBaOUNXL1ZpZUlkaWRpTGxYTGFrcDBLYmRTUlJyMDhGbHFvaFRSQk9rdjYyOGZkWjFYbTdmNzRXdWNlbFBmOGgvMlVxTU51ZlhqMldPS08xa1FOYUU5bXJaaXV6cDQvcnJUYjlvR1dsRnJySDZsT0JwWnJscXBRazFWb3QrcmVXbDNUYWFsR3oxZmRBOHVib1VYMnQ4USt5WkNkdGs1dVFsZFNsOE95eFQ5Yi9OS1A1ZjFuNm1hUjVlN0kvZmtwSEUyZmtsQ21IVERrTVUwYkgzeVV0VmtqYll5ZjBiR2lMUWpZTGtBQUFBQUFBNE5JUWsxUmlHSkpoS0s3MnJuZVBudGZGTG16Ym11UndxTTIyOWFkb1ZDOUdvMm0zTUxVbFBSMk42cWhsNlI2UFJ3MTIrb2VsLzY2dExhczZQK2p4YUpFeitjY3VPenZDZ1FjVENlMVBKTFE3a2RDdVJFTGhidTdkVlVMU0c3R1kzb2pGTk5mcDFDMXV0OTZKeHpzRjhqTFpOamNUaitYbnB6MW5kZnlYNnRnOUdkNy9GL241V2E2SVNRY1NDUjJ6TERuVS9vTXRVNUp4dHRPZ1pXbEhJcUZubzFHRnNuaFBBUUFBQUtBL0daT25UTDBvLzRYeXk2OHVIK3dTc3VadysxUSs0eHFWejdoV0RsZnlFMTIyWmVuZ2F6OVRTL1UremYzb2Q1UE9aOUlwYjhJMW4xUEptTG1kanUxYitiQWFqMjZUSk0yKzY1dnlGSlQxOGhYa1h0ZlhaSmltM0htbDNXN3I2c2tmb3Z6eWlTb2VOVk1GSTZhbGZDOVRzYTI0VHUxOFZTZTJQSit6N29HR2FhcGcrRlFObTdwY1JhTm1LQ2xrZWU3bXRtU2tPWGNlS3g1VjdiNzFxdG54Y3ErMjdFM0hXMVN1WVZPWHEyenkwclFkL001bld3azFITjJtMnIxcjFYUmlWM3Y5RjdGUGZ2KzFRYm52eU9GREIrVys0NXhscWs0MFpSWEs4aGhPUmV6a3BjcFBCQlpMa2g1clc1OVZEWmU3eDJtU2ExamE2MmE0Um1pNG8wamJZc2RWazZJN1h6YnlESTlHT2t1ME8xYmRwM25RTzhkT25oN3NFZ0FBQUFBQXdBVmswTmJFSEE1VlcxWldvU3lQWVNpU1l2ekhPenF5UFI2SlpGWERaVTZuSmprY0thOHpsUHU5VXZwalRtU0dOVEVBQUFBQVBhRlQzZ0R3RlpWcjJMU3JWRHBoVWRvQVdTSWEwc0ZYSDFYanNSMXkrUXJTenVVdEhDWlBmcW1zV0ZTSmVFUldQQ283RVpQVG02ZVNjUXRVTW1aTzBqWFJsdnFjdlpiK1psdFdwMENlTzFBc1gxRzVmTVVqbERkMHJQS0hqWmZMWDVqbHBMYk9ISHBieDk1K3B0dXdYNlljYnA4S2hrOVJVZVUwRlkyYUxaY3YvVk9EVW52M3VYMS8vcEg4cFNOVlBtT0Y4b2ROU0R2V2RMbzFiTnB5RFp0NnBjNGMzcXpxN1N2VlZudTRWM1g2aWl0VVZEbER4V1BuS3E5c2JGYlhHcVpESldQbXFtVE1YRVhiR2xTN2I1M3E5cTFUcFBWTXIyckJ3S3FLWi84NVR4WElrN0lQNDUzMVZyUktiMFdyMHA3ZkVUdWhIYkVUdlpxN3ExWTdRaUFQQUFBQUFBRGdQYTRxa1hxM2lPNmtDdVJKMllmeHp0b1FqMnREUFBVNlczK0U1d2prQVFBQUFNQ0ZpMUJlUDNINUMxVXlacDVLeDgxWDNyRHgzWTV0clQya2c2c2Z6YWd6bWlkL2lDYmY4TVdNNjdDdHVFTE5wekllUHhoTXAxdEZvMmJKN1MrU08xRFkvdi84VXZtS0t1UndlWHM5cnhXUHFtNy9lbFh2V05Yck1KN0Q1WlcvcEZLK2t1RUtsSTVVM3RCeDhoVlZaTlQxVHBMT0hIcEhoOTU0WElsb1NKR1dPalVjM3F4QTJXaVZ6N2hXSldQbXlURE4xQmNhaGtyR3psUEoySGxxcVRtZzZ1MHIxWGgwdTlJdHN6Zzlmdm1LUnloUU5scDVaV09WWHo2aDIzRG5XYTJucTlSOGNxL0tKaTFKRzNaMEI0bzFZdTc3TkdMT3pXbzZzVXVuOTY1VjQ5RnRzcTNzRjdrQUFBQUFBQUFBQUFBQUFBQ0FTeDJodkg3ZzhoVm85bDNmbE9sMGR6dk90aTNWYkg5Wng5OStKdU9BVTNQMVhpVmlrWXkzYkcwOHVsMTJJdldUZVJjS0t4N1RpRGszeVZjOFBDZnpoUnRyVkh2Z1RkWHVlVVB4U0Z1ZjV2TGtsV3JLelY5T0g1NUxJeFpxMXRFM2Y2LzZxazFKNTlwcWoramc2a2QwTFBDRWhrMi9Xa01uTDVQRDdVczdWMzc1Qk9XWFQxQzRzVWI3Vi8yWFFvMDF5aHMyVGtNbVhDNXZ3VkI1aThybDloZGxWWitkaU92azFoZDFjdXNMc2kxTEp6Yi9TY1dqNTJqbzFPVXFxSmlVK2lMRFVHSGxkQlZXVGxjczFLSzYvZXRWdS9jTmhYUFFmUkFBQUFBQUFBQUFBQUFBQUFDNFZCREs2d2V4VUxOT2JudEpsZk51U1R1bStlUWVIWG56OXdvMW5NeHFianNSVjB2MVBoV05tdG5qMkxiYXc2cDYvYkdzNWg4Y3RrNjg4eWROdU9aenZaNGhGbXJSbWFwTnFqdndsdHJxanVTc3NtRERDZFhzWEtXS21kZGxORDRSRGFsbXh5clY3RmlsUkN6YzdkaG9XNE9PYlhoQ0p6Yy9weUdUbHFoaTVuVnlCNHJUamplY2JvVTd1aWxHVytvMVpNTGxNcDJaaFRQUHNXM1ZIM3BieDd0czVXdGJsczRjZWtkbkRyMGpiMUc1aGsyNVVrTW1Ma29iRm5UNThsVXg2M3BWekxwT3pkWDdWZlhxbzRvR203S3JCUUFBQUFBQUFBQUFBQUFBQUxnRUVjcnJKOVZiLzZ6U2NRdmF0em85VDdqNXRJNXRlRUlOUjdiMmV1N21tdTVEZVdjRGFzYzJQaWtyRWV0MHJtYlhhams5Z1Y3ZnU3K2NPYnhGd1lZVDhoZVB5R2k4YlZ0cXF6MmlwdU03MVhoOFozc1F6MDY5dFd0Zm5Yam5PWldPWDlodE43cElTNTFPN1hwTnRYdmY2REdNMTFVaUZ0R3BuYXQxZXZmckdqTHhjZzJmZFlNOEJXVXA2bmoyWE5mRGFMQkpKN2UrcE1yNXQyWjRqN0RxOXIrcFU3dGVWYmlwKysyTXc0MDFPdkxtNzNSczAxTXFIYjlRdzZZdWw3OTBaSnJSaGd6VFZEVFluRkVkQUFBQUFBQUFBQUFBQUFBQXdLV09VRjQvc2EyNGpxejdqYWJjL0dWSlV1dnBLdFZzZjFsbmptenBjM2lzYnQ4NnRkVWU3cmlSWkZzSldZbVlFckd3NHVFV0pXS1J0TmVlMnJtNlQvZnVQN1pxdHIyc2NjdnZTWGsySGdtcXJlNkkybW9QcTdYMnNGcFBIVkE4RWh5UXlxeDRSTWMzUHFWeHl6K1ZWRlBqMGEycTIvK21tcXYzUytyYjc2dHR4Vlc3ZDYzcTlxMVh5YmdGR2o3N1J2bUsyME9kb1lhVHFqdndWcWZ4TmR0ZjF0REp5K1RPSzBrNVh5SVdWdFB4WFRwejZHMDFIdDJlRk5Ec2lSV1BxbmJ2V3RYdVhhdThZZU0wYk9wVktoazdWNGI1N3JjTjI3SjBaTzF2MU5mWERnQUFBQUFBQUFBQUFBQUFBRndxQ09YMW8rYnFmVHI2MWgvVmVycEtyYWVyTXI3T3RpM0ZRdWs3ajhValFiWFVITWhGaVJlVStxcU5LcCt4UW9sWVJPSG1Vd28zblZhNDZaUkNEZFVLTjlkcU1JTmZkUWMyYU5pMHEyUzZ2R282c1V0TngzYW91WHF2Yk12SytiMXMyMUw5d1EycVA3aFJ4YU5uYS9pY20zUnk4M05KWVU0ckVkT3hUVTlyL0ZYM1NwTGlrVGExMVI1V3kra3F0VlR2VSt2cHFwelYxM3FxU3EybnFuVDByWHlWVFZxcW9WT3VrRHV2UktkMnJWYXc0VVJPN2dFQUFBQUFBQUFBQUFBQUFBQmNDb3pKVTZaZWxDMnVmdm5WNVlOZEF0NWpETlBzbHhCZTN4Z3FySnlxVUVPMW9tME5BM2RYdzFUUnFKbHFQcmszNisxNkI4TW52Ly9hb054MzVQQ2hnM0pmWUNBZE8zbDZzRXNBQUFBQUFBQVhFTmJFOEY3QW1oZ0FBQUNBbnRBcEQ4alFoUmZJa3lSYlRjZDNEZnhkYlVzTlI3WU8rSDBCQUFBQUFBQUFBQUFBQUFDQUM1MDUyQVVBQUFBQUFBQUFBQUFBQUFBQUFIQ3BJSlFIQVAzRXRpL0szY0dCalBFWkJ3QUFBQUFBWGJGZWdFc2RuM0VBQUFBQW1TQ1VCd0Q5SkJxUEQzWUpRTC9pTXc0QUFBQUFBTHBpdlFDWE9qN2pBQUFBQURKQktBOEEra2xiVzNpd1N3RDZGWjl4QUFBQUFBRFFGZXNGdU5UeEdRY0FBQUNRQ1VKNUFOQlBncUdRSXBIb1lKY0I5SXRJSktwZ0tEVFlaUUFBQUFBQWdBc01hMks0bExFbUJnQUFBQ0JUaFBJQW9KL1l0bFRmMk1JaUpDNDVrVWhVOVkwdHN1M0JyZ1FBQUFBQUFGeG9XQlBEcFlvMU1RQUFBQURaY0E1MkFRQndLVXNrRXFvOTB5aS96NmRBd0N1MzB5bkRNQWE3TENCcnRtMHJHbytyclMyc1lDakU0aU1BQUFBQUFFaUxOYkdCTTNiRU1IM2kxaFU2ZU95a2Z2WGNHdGtzMnVRVWEySUFBQUFBZW90UUhnRDBNOXVXMm9JaHRRWFoxZ0FBQUFBQUFBRHZEYXlKRFl3SDdydGRDMmRPME1LWkUvVE1LMjlwMTRHamcxMFNBQUFBQUVCc1h3c0FBQUFBQUFBQUFIQlJDdmc4NTM3dDkzcTZHUWtBQUFBQUdFaUU4Z0FBQUFBQUFBQUFBQUFBQUFBQXlCRkNlUUR3LzlpNzcvQWF6eitPNDUrVFNFSkVFQ0cyMkp1WXNUY3hhaE5LVWF0b2pTNXRqVmFyZEZGYXJaWXV4YStsOW1qVjNudlYzanRCUWtUMnpzbnZqM0RxOUp4RUVpZEcrMzc5bGVkZXovMmNPTWU1cm55dTd3MEFBQUFBQUFBQUFBQUFBQURZQ0tFOEFBQUFBQUFBQUFBQUFBQUFBQUJzaEZBZUFBQUFBQUFBQUFBQUFBQUFBQUEyUWlnUEFBQUFBQUFBQUFBQUFBQUFBQUFiSVpRSEFBQUFBQUFBQUFBQUFBQUFBSUNORU1vREFBQUFBQUFBQUFBQUFBQUFBTUJHQ09VQkFBQUFBQUFBQUFBQUFBQUFBR0FqaFBJQUFBQUFBQUFBQUFBQUFBQUFBTEFSUW5rQUFBQUFBQUFBQUFBQUFBQUFBTmdJb1R3QUFBQUFBQUFBQUFBQUFBQUFBR3lFVUI0QUFBQUFBQUFBQUFBQUFBQUFBRGJ5eklieVl1TVRuL1FXQUR3RCtLd0FBQUFBQUFBQUFBQUFBQURBNC9UTWh2TDhnNktlOUJZQVBBUDRyQUFBQUFBQUFBQUFBQUFBQU1EajlNeUc4cllkRDNqU1d3RHdET0N6QWdBQUFBQUFBQUFBQUFBQUFJL1RNeHZLMjM3OHBzNzRoVHpwYlFCNGlwM3hDOUgyNHplZjlEWUFBQUFBQUFBQUFBQUFBQUR3SC9MTWh2S01TVW42ZHMwWmdua0FyRHJqRjZKdjE1eVJNU25wU1c4RkFBQUFBQUFBQUFBQUFBQUEveUZabnZRR0hzWGQ4Rmg5c3VpWUdsVXVvTWFWODZ1d3U3T2NIT3lmOUxZQVBDR3g4WW55RDRyU3R1TUIybjc4Sm9FOEFBQUFBQUFBQUFBQUFBQUFQSGJQZENoUFNxNll0L1hZRFcwOWR1Tkpid1VBQUFBQUFBQUFBQUFBQUFBQThCLzN6QjVmQ3dBQUFBQUFBQUFBQUFBQUFBREEwNFpRSGdBQUFBQUFBQUFBQUFBQUFBQUFOa0lvRHdBQUFBQUFBQUFBQUFBQUFBQUFHeUdVQndBQUFBQUFBQUFBQUFBQUFBQ0FqUkRLQXdBQUFBQUFBQUFBQUFBQUFBREFSZ2psQVFBQUFBQUFBQUFBQUFBQUFBQmdJNFR5QUFBQUFBQUFBQUFBQUFBQUFBQ3dFVUo1QUFBQUFBQUFBQUFBQUFBQUFBRFlDS0U4QUFBQUFBQUFBQUFBQUFBQUFBQnNoRkFlQUFBQUFBQUFBQUFBQUFBQUFBQTJRaWdQQUFBQUFBQUFBQUFBQUFBQUFBQWJJWlFIQUFBQUFBQUFBQUFBQUFBQUFJQ05FTW9EQUFBQUFBQUFBQUFBQUFBQUFNQkdDT1VCQUFBQUFBQUFBQUFBQUFBQUFHQWpoUElBQUFBQUFBQUFBQUFBQUFBQUFMQVJRbmtBQUFBQUFBQUFBQUFBQUFBQUFOZ0lvVHdBQUFBQUFBQUFBQUFBQUFBQUFHeUVVQjRBQUFBQUFBQUFBQUFBQUFBQUFEWkNLQThBQUFBQUFBQUFBQUFBQUFBQUFCc2hsQWNBQUFBQUFBQUFBQUFBQUFBQWdJMFF5Z01BQUFBQUFBQUFBQUFBQUFBQXdFWUk1UUVBQUFBQUFBQUFBQUFBQUFBQVlDT0U4Z0FBQUFBQUFBQUFBQUFBQUFBQXNCRkNlUUFBQUFBQUFBQUFBQUFBQUFBQTJBaWhQQUFBQUFBQUFBQUFBQUFBQUFBQWJJUlFIZ0FBQUFBQUFBQUFBQUFBQUFBQU5rSW9Ed0FBQUFBQUFBQUFBQUFBQUFBQUd5R1VCd0FBQUFBQUFBQUFBQUFBQUFDQWpSREtBd0FBQUFBQUFBQUFBQUFBQUFEQVJnamxBUUFBQUFBQUFBQUFBQUFBQUFCZ0k0VHlBQUFBQUFBQUFBQUFBQUFBQUFDd0VVSjVBQUFBQUFBQUFBQUFBQUFBQUFEWUNLRThBQUFBQUFBQUFBQUFBQUFBQUFCc2hGQWVBQUFBQUFBQUFBQUFBQUFBQUFBMlFpZ1BBQUFBQUFBQUFBQUFBQUFBQUFBYklaUUhBQUFBQUFBQUFBQUFBQUFBQUlDTkVNb0RBQUFBQUFBQUFBQUFBQUFBQU1CR0NPVUJBQUFBQUFBQUFBQUFBQUFBQUdBamhQSUFBQUFBQUFBQUFBRHdUQm5WdDROOEdsUzMyWG9kbW5tcldaMnE2WjZYMXkybjNoL2VXOFVMZTFqMGxTdFJXQis5MWsvbFNoU1dKTld1VWthRlBQSTg4bDRscVZMcFl2cG13c3R5eiszNjBMRnRHdFpRKzJiZWNzaGliOUZYc1hReGRmT3BuNjU3TjY1VlNWMWIxWmVUbzRORlgrMHFaZlJjazlycFdnOEFBQUQ0TnlLVUJ3QUFBQUFBQUFBQWdHZEsveTR0MWJoV1padXROM0hrQ3hyWnAwTzY1ejNmcnJFNk5QZVduWjNsbjl4eXVicW9iZU9hS3Bndk9ZZzNxSnVQRm44NVJwMWIxSDNrL2JybHpLRjYxY29yVzFhbmg0NGQwYWVEWG5tK25SSVNqUlo5Ync3b3JMRkRlNmhoellwcHZuZS96aTAwN1BtMmlrOUl0T2pyMWE2eEpnenZwWkpGQzZSNVBRQUFBT0RmS011VDNnQUFBQUFBQUFBQUFBRCtHN0puYzFLdjlrM1V2STZYaWhYTUp5ZkhMSXFJaXRHVjY3YzA5YWRsT25iMmNwclhLcEF2dDFvM3JKSHFtS05uTHV2bTdlQkgzYlpWTHM3WjVOdW1nZFp1UDZTTDEyNWE5TWZFeGttU3FVTGR5eDk4bzlFRHUyakM4RjV5ZFhIVzNCV2JUR09QclBqSzZqME9uYnlnZ2VPK3pQQWV5eFl2cklMNTNQVHo4bzFLU2txeTZIOW42czlhTW1Pc0pyL2FWejFmLzFRM2JxWCtXdVZ5ZFpGWHVlS2F1MktUakViTGtOL2syWXUwNHV2eGF0MmdobWIrK251Rzl3MEFBQUE4NndqbEFRQUFBQUFBQUFBQUlOUGx6NXRiUDB3YXFjSWU3anAvOVliVzdUd3NZNUpSaFR6eXFGcjVraXBWdEVDNlFublZ5cGRVdGZJbFV4MHpidm84L2JFdGMwSjV2ZHMza1pPam83NzU5UStyL1ZIUnNaSWt4M3ZIdkNZa0p1cmo3eGJyK0xtcjJuSHdoTm5ZenNNblNaS3FWeWlsZDEvdXFZSGp2bFJ3YUxpaVkrUFVyMU56dmZaaUo2djNXUDN0ZTJiWFJxTlJOYnErYWdyZ1BkZWtsaVJwMWVaOVZvKzZUVFFhTldmWkJwWDJMQ1NEd1dBeEpqd3lXckZ4OGFacm53YlZKWU5CeXpic1NURklLRW1EZlgwMDJOZkhvdjFSUTRZQUFBREFzNEpRSGdBQUFBQUFBQUFBQURMZFd3TzdxckNIdTZiTldhNTVLemViOWVYTWtWMjVYYk9uYTczMXV3N3J3MjhXcGpvbU9pYTVXbDJOaXFWVW9raitWTWZteUo1TjNWczNTTEYvOGRxZHBwOXp1N3FvYjhkbVdyeDJwL3dEZzFTbHJLZnl1dVhVNXIzSFRJRzQ2SmprVUY3Ui9IbFYxNnVjOHJ2bmxvZDdibm00NTFLN0pyV1V6eTJuZkYvN1JJbUpSbDMyRDVRa2RXeGVSMEYzdzNUbzVBV0wrNCtiUHMvMGM5a1NoZFczWXpOTm03TmNkMExDSlVuTjYxWlY5UW9sVGZkM2RNaWk5czI4ZGZqVVJWM3lDMGcxUkNkSmJheFVIWnc0YzRHV2JkaHR1dTdhcXA2MjdUOHV2NXUzemZhVFZuZEN3OU05QndBQUFIZ1dFY29EQUFBQUFBQUFBQUJBcHF2alZVNEppWW42MzZvdEZuMmg0WkVLRFk5TTEzb0pDVWFGUjBhbmFleHpUV3VyYzR1NnFZN0preXVIeGczdGtXTC9nNkc4RVMrMFY2TFJxTmtMMTBpUzNoelFWWjZGOHFsSzJlSXFVVGkvUE54enljTTl0eVRkcXhpWFhEVXVKQ3hDQVVFaENyZ2RyQVBIejh2SndVRlJpYkdtZGV0Vks2K2paNnhYQy94ajJ3SFR6K0dSMGVyYnNabTIzQXZJU1ZMVjhzVVZFaDVsR3RPbVVVM2x5cEZkNjNjZGxpUzk4L25QcVQ2L05TZk9YVFg5WExtTXA4cDRGdEtNK2FzdDlnTUFBQURBSEtFOEFBQUFBQUFBQUFBQVpMb2tZNUt5Mk51cllMNDg4ZzhNU3RPYzFDclhGUzJZTjhYK2k5ZHU2dkNwaXhidDNyNnZXeDIvYjlFMFhiMXhTNzZ2Zm1MUjkvYmdidXJTc3A3cHVrYkZVdXJjc3E0K21yMUk0WkhSOG1sUVhWWEtlbXJ5ck4vazRaNWJXYkxZNjhUNXE5cTg5NWlHOW15ajVSdjM2T2RsR3hVUWROZnNLTmgvS2xFa3Y4cDRGdEtTdGJ0U0hKT2FJNmN2NlhyZ0hVbVN2YjJkQm5WUERnTEd4U1ZJa3RidU9DUW5Sd2VWS0pKZnB5LzZwYmhPbzVxVkZCMGJxOE9uTGlveDBXaHFIOWl0bFNRcE1pcm03M3MrcFByZWcrWXMyNkF2NTYxSyt3TUJBQUFBenpCQ2VRQUFBQUFBQUFBQUFNaDBXL1lmMDNOTmF1dXJkNGRvM1BSNU9wVktNT3krMUNyWFZTcGRUSlZLRjdQYXQyVGRMcXVodk5SQ2NVbEoxdnVOeGlTejYyWjFxc3BnTU9pdFFkMU0renQrN29xV3J0c2xZNUw1MkJjN04xZEVaTFN1M3JpVjRuM3ZhOWU0VnZKYTU2OG9SL1pza3FTSUJ3SndEN05tMjBIVHp4MmFlcXRJZm5lTE1aTmU3YXU2WG1YVnJOOVl4Y1VuV0YxblpOOE9LbFl3bjVyMkhhT0lxT1JLaEdVOEM2bHhyVW9XWXpzUG41VG0vWVdFcGE4U0lnQUFBUEFzSTVRSEFBQUFBQUFBQUFDQVREZjFwK1VxWGF5Z3loWXZyUDlOSGExMU93NXA5bTkvNnNyMTFBTnJ5emZ1MFFkZi81cm0rNlNuZWx0R3pGKzVXZHNQbkZCSWVLUUdkV3VscG5XcWFPTE1CUmFCUEVrS0RvMVFYcmVjOHNpVFM0WHp1NnRvZ2J3cVVpQ3ZpdVIzVjVFQ2ViVm0yd0hOVzdsWlRvNE82dG9xdVJyZmdzL2ZNczF2MlB2dm42MDkxK3B2M3pPNzl2WjlYWTRPV1RTaVQzdmREZzVWWHJlY1p2MmI5aHhSeTNwZWFsU3pramJ1T1dLeG5udHVWNVVxV2tBN0RwNDBCZklrNmJVWE95a21ObDdac2pxYWpiL3NINWphU3dVQUFBRDhaeEhLQXdBQUFBQUFBQUFBUUtZTENZdFEzN2VuYVZBM0gvWHAyRlJ0R3RXVVQ0UHFXckp1bDZiUFhhSG9tTGdudmNVMENRaTZxNENndTZwUzFsUE42M25wdTkvKzFQbXJOeVJKM2xYTHFraCtkeFhPNzY1Q0h1N0s1WnBkclJ2V1VPdUdOVXp6YndlSDZ0ck4yenB6eVYrWDdvWGFPcldvcTF5dUxwS2tGdjNIS2Jlcml4Wi9PY2JzdnVPL21LOFBSdlRXeXMxN2RlakVCYk8rVGkzcXFuS1pZb3BQU05USVB1M2xsak9IeGsyZnA4bXY5VFVidDNYL2NjWEV4c21uWVEycm9ieDYxY3BMa3Ridi9zdlUxcXhPVmRYMUtxZHZGNnpSc09mYm1vMHZYdGdqemE5YlNGaWs3b1pGcEhrOEFBQUE4Q3dqbEFjQUFBQUFBQUFBQUlESElqWXVYak4vL1YyLy9ibGQvYnUwVVBmV0RlWGJwcUc4eXBmUTRQRXpGQm9SOWFTM21DYk9XWjAwYVZSZm5idDhYVDhzWG05cS8yQkViM25reWFYYndhSHlDd2pTclR1aEtwQTN0OFpPbnl1L20wRzZkdk8yNGhNUzVGV3VoQTZkVEE3V1pjL21wTUhkZlpTVWxDU0R3YUNndTJGbTkzTElZcS80aEVUOXZuVy9lcmR2b29URVJQMng3WURabUNFOTJ1akE4Zk15R28zeUQ3aWp6WHVQYXZ2QkV4Yjdqb21OMDQ1RHA5U29aa1U1WjNWU1ZFeXNXWC9EbXBXVWtKaW9yZnVPbWRycVZ5K3ZiUWRPYU1laGt4YWh2T1ZmajAvemF6Wm4yUVo5T1c5Vm1zY0RBQUFBenpKQ2VRQUFBQUFBQUFBQUFIaXNndTZHYWNxUHk3VHdqKzJhTm1hd3luZ1cwdXY5TzJ2Q1Y3OVlqQzJZejAwdDYzblo1TDZwSFczcldTaGZtbzYrTlJnTWVuOUVMeFhJNTZiWFAvbGVkYnpLcVdUUi9ITE43cXdYeDB6WDNkQUl4Y2JGUzVKNlBkZFlidzNxcHFObkxwdkNkdU9HOWxBM24vcnFQL1lMSFRsOVNaMWIxcE43YmxjdC9HTzdlclpyWkhFL2wrelpGSDB2UExmLzJEbTFiVnhUbjN5M1JFYWpVWkpVczFKcEZTMllWN04rV3lOSldyVmxuOWJ2T3B6aS91OGZZZHV3WmtXdDIvbjN1Q3oyOXFyblZVNTdqNXhSZU9UZlI5ZisrdnMyaFVkR3l6MjNxOFZhWHAxR1BQVDFBZ0FBQVA2TENPVUJBQUFBQUFBQUFBRGdpZkFMQ05JYm4vNmdWZCs4cCtaMXExb041WGxYS1N2dkttVnRjcjhwUHk2ejJqNTZZQmNGaDRicnh5VWJMUHBhMWErbXF1V0ttNjRybC9GVXEvclZKVWxmalI4cVNUSW1KV25UbnFNS3VIM1hiTzZ4czFja1NkVXJsTktHM1gvcDlSYzdxWHZyQnZwbDlWWWRPWDFKa3JScy9XN2x5SjVOYTNjY3Nockt5K2VXUzNkQ2tnTjlhN1lmVkwvT3pkVzhUaFZ0MkoxOC9PeVFIbTEwT3poVTYzY21IemtiR1JXanlLZ1k1Y2llemVxejdqeDBTZ21KaVdwUnI1cFpLSzlHeFZMSzdweFY2M2I5WlRiKzRyV2JrbVExbEplZTQydnZoa1VxaE9OckFRQUE4QjlCS0E4QUFBQUFBQUFBQUFCUGpQL05JQ1VtR21WbloyZTEvNCt0QnpUbEordGhPbXUyenZ2WW9tM2IvdU1LREFyUkw2dTNkWVJxdWdBQUlBQkpSRUZVV0owemVtQVhoVVZFVyszM3UzbGJGVW9WTlYxZjlMdXB0VHNPNmJKL29DNzVCK2lLZjZDdTNyaWx1UGdFaTdtbkx2b3BMQ0pLTGV0WFU3TTZWZFM2WVEzOXNucUxwdnk0VE5teU9pbzZKazVSTWJINmRzR2FGQU51SllyazE5WHJ0eVJKWnkvN2E5K3hzeHIrUW50dFAzaFNiUnJWVUszS3BUVjIrbHdsSkNhbTZmV0ppSXJXb1pNWFZMOTZlVGs1T3BpcStqV3JVMFh4Q1luYXN2ZllRMWI0VzNxT3I1MjE4RS9OV3JnbXplTUJBQUNBWnhtaFBBQUFBQUFBQUFBQUFHUzZzVU44OWQyaXRhWmpYTy9yM0xLZTdPM3RkUGpvUmJOMk80TkJ2ZDc0VEJmOUFoUWJGeS9uckU0cVY2S3dEcDlLSG1jd0dGUzdjaGxGUnNmb3hQbXJwbmxEM3Z0YTF3UHZtSzIxZGY5eGJkMS9QRVA3M243d2hMWWZQR0c2am95SzBUdWYvMnd4enM1Z1VKWXM5bWJoUEtQUnFGMkhUNmxObzVwS1REUnF5by9MVE1HL0h6NGNxV1BucnVqVDc1ZWtlTy9zemxsVnhyT2dOdTg5YW1yN2N1NUt6Zi9zVFUxNWE0QzhxNVRWMXYzSHRXYmJ3WFE5MDg1RHArUmRwYXpxVkMycmJRZE95R0F3cUZtZHF0cjkxMmxGUkVVL2ZJRUhwQ1ZzbDVaamdRRUFBSUIvRTBKNUFBQUFBQUFBQUFBQXlIUytiUnFxYTZ2Nk9ubmhxaTc3QnlyUmFGUVp6MEtxVkxxWTdvWkY2UE9mbHB1TjcrcFRYMjhQN3FiQjQ3L1NYNmN2NnBYZXo2bEx5M3BxTVdDY0lxTmlsTVhlVGgrOTNrL1hidDVTL3pGZlNFbytZblhtaEdIYXN2ZVlSay81S1ZPZng4blJRUlZLRmxXMUNpVlV2V0lwVlN0WFFpTW56OWFoa3hja1NibGNYZlR5ODIzbDA3Q0dwT1NqWngrc3hGZXNVRDZkdnVSdnNlNkRBYmJtZGFyS3pzNU9lNDZjTWJXZHV1aW5QM2NjMUhOTmFpczZKazZUdmwyWTdyMnYyM2xZVjYvZjB2N2o1eVJKMVN1VVZGNjNuRm8vZDJXNjF3SUFBQUJnaVZBZUFBQUFBQUFBQUFBQU10Mm4zeTlSdzVvVlZicFlRVlVzVlV6eENRbnlEN3lqdWNzM2FmNnF6V1lWOU54eTV0Q0lGOXJMNytadEhUdDNXWkswWWZkZjZ0MitpZG8wcktFbDYzWXBQaUZSUzlmdjBrdStyVldoVkZHZHVuQk5RWGZEdEhUZEx2Vm8yMGplNjh0cTM5R3pObitPOWsxcnk3ZE5RNVVyVVVRTzl5cmpuYnh3VlF2V2JOZEZ2d0M1NTNaVnozYU4xZXU1eHNycTZLQ0ZmMnhYWHJlY2F0ZWtsdGJ2T3F3ZEIwK3FRRjQzdVRobjA2a0wxeXpXN3p4OGtxVGtTb0NmdnRsZlY2N2YwdkZ6VnlSSkJmTzVhVVNmRG1yVHNJYU9uTDZrU21XS2FjSG5iMm5leXMxYXRYbWZRc01qMC9RTXQrNkU2TmFkRU5OMTI4WTFGUmVmb0swSE1sWk5FQUFBQUlBNVFua0FBQUFBQUFBQUFBRElkQXYrMktZRmYyeEwwOWl4UTMzbDZ1S3NOei83VVltSlJrblMwVE9YZFRzNFZLM3ZoZklrYWZtR1BScmMzVWZkV3RYWHhIc0J0MjhYL3Fubm10VFc2SUZkNVR2cVl4bVRrbXo3SUFhRGtwS1NOSGY1UnUwN2RsYkh6bDVSYkZ5OGFsUXNwYmNIZFZXTGV0WGtrTVZlMnc2YzBJejVxM1R4MmszbGRIRldHYytDbWo1bXNPYXYzQ3pQUWg1S1NrclMzcU4vVjhBTENMcXJrWk5tNjdKL29DU3BkL3NtS2wyc29ONmQ4VC9WcUZoS1hWdlZWNnNHMVJRYkc2K1BaaTNTb3JVN1ZMNWtFWTBiMmtOdjlPK3NVWDA3Nk9EeDh4bzk1U2VGUjVvZlFWdThzSWVXZnozK29ZKzI2OWNwRm0xZW5VYWtPbWRvenpZYTJyTk5XbDQ1QUFBQTREK0RVQjRBQUFBQUFBQUFBQUNlR3JXcmxGR0x1bDVhdFhtZjloODdaMnBQU2tyU2prTW4xYnl1bDdJNk9Tb21OazQzYndkci83RnpNdGdaVE9OQ3dpTDB2OVZiTktSSEd6V29VVkhiRDU2dzZmNVdiOTZuMVp2M1diUVhMWkJYemVwVTFicWRoelJ2eFdhZHUzTGQxQmNhRWFWQjQyZG8wcXQ5MUw5TFMwblN3aisyNjhhdFlOT1k2Smc0czcwNlozUFNuaU5uOU9lMmcvcjIvVmRVcGF5bmxxemRwZThYcjlXZGtIQkowdW1MZm5waDlGUTFxbGxKUGRzMTB0RXpseTBDZVpKMEp5UmNVMzVjWnJQWDRFRy9yZG11aFd1MnB6b21MWUZBQUFBQTROK0VVQjRBQUFBQUFBQUFBQUNlR3Z1UG5kUFk2WE8xN1lCbG1HN21MNy9yays4V0t5NCt3ZFEyN1AyWkZ0WHc1cTNjck5PWC9HMGV5RXZOOG8xN3RISFBFYXVoT0VtNkhSeXFJZTk5clFKNTNaVFZ5Y0ZVRVM4bFB5eGVMK2VzVzVXUW1LaTNwdndrbzlHbzBJZ29xMk8zSHp4aDhheXhjZkdhK2V2dk9ubmhtc0lpb3ZUTDZpMFplN0FIMXJ0NDdhYWlZMk5OYlJldjNkUkZ2NENIUHN2RmF6Y1ZIQnIrU1BjSEFBQUFuaVdHc3VYSzI3aG1Od0FBQUFBQUFBQUFBRExiajVOSHFVYkZVcEtrUWVObjZPQ0o4MDk0UndBQUFBQUFTYko3MGhzQUFBQUFBQUFBQUFBQUFBQUFBT0RmZ2xBZUFBQUFBQUFBQUFBQUFBQUFBQUEyUWlnUEFBQUFBQUFBQUFBQUFBQUFBQUFiSVpRSEFBQUFBQUFBQUFBQUFBQUFBSUNORU1vREFBQUFBQUFBQUFBQUFBQUFBTUJHQ09VQkFBQUFBQUFBQUFBQUFBQUFBR0FqaFBJQUFBQUFBQUFBQUFBQUFBQUFBTEFSUW5rQUFBQUFBQUFBQUFBQUFBQUFBTmdJb1R3QUFBQUFBQUFBQUFBQUFBQUFBR3lFVUI0QUFBQUFBQUFBQUFBQUFBQUFBRFpDS0E4QUFBQUFBQUFBQUFBQUFBQUFBQnNobEFjQUFBQUFBQUFBQUFCWU1XRjRML2swcUc3UnZtTG11eHJZclZXbTNITlFkeCt0bmpVaFU5YTJ4bUF3YU93UVgzVm81bTIxdjBiRlVocmFzNjNzN1RQK1owVTdneUhEY3dFQUFJQm5VWlludlFFQUFBQUFBQUFBQUFEOGQ3emV2N1A2ZG15VzdubGVuVVprd201UzE3bEZYVVZGeDJyZHpzTm03WjZGOHNrdFo0NU11V2R1VnhjVnllK2VZbi9yaGpVeXRPNjFtN2QxNnNJMWkvYk9MZXZLdDAxRDNiZ1ZiSFZlOVlvbE5iUm5HODFadGtHSmlVWlRlNjNLcFZXMFFENHRYYi9MMU9iazZDRDMzSzRxN09HdVlnWHpxVlN4QWlwZnNvaUtGc3luTHNNbnlkWEZPZFU5aG9SRjZtNVlSSWFlRHdBQUFIaWFFTW9EQUFBQUFBQUFBQURBWXpkNTFtOXBHdGVpcnBlOHE1Yk41TjNZM3BFVlgxbHRuN2R5czZiTldaN2hkVDk1NDhVTXpWdXlicGRGS0s5SWZuZTkwYitMZGg0K3Bia3JOaW1YcTR0RzltbXZuNWR2MUxVYnQ2MnVVN1ZjY2IzOGZEdDVWeTJyNE5Cd3JkOTFXT0dSMFhxdVNXMU5lcldQSk1tWWxLUmJkMExrSHhDa2MxZXVhKzJPdzZwY3RyaStHRE00MVQzT1d2aW5aaTFjazZIbkF3QUFBSjRtaFBJQUFBQUFBQUFBQUFEdzJDMWV1ek5ONDRvVXlQdE1oUElNQm9NOEMzbm9zbitBcWUzUXlRdmFmdUNFNmZxMUZ6dlo1RjUvN2ppa0wzNWVrZWJ4NjM3ODBLTE55ZEZCbjc3Wlg4R2g0Um8zZlo2U2twSmtrTlNvWmlWVktGbFVmZC8rWEhIeENhYnhyUnBVbDIvckJxcGN4bFBCb2VINmN0NHFMZnB6dXlLall5VkpkbmJKUjlUNnZ2cUpMdmtGS0NFeFVkbWRzOG94U3haVDlUdXZUaU5Vc1hReC9UTGxUUTBZKzRVT243b29LZm0xKzJ2NURFWEh4bWIwSlFFQUFBQ2VLb1R5QUFBQUFBQUFBQUFBQUVrclpyNnJwZXQzYWY3S3plbWE1K2lRUlJOSHZxREd0U3FyLzlqcE9uUEpYNUowOHNJMXpWMnh5VFR1ZmlqUExXY09WUzFYM09wYVJRb2tIMTNiMUx1S3FXM0x2bU5tWTJKaTR4UjRKeVJkZTN4UWp1elpOUFh0Z1NwV01KLzZ2UDI1UXNNakpVbHhDUW42N3JlMUdqdlVWNi8yNjZUUGZsaGltdlBoeUJkMC91b05UZnhtZ2Y3WWVrQ3hjZkZxMDdDRzloMDdwK0RRY05PNG03ZURsWkNZS0lQQm9COG5qVko0WkxTR3ZQZVZqRWxKa3FSOGJqa2xTVUVoWWFZNVRvNE9rcVRvbUxnTVB4TUFBQUR3TkNHVUJ3QUFBQUFBQUFBQWdNZXVlK3NHYVJwWDFyTlFKdS9rYjU2Rjhza3RwMHU2NXJqbmR0WG5idzlTMVhMRnRlUGdTZmtIM0hub25QSWxpMmo2UTQ1eWZiRGZxOU9JZE8zcFlUcTNxQ3Z2S21VVkVoYWh6OThlcEp3NW5PWHE0cXdzOXZhbU1jKzNhNlJOZTQ2WXJvZStQMU43ajV3eFcrZU5BVjEwNFBnNWpaazIxK0llU1VsSittN1JXazE3WjVENmQyMnBINWVzbHlUVnJGUks0WkhSWnErVGkzTldTVkowREpYeUFBQUE4TzlBS0E4QUFBQUFBQUFBQUFDUDNiaWhQWjcwRnRLa1lxbWlHdEMxcGVuNmw5VmJUVC9YOVNxbnlhLzFWVTZYN0pveGY1WG1MTnVvcEhzVjRWSno4TVI1dFgxcGd0VytJVDNhcUdQek9pbjIyOEthN1FkVnEzSVozUWtKMTkyd2NBV0hSaWdrUEZKM1F5TVVGaEdwdVBnRWZUZHhoQVoxOTlHaGt4Y2tTVWRPWHpKYnd5R0x2ZHh5NVRDRjZ3eUc1T05yN2UzdDFiQm1SYlZyWE10VTdXOW96N2JhdXYrNEFvTkMxSzVKYlczWS9aZU1ScU5wcllMNTNDUkpvZUZSbWZiTUFBQUF3T05FS0E4QUFBQUFBQUFBQUFDUHpjSGo1eVZKMCtZc1Q5UDRHaFZMcVZMcFlwbTVwVlI1bFM4aHIvSWxUTmZMTnV5UkpEV3ZXMVc5bm11c0s5ZHZhZVNrMlRweC9tcWExNHlOaTllTlc4RlcreUtpWWlRcHhYNWJDTG9icHRGVGZsSldKOGNVeDR5ZThwT09ucm1zdG8xcVNwSjhHbFEzVmNvejJCblVwbUZOMlJrTU9uY2wrYWhlejBMNUpFbXJ2bmxYcmk3T3VoNTRSOTh2WHFkMU93OXJ4cmdoS2xlOHNBWjM5MUUySjBmOXVHUzkrblZ1cnJpNEJNVW5KS2hMcS9wS1NFeE0xMnNJQUFBQVBNMEk1UUVBQUFBQUFBQUFBQ0JUWlhmT3FueHVPU1ZKZmdHMzVSZHdXOFVMZTZScGJuQm91TFlmUEdFMi9ySi9ZS2JzMDVwZlZtL1ZsQitYV3JUbnpaMVRQeS9mcUZrTC8xUnNYTHpWdWFXTEZWU1hsdldzOXBVclVWampoL1hVVzFOK3l0UUFYa29HZFd1bFFkMTlVdXovWWZFNjdUdDZWdXQySGxLN0pyWDB3WWplWnYxR28xRWJkdjJscmZ1UFM1SktGaTBnU1RweTVwSVdyZG1oM1grZGx2RmUxY0FYUmsvUnhKRjkxTFJPRlkyZE5sZlhBKytvV3ZtU2FsSzdzaVFwTENKS2s3NWRxT0RROE14NFZBQUFBT0N4STVRSEFBQUFBQUFBQUFDQVROV2tWbVZOZnEydnpkYno2alRDWm10bDFPSzFPL1hsdkZXcGpxbnJWVTUxdmNwWjdRdVBqRmI1RWtVMHJHZGJ2VHZqZittNmQxWkhCN25uZGszWG5KVFU2RHJLb3UzUTBpOU5QMGZIeE9tbDk3NlNrNE9ESEIwZEpFbEpTVW1LaW81UmZFS2lhZHlZejM5V3RmSWxkZmpVeGVROVBsQ0ZMeWxKOGc4STByanA4N1Q5d0FrNVozWFMyR2x6WmJBektJdWRuZUlURWhVWG4yQ1Q1d0VBQUFDZUJvVHlBQUFBQUFBQUFBQUFrS24ySFR1cklSTytObDM3TktpdUxpM3JhZEszQytVWEVQUUVkNVp4aVVialE4Zk1YN2xaWDh4YmFicCtNT3gyUGZDTzFtdy9xSFpOYXVtSEpldDE5Y2F0Tk4rN1RhT2FhblB2V05uTU5xSlBlL1h2MGxKZW5VWW9LaWJXMUc1bk1LaFpuYXJhdXYrNGpFYWpJcU5qVmJpQXU3NStiMWlHN2pOai9pcjl0SFNEcmJZTkFBQUFQRkdFOGdBQUFBQUFBQUFBQUpDcGd1NkdLZWh1bU9uNmxWN1A2WHJnSFMxZHYxdEo5NDQ0L1RkS2twU1ltSEo0NytmbEc5VythVzBOOXZYUitDL21wM25kQThmUGErbjZYV2tlLzhrYkw2Ylk5MkJRTUMzczdPelVxbjQxRGU3dW81SkZDK2lqMll1MDZNOGRabU02dnZ5aFltTGp6TnA4MnpUVXdHNnQ1RFB3WFlzMTEvMzRZYnIyQUFBQUFEenRDT1VCQUFBQUFBQUFBQURnc2ZISWswdFZ5bnJxNEluejZ1WlRQODN6OWg0OUs3K2J0ek54WjQ4dVo0N3NDZzJQVFBQNGk5ZHVhcytSTXlwWnBJQ3kyTnNySVRIeG9YT0dUUGhhdCs2RTZySi9nQ3FVS3FveW5nVzFZdU5lc3pGMXZNckpMYWVMMW13N0tFbTZHeGFoVzNkQ3JLN1hmdGhFaTdiVjM3NW4wWmJUeFZudG0zbnIrWGFOVmNnamp5NzdCK3JkR2YvVG1tMEhMTWJlRGc0MXE2b25TWkhSTVpLa3dCVDJBUUFBQVB5YkVNb0RBQUFBQUFBQUFBREFZNU1qZXpaSlVzMUtwVld6VXVrMHp4c3k0ZXVuUHBUMzNjVGh1bkVyV0s5OS9IMmE1NHliUGs5M3d5TFNYREZ3MzlHemtxU0MrZHowMWZpaGNzdnBvaHUzZ3JYLzJEbEprcE9qZzhZUDY2SENIdTRxWGlpL3ZsbndoMm1PTldsOVRUZk1tU3lITFBiYWYveWNwdjI4WEZ2MkhwTXhoVDBYSzVUUG9sSmVibGNYU1ZMeHdoNXB1aDhBQUFEd0xDT1VCd0FBQUFBQUFBQUFnTWZtd3JXYjh1bzBJczNqZmRzMDFOZ2h2cm9SZUNkZDl5bGVPTCt5T1RubzFFVy85RzdScXF4T2p2SXNsRTluTHZtbk9DWlBMbGRGUk1Xa2E5M2cwUEIwN3lWLzN0ejY3c01SeXBNcmg2Yk5XVzRLNUVsU2JGeThCbzc5VWpQR0Q5RmdYeDk1RnZiUStDL21LVFl1M3VwYVIxWjhsYVo3L3ZyN1ZpMWR0MHQrQVVHbXRuY0dkOWUrWTJlMVpkOHhzN0VMUG44cnhYV1dmejArVGZjREFBQUFubVdFOGdBQUFBQUFBQUFBQVBEVThpemtvWVRFUk4yNEhaem1PWFlHZytaLzlycjhBKzZvNSt1ZnB2dWV6bG1kVks1RVlVbFNvMXFWVkx0S0daVXNrbDloa2RGcTB1Y2RxM095T2puS1BiZXI5dngxMnRUV3QyTXo5ZTNZTE4zM1QwMlIvTzZhOWNGd0ZmTElvMWtMLzlTOGxac3R4Z1RlQ1ZIL01WOW8yanVEMUxLZWx3cmxjOU9JU2JOMEo4UXlBTmg1K0NTTE5tdkJ1Uy9tcnJSb2ErSmRXVGxkczF1RTh1cjFmTlBpK05vQlhWdHFaSjhPVmdPWmFRMEdBZ0FBQU04S1Fua0FBQUFBQUFBQUFBQjRLamxuZFZLVDJwVjE3c29OSlNZYTB6eXZaTkVDY25IT1poRVdTMG5WY3NWVnUwb1pTWkp2bTBicTE3bUY3QXdHU2NuSDdWNFBDTkxPUXlkMTZzSTFTVkprZEt3cWwvRlU5bXhPaW95T2xaM0JvUFpOYTB1U3psKzlZVnIzd1BIejJyci91T2w2OU1BdUQ5MkxxNHR6aXNmQ1ZpdGZVdFBIREZJdVZ4ZDl1MkNOWnYvMlo0cnJSTVhFYXZpSHMvVGhxMzNVcG1FTnpmdjBEYjB5OFJ0ZHVYN0xiTnhsLzhCVTkzTi9LM1oyZGpJYS8vNGQyTm5aeVQyM3EyN2VTbnRZRWdBQUFQaXZJSlFIQUFBQUFBQUFBQUNBSjhiT3prNGZ2ZFpYVWRHeGlvcUpWVXhjdkJJVEUrWGluRTJOYWxWU3dYeHUrbjdSMm5TdDZWVytoQ1JwODk2amFScGZyMXA1RGVuUlJ0RXhjVHB6eVU4bnpsM1Y4WE5YZFBMQ05kMjBVcUZ2dzY2LzFLbEZIZTFhTU5Xc1BUUWlTdXQySGpaZG43N2twMTlXYnpGZEQvYjFVZlEvS3NpOVBiaWJqTVlreGNUR3lkWEZXYTBiMXREVmZ3VG5EQWFEZXJkdm9sRjlPOHJlM2s0ZmY3ZFl2NjNaL3REblNraE0xTGhwY3hVVEc2Zk9MZXBxN3FkdjZOWEozK212MHhjdHhwWXJVVmpSTVhFcTQxbFFraFNma0NoSnVoTVNKaW01NnQrSjgxZE40NzJybEZVV2UzdWR2bVI1UFBEdWhWTXQydTZqS2g0QUFBRCtDd2psQVFBQUFBQUFBQUFBNElreEdvMHFVU1MveW5nV3N1aTdlVHRZbi8yd1JNczM3a25YbWw3bFNzZ3ZJTWlzYWwxcUZxL2RxVTE3anVyQ3RadG0xZUJTTXVuYmhkcDM3S3dLNVhPVHdjNmdwQ1FwTER4S20vY2RWZERkNUJCYjUrR1RGQklXYVRiUDJ0RzNaVHdMcVhxRmtqTGNxOHpuSHhpa2oyYi9aamFtcVhjVnZUbWdpeUtqWWpSMitseHRPM0FpVGM4bFNjYWtKRTJjdVVCR28xRmRXOVZYcHhaMXJJYnlwb3dlb0NJRjhwcm03RGx5UnBLMGF2TStOYWxkUlNQN2RqQlZENVNrNkpnNHJkNjhUMXYyV2xZamZQNk56eFFURzVmbVBWbzdMaGNBQUFCNGxobktsaXR2dmY0MUFBQUFBQUFBQUFBQW5sby9UaDZsR2hWTFNaSUdqWitoZ3lmT1ArRWRQYm9zOXZheXQ3ZVRuWjFCQ1FtSnBtcHQ2ZlhIN1BlMWFlOVJUWnV6M01ZN3pEejNBMjhwSFYzYnZHNVZYYmg2VTFkdjNMTGEvekFHZzBHdEc5YlEyaDJIbEpTVXBQclZLOGk3YWxuVGE5U2dlZ1hsZGN1cGhNUkVuYjdvcHd2WGJsck10N1A3TzVSbjdUamhNcDZGVkt0eUdmMjJacnNTRXRQK3UrdlNzcDVPbkwrcWMxZXVaK2paQUFBQWdLY05vVHdBQUFBQUFBQUFBSUJuMEw4eGxBY0FBQUFBL3daMlQzb0RBQUFBQUFBQUFBQUFBQUFBQUFEOFd4REtBd0FBQUFBQUFBQUFBQUFBQUFEQVJnamxBUUFBQUFBQUFBQUFBQUFBQUFCZ0k0VHlBQUFBQUFBQUFBQUFBQUFBQUFDd0VVSjVBQUFBQUFBQUFBQUFBQUFBQUFEWUNLRThBQUFBQUFBQUFBQUFBQUFBQUFCc2hGQWVBQUFBQUFBQUFBQUFBQUFBQUFBMlFpZ1BBQUFBQUFBQUFBQUFBQUFBQUFBYklaUUhBQUFBQUFBQUFBQUFBQUFBQUlDTkVNb0RBQUFBQUFBQUFBQUFBQUFBQU1CR0NPVUJBQUFBQUFBQUFBQUFBSkFLZTN2K3RBNEFBTktPYnc0QUFBQUFBQUFBQUFENDEycFZ2N3FHdjlCZWt1VGs2S0FPemJ4bFp6Q2thNDJzVG81NnliZTFCblgza1pPalE3cjMwS1poRGJWdjVpMkhMUFlXZlJWTEYxTTNuL3JwWGpPemxTcGFRSU45ZlZRa3YvdVQzZ3FRS3UrcVpWVWdyNXZWdmtJZWVWU2tRTjVIdnNjcnZaN1RyMU5IcC91end4bzdPenUxYVZSVERXcFV6TkI4UjRjc0tsbTBnQXdQN0tWNFlRKzV1amhiakMxZTJFUHV1VjB6dkZkSm12cjJRTDAxcUZ1YXh3L3YvWnlxbEMzK1NQZjhMM0oxY1paM2xiTEtZbS81LzhTanlPdVdVKzhQNzYzaWhUMHMrc3FWS0t5UFh1dW5jaVVLUzVKcVZ5bWpRaDU1MG4yUDdNNVoxYTlUY3pXclUvV1I5M3RmaDJiZUdWcnZjVHh2UmhsczhQbnhNTzY1WFRYNTFiN3lybG8yMCsvMUtNcDRGdElISTNxcldNRjhUM29yTnRXd1prVjlNK0hsUi83Y3pVeld2b3MrS0plcmk1eXpPbVY0L1VmOXp2eHZrK1ZKYndBQUFBQUFBQUFBQUFESUxIVzh5cXBqc3pyNituK3JWYXR5R2IzM3l2UHEyYmFSeG44NVg1ZjhBdEsweHRnaHZ1clF6RnV4Y2ZIYWVlaWt6bHp5VDljZVJ2VHBJRHVEUWI5djJXL1I5K2FBenFwYXJvUUM3NFJveDhHVDZWbzNNOVdxWEVhdjlIcE9oMDllbEY5QTBDT3RaV2RucDJJRk14YU1DZzZOVUdoNDVDUGRIMCtIZnAyYTIyUWR2NEFnYmQ1NzFIUTkrNFBobWpGL2xYNWF1c0ZpN0pzRHVxaDI1VEpxM24rY1ltTGpNbnpQL2NmUGFyQ3ZqM3dhVk5lZk93NmxhNjZkd2FBOHVWMTFPemhVa3BURjNrNmorblJRa3BMVTZaVkppbzJMTnh0ZnNtZ0IzYndWcktpWVdLdnIxYWhZU3QrKy80cGUvZmg3YmQxM1RKSzAvT3Z4bXZMak12Mnllb3ZaMlBIRGVzby9JRWdUdnZvbFhYdCtVSXU2WHJweS9WYWF4dy9xN3FPN1laRTZkdmF5cWExbnUwWjZaM0QzaDg3MTZqUWlRM3Q4M0p5ek9tbjN3cWsyV2V2K005ZXZWbDd2dnZLOG12UjVSMHI4dTcrdVZ6bmxkY3VaNXZWV2JkNW5kdjE4dThicTBOeGI4MWR0dGhpYnk5VkZiUnZYMU1ZOVIzVG1rcjhHZGZOUnBUTEZOT1dIcFZxK2NVK2E3NW5WMFVIOXU3U1F2YjI5VHB5L3FsdDNRdEk4TnlVVFI3NmdLOWR2bWIzWDArSnhQRzlHMVBFcXA5RUR1bWpNdExrNmQrVzZSWC92OWsxVG5mL1A5M1pLMmpTcXFYWk5hbW5qbmlNWjJ1ZVJGVjlsYU43eWpYdjB3ZGUvcG12T2MwMXFLNjliVHIzOHdUY1p1bWRHWmNiNzk3Nm0zbFZVcmtSaEJZZUVtOXJzN2UxVXYxcUZoNjYxL2VBSmk3YU0vajdtTE51Z0wrZXRzbWl2VUtxb3Zwbndzajc4Wm9FMjdiSCszdG82NzJPdDNyeFA3ODc0WDRidS9hamZtZjl0Q09VQkFBQUFBQUFBQUFEZ1h5c21OdDUwN09UT1F5ZjF3dWlwK3V6TkFmcHA4aWkxZmVuOUZJTXY5NzNrMjFvZG1ubHI2ZnBkcWwyNWpHYU1HNkwrWTcvUTljQTdhYnAvMmVLRlZUQ2ZtMzVldmxGSlNVa1cvZTlNL1ZsTFpvelY1RmY3cXVmcm4rckdyZUQwUDJRbUtGNGt1Y3JRaGFzM3JQYlhyNTd5SDVqOUE0SjA5Y2JmSVI1WEYyY3QvM3A4aHZZeDg5ZmY5ZjJpZFJtYWk2ZkxheTkyc3NrNk93NmVURk5RcDNJWlR6V3BYVmwvYmora0FubHpXeDF6NDFhd0tSVDMwV3Y5MUxaeHpWVFgvUGlORi9YeEd5K20yRzh0VkxiNHl6RzZHWFJYd3lkK0swbUtpMC9RN04vKzFJVGh2ZFNuUTFQOXNHUzkyZmp2UHh5aG03ZUMxWHUwOWRDSWQ5V3lpb3lLMGU3RHAxTGRxeVNWTGxaUXE3ZnNlK2k0eDZYejhFbFcyOXMycXFYQnZqNlpldStNaGx2K2FmbkdQWm80YzRIVlorbll2STVlN056Q3JNOWFtelcxcXBUUjlnTW5GQmVmWU5iK1lwY1c4cTZTOXFwbkQ0YnlYSnl6eWJkTkE2M2Rma2dYcjkyMEdIcy9xSHEvY3RiTEgzeWowUU83YU1Md1huSjFjZGJjRlp0TVkwc1ZMWkRxZlplczI2VUIzVnFwUzh1NjJyZzc1VUJZZUdTMEFtMFEyclBHbHM5cmF5RmhFY3FlTGF2bWYvYUdQcGo1cTlac08yaldQM3BnbDFUbi96T1VWN05TYWF2amZGczNVR1JVaktLaVkxTWM4NkRvMkRpZFBIL1ZyTzNvbWN0YXYrdXZoODY5TDZXOVZ5cGRUQ1dLNUU5eDN0bkwvcXBYcmJ5RzlHaWptN2V0Zi9jNWR2YXlybHkvOWRTL2YrK3JYNzJDZGh3OEtlTUQzL2Vjc3pwcHh2Z2hENTJiVWloNTY3NWoycERLZStxZkpyL1dOOFcrTXhmOWRPM0dMYjA3cktmK09uVkp3YUhoS1k3TmlFZjl6dnh2UkNnUEFBQUFBQUFBQUFBQXo2UjhlWElwdDZ0THFtT3laMHMrZ3F0Q3lTSktOQ1lwS1VuNllPYXZLdTFaVUVVSzVGVklXRVNLQVlHaFBkdG9hTSsyMnJUbnFDYlBXcVJDSG5rMDc5UFg5ZVBrVVJyMi9reGQ5Zzk4NkI2ZmExSkxVbkpRd3RweFpvbEdvK1lzMjZEU25vVmtNQmdzeG9SSFJsdFUwbm9jeWhRcnBJRGJkeFVhRVdXMWYrWjd3MUtjbTFLRmxzbXpmdFBpdFR2TjJycTNicUJ4UTN1b1NkOHhDZ21MTU91ejFSL2g4WFR3NmpSQ0JvTkJEV3RVMU01RGY0Y1d4Zy9ycVc0KzljMENDVWRXZkdWV2Vjbk96azZWU2hmVnNiTlgwblF2ZTNzN2pSbmlLNFBCb0xhTmE2WVl0dXMvNWd2OWRmcWlKR25hejh2MS9lSzFrcVNwYncxVVFtS2lKcy82VGVHUjBSYnpjbVIzMXNldjkxTmlvbEd2ZmZLOWpFWmppbnZ4RDd5aldwVkx5eUdMdmVJVGtrdWdyZHk4VHdPNnRWSy96aTIwY00wT1JVUWwzOE05dDZ2Y2N1Wkl0Y3BWL2VvVnRHSDNFWXZ3MWo4VnllOHVWeGRuN1QxNk50VnhVdktSdUZuczdSOGFVbjVVS1gxbTNna055OVQ3U3RJUGl4OFM3alVZMUtkRFV6azVPbWoxbHYwS0RMcHJkZGpKQzllVWxKUms5Vm51aGlaL2hqM1laNjNObXZyVks4Z2pUeTYxYmxqRHJMM1htMU4wNnNLMTFQZWVndDd0bThqSjBWSGYvUHFIMWY2bzZPVGZ0K085SXlZVEVoUDE4WGVMZGZ6Y1ZlMzRSOVd1SlRQR3B1bWVRM3UyMWRDZWJWUHNYN2Z6c042ZU9pZE5hNldYTFovWDFzNWM4bGV2TjZmb2k3R0Q5ZEZyL2VUazRHQ3F6bmYvV095ZmxtN1FqUG5tLzNlTzZ0dEIvYnUwdEZqdmgwa2pVNzNmN0luRDA3U3ZpOWR1cXV2SWo4emF6bCs5a2ViS2ZGTEtvYncyaldxcWQvc21ENTAvN1BtVS83MU1udldicmx5LzlWUy9mKzkvajdtdlkvTTY2dGk4amlRcEpEeFNUZnVPVWNQZWIxbWRXNlZzY1gzMTdsQnQzSjF5Q1BMQ3RadjZZOXVCRlB2L0tiVlFuakVwU1pObkxWS1QycFhOZ29PMllJdnZ6UDlHaFBJQUFBQUFBQUFBQUFEd1RPclhxWG1hL3VBclNiOStidjBQb2t2VzdkS2tieGVhdFdWMWN0Uzd3M3FxWFpOYTJyVG5xTjc1Zkk2TVJxUDhidDdXc1BkbmF1WjdMMnZlcDI5bzNQUjVWbzhidTgvUklZdmFOL1BXNFZNWGRja3Y0S0Voc3piL0NHTkkwc1NaQzdSc3crNDBQT0dqYTFhbnFrb1dUYTVxVTZaNElRV0hobHRVcjNxd2F0Mnk5YnN0amdoTXJTSmVibGNYRlNtUTE2Sk5rZ3A1NUZHTzdOa2VhZjk0K3RXcVhGb3p4Zyt4K3I1THpXdjlPdXFGRGszMTBudGY2Y0R4ODVyWDg5enhBQUFnQUVsRVFWVC8yUnVxWE1iVDFEK3lUd2VON05OQlVuTDRiOWp6N1ZTK1JHRUZoNGFyNDhzZm1nWHJITExZNitlUFg1TnJqdXc2ZmNuUDFCNTBOMHhCZDVQRFlXT216ZFhNOTRhcFg2Y1dldVBUSDh6MjR1VG9vSVhUQnNuSjBVR2pQdnJPYWtXdUIrMDhkRktOYTFXU2Q1V3kybm12dXAzUmFOVGM1UnMxZmxoUDlXN2ZSTE4vKzFPU1ZLMThDVW5Tb1JNWHJLNVZ2SEIrbFM1V1VCOStzMERGQzN1WTlibmxkREcxUlVURnFGYmxNcEtrdGQ5UE5CdTNadHRCalowKzE2enQvZUc5MWJaeHpRd2ZIenZtcGU3cTBiYVI2WHIwd0M2bW9NN1RjaVR0MTcvOG5tcC9ONS82Y25KMDBPbUxmcG93NDM4UERheTRPR2RUWGpmekVIWHVuTW1mWncvK2JxeTEzWGMvcEZLbHJLZnl1dVhVaEs5KzBRY2plbXZscHIzYWYreWNKT2w2Qm84UHorM3FvcjRkbTJueDJwM3lEd3d5M1dQejNtT21xcTNSOTBLWVJmUG5WVjJ2Y3Nydm5sc2U3cm5sNFo1TDdaclVVajYzblBKOTdSTWxKaHJWOSszUHJkNW4zcWR2YVBuR1BWcit3UDlUMXRydXV4dVdmQng1allxbFVxMmlKa2s1c21kVDk5WU5VdXgvTU9SdDYrZk5ETUdoNFJyODdsZnEwNkdwMlRIWXhRcmxrNlIwSGRYZTY4MHBadGZabkJ6MTViaVhGQkVabzlmLzhabVZtclNHL3Q4WjNGMnRHOVZJUGw0NW5XenhHZkEwdjMvWDdqaWtneWZPcTNmN3Btclh1Slo2ajU1aStqZVhrR2hVVWxLUzFYQjNmdmZjbXZESzg3b1ZGS0lQdjBuNS84TkIzWDAwcUh2R0s0a1dLWkJYcTc5OXo2TDlmaGp5VVg4L3R2ck8vRzlGS0E4QUFBQUFBQUFBQUFEUHRFSGpaNlRZMTdLZWwzcTBiYVEzUHYxQm9lR1dWZDl1QjRlYVhWY3U0Nm1KSTE5UThjSWUrdlgzYlpyNjB6S3pLbGhuTHZtcjM5dlQ5TTJFbHpWai9CQXRYcnRUWDg1YlphcDA5YUEyaldvcVY0N3NXci9yc0NUcG5jOS9UdmV6blRoMzllR0RiTVNuUVhYNU5LaHV1bmJPNnFSWGVqMW5OdWJCVUY1b1JHUzZLcCs4M0t1ZFh1N1Z6bXJmTDFQZVRPZHU4U3phZit5Y2ZscTZRUU82dHRUMXdEdWFzMnpEUStmMGJOZElmZTZGYlE0Y1B5OUorbTdSV3VWMmRWR083TmswZW1CWGJkaDl4RlRwcWxITlNoclF0YVcrWGJCRzNsWExhc0x3WGhyOTJVOUtTa3FTbloyZEpyM2FWNldLRmRTQWNWK2Fqck5NS1REYnZHN1ZWTU8wMXY3ZE51ejlsbGtBWTh1K1l4b3p4RmMrRGFxYlFubFNjdlhNb2dYemFlbjZYWC9QclZsSlJxTlIrKzRGc3Y2cGJhUGtpbi9Iemw2eDJOZkFicTAwc0ZzclNjblZ5T3dNQnEzWXVGZHpWMnlVSkMzNC9DMnQzTFJYM3orczRsUUdyTjF4V0JmdWhSUEhEZTJoRGJ2KzB2N2pscy93dEZhL3pPK2VXNlA2ZHBReEtVa2Z6VjZVcGdwU3plcFUwY1NSTDFqdHN4Wk90dFoyUHd6VHRsRXRIVHR6V1NzMzdkVUhJM3JyeFBtclpwV3gwdnE2MWVnNnloUW9HL0ZDZXlVYWpacTljSTBrNmMwQlhlVlpLSitxbEMydUVvWHp5OE05bHp6Y2s0OTFUZzVmSjRkK1FzSWlGQkFVb29EYndUcHcvTHljSEJ3VWxSaHJWcVd5Ujl0R1dyRnhqeW5RRlJnVVlsSEZNakFvUk1mUFhWVjNud2I2ZmV0K2l5cU16eld0cmM0dDZxYjZQSGx5NVRDclFQWlBENGJ5YlAyOHRsYWhaQkdkdXVpbjJMaDRzeU9yRFFhRFhuNCsrZjlGYTFVdDcvOCtDK1p6TXp2ZS9wL1ZFMS92MzFrdXp0bjAyUTlMTTF4Wk1UWFpzemtwVjQ3c05sbkwzdDVPamc1WmxOWFJVYzdabk9TYzFVbXVMczV5ZFhGV3poek9jcy9sS3ZmY09iVjUzMUZUT0RVMVQvcjlHeDRacmZESWFKVXFXa0NIVHA3WEpiK0FoOTQvWDU1Y21qMXh1TEk2T1dyQTJDK3NodmJ1ZTlUamEwUENJalQ5NXhWbWJkbXlPdW9sMzlZcFZrTk9LMXQrWi82M0lwUUhBQUFBQUFBQUFBQ0FaOXJCRStkVDdQTzhWNEhtN0tYcjhnOU11ZUpRemh6WjlVcnZkdXJtMDBDeHNmRWEvOFY4L2I1MXY5V3gvb0ZCZXVHdHFSby9ySWU2dDI2ZzVuV3I2dnRGNjdSc3cyNVRTTUhlM3M1VTJTUXVMdm1ZeWJVN0RzbkowVUVsaXVUWDZZdCtWdGVXa2tORjBiR3hPbnpxWXFaVjdMSG03YWx6OVBiVU9XcmZ0TFkrSE5YSDdHalA5NGYzVnRNNlZSNXAvWTltTHpJTElFbFMxMWIxTlhhSXI1cS9PRlloLzZnU2RHanBsNDkwUHp5ZHZ2N2xkMVdyVUVLVnl4UXpIZHVZRW84OHVUU3FUMGY5dWYyZ1BwNjl5TlMrNCtCSlNWSVQ3K1IvazZjdlh0T3F6ZnZra01WZWY4eCtYMGRPWDlJUFM5YnJ6eDJIdFBEenR6Um1TSGQ5L2IvZjllR29QbXBZbzRMZW1qSkhKOC8vSFhqdFBIeVN6WjR2TWlyRzdEcm9icGoySHoyckZ2V3E2WlB2Rnl2eTNoR2FjZkVKbWpabnVXbWNvME1XTmFsZFdRZE9uTGM0eWxsS3J2RFhwVlU5MC9VL2ovdWQ4dU15MDVHVHpsbWR0R1hleC9wKzhUcGQ5ZytVbloyZG5Cd2Q1QmNRWktvR21CNmVoZktsR0F5N1g4M3ovbWZGdUtFOWRPVE1aYlBBMU8zZ1VCMDVmVWtmelB6VjZocDFxcFpUKzJiZTZkNlhMZGdaREpvNDhnWGx5SjVOQy83WXB1UG5ycVJyL29NaHpINmRtdXUxRnp1Wi9XNnN0ZlZ1MzlUc3lNOWFsVXViampKTnljcE5lN1hueUJtcmZkNVZ5NW9GM0dwVUxLWE9MZXZxbzltTEZCNFpMWjhHMVZXbHJLY216L3BOSHU2NWxTV0x2VTZjdjZyTmU0OXBhTTgyV3I1eGozNWV0bEVCUVhjZldqbXRmNWVXR3RXM2cySmk0N1J5MDk1VXh4WXA0SzVYWCt5b1RpM3FhTmdIMzFpdEJPZnQrN3JWdWZzV1RkUFZHN2ZrKytvbkZuMXZEKzZtTGkzL2ZpOWs1dlBhUW9XU1JmUy9xYU8xODlCSnZmdkZmRk1RS21lTzdCcnpVbmUxckY5TnF6ZnYwOW5ML2haelQ5d0wySzM1N2dOSlVreHNuT3IwZU1Oc1RCMnZjbnFoUTFPRlJVVEpZRENvUXhyZVM1ZjhBblRpZk5wRC93WTd3eU1mZDNwdzZSZktZbS8vMEhGeDhRa0tDWXRRWkhUTVEwTjVUOFA3VjByK3pLMWN4bFBUZmw2aERzMjhOWEhrQ3lsV29LdFFzb2ltajMxSkhubHlhY0pYdjVnQ3pTbDUxT05yd3lPak5YZkZKck8yOTE1K1huWjJkcG80YzRIVk5mSzU1OUtzOTEvUnRKOVg2TnlWNnhiOXR2N08vRzlHS0E4QUFBQUFBQUFBQU9BWlY3TlNxY2QrejR0K04zVTMxREk0OHJTSnVCZVF5ZUdTVGJwWDFDMnZXMDZORytLcjJZdlc2dlJGUC9WdTMwUXZQOTlPMloyejZ1aVp5OXA1K0tRU0VoUFYyc3B4c2cvYXZQZVlkdjkxV3EvMjdhaTNCM2ZUU3oxYTY0WFJVM1U5OEk0Nk5QVldrZnp1Rm5NbXZkcFhkYjNLcWxtL3NZcUxUN0M2N3NpK0hWU3NZRDQxN1R2bWlWUVRxVmFocEdMajRuWGkvQlZUVytIOGVlUi84L1lqclp1VWxHUVJNcngveEZ1aTBiTFBsc29XTDZRYzJaMHpiZjMvb3ZESUtKMjliUG5IK29jeEdvMTYrWU52RkIwVDk5Q3hnWGRDNVB2YUo3b2VlTWRxSUtSK3RmS1NwUFpOYTh2SjBVSGZMbGlqVVI5OXA2QzdZYWJqODBaUCtVbGZqaHVpanMzcVNKTGUvT3duYmQ1NzFHeWQreFVmc3p0blZVNlg5UDg3Q1EyUE5JWHRyRm02WWJmcWVKVlQ1NWIxOUw5Vlc2eU9hVlcvdWx4ZG5QWDdGdXZCaHRhTmFpcFByaHhwMmsvTCt0WGs1T2dndDV6SjQzTmt6eWFEd2FBN0dRamtTVkpZUkpSV3A3Q3ZDOWR1UEhUK3BqMUh0V25QMFJUN0wvc0hhc0VmMnpLMHQwZjFjcTkycXYxLzl1NHpQSXJ5YmVQd2I5TXJnVUFJZ2RDcmdLSDMzanNDaGlKSWt5cFZRQVVCRVVFRlZKU3VDUHdSRktrS1N1Kzk5OTU3VFVoQ0NPbHQzdzhoYTVaMERBSysxL2xGWnVhWlo1N1paRFo3SEh0NTMxNUZDQTJQWU4veDh5OWxEZTJHVE1UR091WG94dmxydDltUW9PVnBRczZPOW1haHZMcVZTMkV3R1BpNHA3ZXAwdHpwU3pmNGZlUGVSTTlSdDliMUNBNEo0K1k5MzFUWCtWYTl5Z3pxM0lKVld3NmtHc2dEdUhYdklZTyttTTNNTWUvenZ5OEgwM3ZNZFB3RG41aU5TU21VWXpRbWZUdzIxdndlWHRUOVpwUnpWMjh6YmVGZkRPN1NrdDhtZjh5UUNYTzRjdXMrc3o4ZlFMRUNucXpmZFlUeHliVHozbkh3RkQxSFQ2TnczcHhZV0ZnUUVtYittU0JuZGxjbUR1dUdoY0ZBSmljSFBoL1lLVTFyV3JSNlI3cENlYmJXMWtUK3d3Q1ZsYVVsZTQ2ZVpmMnVvMFJFUmhFZUdVVkVaQ1J6eGcvaWo4MzcrR0h4T3A2RWhKa3FtS2JGcS9EOEFsVDBLb0tscFFYN2pwOHphNjJla0lXRkJlKzJxTTNBemkzeGUvUVlYLzlBeHZSN2h4S0Y4dkRENG5VOFNpS01EZis4ZmUyeld0U3BTSnVHVlZteGNTL2JENTRpWjNaWDdHeHR6Q3I4dVRnNWtpZW5HM08vR0VTL3oyZVovYTY4aU0vTS8yVUs1WW1JaUlpSWlJaUlpSWlJaUx6bStuWm8rcTlmTXlnNGxMZjZqMDlUTUs5cHJmTDBidGNrdzY3ZHF2OTRzKzJrS2pqOXNYa2Y0Mll1TmxWZnk1TEp5WFNzZGYwcTFLN2t4ZnlWY1cwZGZmMERpWW1ONWFzZmw3Rjg0eDZPcjB5K0hlNnp5cllleEpaOUorblZ0aEdaTXpseTE4Y2ZaMGQ3Qm5adXdjT0F4N2k1dXBpTjM3ci9CQTJxbHFabStaSnMyWis0SFZtMkxKa29sTWVEM1VmT3ZyVDJYbVhlS01pcGl6ZUlpbzR4N1N1UU93ZDdqcDVMNGF6VWplcmJQdGxXaERzV1R2aEhjNmZtNDU3ZWxDdng3NGRYLzh1T25yMUNqMUhwcTJZNGZ0Qzd5VlpFZS9ZNWJsMi9TcEx0TGJmc1A4R0hrK1poYVdsQmc2cWxBZkI3OUlTZTNvMndzN1V4YTlQbjR1eEl6Zklsc2JRd1lHMWxUV1JVTk9WTEZ1YjgxZHZjZnhpUWFHN3ZodFVZMHExVnV1NEpZT0tjNVN4WnV5dlo0MXYzbitTZWJ3QmRXOVZqK1lZOWlZSkdGZ1lEUGJ3YjhDZ29tSTE3amlVNjM4clNrdDV0RytIM0tJaHNXVEtsdXA3T2I5VWxJaklLRDdlNGRwM3gvNzN2OXlnOXQyVVM4RGlZYitiOS9sem5abkp5U0hPWTBPOVJVSXB0SEROYWt4cmw2T0hka0lESFR6QVlERXdmM1pmU3JRWlNNSThIdVQzYzJISHdWS3B6NU1tWm5kQ3d1UEIzRnBlNHZ6UDVQZDFOeDVQYTUrcmlSRUx4ZjU4YzdlMU0vNDMvT1llRW1WZGVUSXRmL3R6R3JzTm5DSHdTUWsvdmh0U3A3TVc0bVl1VERMWUdQQTdHemRVRjk2eVo4Y3lSalR3ZWJ1VDJjQ04zam16azluQmozYzdETFB4ekc2M3FWMlpNLzQ0Y09uV0pMNUlKa0NYbHlKbkxESnMwajZramV6Tm4vQ0I2akpxYWJQam9lYjJJKzgxb1A2L2NnbTlBSU9NR3ZjdVFicTE0Zit4TWhuODdud0s1YzdBOWxkK3pJMmN1SjFrUk9GdVdUTXdlTjlEVVZqYTV5bXpQZXA0MjBpN09qdis0MVNuQTVadjNFbFY5aTR5S0ppdzhrb2NCajlNMTE2dnkvQUxVckZDU3V6NytYTC9qazJRb3IxS3BvZ3p0MW9xaStUM1pmdkFVWTZjdklqSTZtaDdlamVqY3NnN05hbFZnOXRMMS9MWm1KOUV4ZjMvMkdqUHRWeUR1WngwUkdjMlRrTlIvQnNtMTVRVW9YN0l3WS9wMzVQelYyMHlhc3h4N094dW1qT3hOSmtjSFd2WWJaL3FmUlM3ZnVNdWtPU3VZOVZrL1puOCtnUGMvbjJscVVaM1JuNW4vNnhUS0V4RVJFUkVSRVJFUkVSRVJrWFRMNU9TQWs0TmRta0o1bVp3Y1RHMWtNNUxCWUNBbUpwWnB2L3hsdG45ZzV4YW0wRXQ4WmFqc1dlUENjYlkyMXJSdldwTXpsMjl5OHNKMUFEYnZPOEgrRXhmTlFuRExOdXptcDZVYmtyMTIvMDdOYVZLakhMRkdJOEdoWVh5LzRPOGdVTjhPVFhCMWNXYlU5d3NUdFJIYmNlZzA0UkdSTktwUkxzbFFYdFdubGI4MjdUdWU1dGNoSTdsbnpVeCtUM2YrMm5iUXRDK1hlMVpjWFp3NSs3U04zdlA2Y2NtNlJJR2pSdFhMMHJkRFU3b01uNXdvakxOeXh1aC9kRDE1ZFgwejc0L25QdmZXL2JnS1YzVXJlUkgrOURuZmYrSTg2M1llWmtUdnRxelpmb2lnNEZEYU42MUorNlkxc2JXeDR0ZlZPL2hqMDE1NnRXM01PODFxMHFGWlRRNmZ2c1RPUTZmWmR2QVVEeDZhaDlYU0dtNnh0TFJJVTV2bDJOaFk1aTdmeUpqKzc5RDVyYnJNWGI3UjdIaXIrbFhJNzVtRDcrYXZUTEtDWnB1R1ZjbnQ0Y2JZR1lzWU95Q3VFcGExbFNXZUNhcHh1cm80a2QvVEhTY0hlekk3TzdKZzFWWWFWQzBEeEQzREVGZTU3TjlnTU1RRmVRdDQ1c0E5VzVaRXJSNlRrMXE0TVNOVktWMk1jWU03RXhrVnpRZGYvY1M0UVoxTjRiaVJmZHBScmtRaHRoODh4YVE1SzNpUVFwaHgwVGNmSnRxWDFIdFhTdTluVytaL2FiYjlRZGUzK0tEcld3RE0vRzFObXU0bm9RZCtqM2pnOXdpdm92bW9WN1UwUHkxZHorV2JjUlVOSzVVcVN1NGMyZkRNa1kxYzd0bkluTW1SeGpYS21WVzVlaGp3bUZ2M0gzTGgyaDJ1M2ZIQnhkbVJEN3EyNHN5bG0zd3c0U2V6ME5DT2c2ZTRjZGZIN1BycmRoN2g4czIvcTJqdU9YcVdMMzVZd21jRE90S2dhaG1XYmRpZDdudjZOKy8zUlZtMzh3aitnVSs0OUxUQzZNMTd2dnc1NjlNMG5ldnJIMGpESG4rUGRjK2FtUjgvNzAvdUhObTRmc2ZITERUMkluaGtkMDMwUHBsUm5vU0U0V0J2bTY1elhxWG5GNkJHdVJLY09IK04vSjd1cHY4Wkk3K25POUV4c1l4K3Z6MlZ2SXJ5d084Unc3K2RiL1k1YU1hdnExbTFlVDhqKzdaamFQZld0RzVRaGE0anZpZm9hUUR5cjIwSHNiRzJZdUdrWVdUUDZrS1RYcCtsMnZMMXlKbkxwaXJSQ1pVclVZanBvL3RpYldYSnFZdlhNUnJobTQvZUk1ZDdOZ2FPL3lIUjM1N2o1Njh5Wk9JY3BvL3V5dytmOWFmWG1PbWN1M0lyd3o4ei85Y3BsQ2NpSWlJaUlpSWlJaUlpSXZJYXVuRHR6a3U5L29HVEY3aDkzeTlOWTVlczNmVkNnaFkyMWxhRWhrZXdZTlZXcy8yRHU3NWxhbjkyNzJrMXJKelo0MElwYlJ0WEoydG1aejZidnNqc25HZXIwb1ZIUk9HWFFxdEhDNE1oeVM4OUFlNDg4R2ZiZ1pQc09uSW0wYkh3aUVoMkh6MUh6ZklsY0xDekpUVGN2T1ZsamZJbGlZNkpTVk9GbHhlaFd0bmlBT3c5OW5kVnZHcGw0dllsVmFrbkxhS2lvdGk0NXhqSHoxOHp0UW1ORjkvSzhOWjlQd0tmcVo2MGNjOHhydDU2UUVaNDJjL0xmOUh6dnFaR281RkZxNU51NFpvZVhWdlhaOHUrRTd6YnNnNEFLN2ZzSnlvNmhvR2RXMUN0VEhGaWpVYlc3ampNVDh2V2M4ODM3bjFnMUpTRi9MeHlDKys5M1lBRzFjcFF5YXNvWnk3ZlNoUTJlWjVLVXFsWnRmVUFIVnZVcGxmYlJtemVlOXpVUGpOYmxrd003dm9XZDN6OFdMbys2YkNTaFlXQmxWdjJtNExFQUo0NXNwa0ZSWHA0TjZTSGQwTUFHdmNhUTY3c1dlblp0aEdPRG5ZVXplK0pmK0FUQWg0L1NUUjNSc21UMDQzeUpRb0RNS1JyS3o1OHJ3MTNmZno1YlUxY1c5cUVRVWRuUjN1Y0hPek5xaFcraU5jOE9WVktGMlBLeU41WUdBeU0rSDZCcVFKVXZBOG56ZVBqbm0vVHBHWjVLcFVxeXN4RmExbThab2RaNWJYcmQzeFl1bTRYMy8yOHloU1NxVm0rSlAwNk5tUDhEMHM0bTBKcjBQSWxDNXVxUEFMMEhCMVhhY3JCenBacG8vdncwN0lOSERwMUNZQzdQdjcwNzlpY0ViM2FNcUpYMnpUZm80T2RMVjhNN3NLbDYzZVp1M3lUYWYvbkF6dmhualV6RHdNZWMvdUJINzcrai9Gd3k4TEk3eGR3Kzc0ZnQrNC9KQ282bXRMRkNuRDA3QlhUZWYzR3pzUTM0REcxS3J4cGRwME5Ud05HQ1VOdXU0NmN3ZHJLeXJSdjc3RnpyTnl5bjZ1M0gzRHE0blZlaEl5KzN4Zmw0TW1MWnRzakp2L01lMjgzSUh2V3pFejhhWG1pOFZhV2xvenAvNDVac0t4UUhnOW1mdFlQOTZ5WitmN25WV1RPNUVoK3p3WXY3Qmx5dExjbGwzdFc3dm42VTdOOHlTUS8yeVRGd3NLUXFDMjltNnNMWGtYem1lMExqNGdrajRkYm92MEFWMjgvSU9TWnoxcXYydk1iZjE4TnFwV2hRYlV5cG4wclo0em0zTlhiL0xSMFBYdU9ubVBaK3QxSkJ1cnUrUGpSNy9OWk5LbFpIbGNYWjFNZ0QrSSthMzQrNkYyS0ZmQmsvNGtMMUs5U090SDV5Ym5qNDJmNm0xRzdraGNUaDNZbEpDd0NlenNibXRXdVFJSGNIaFFyNEVuZnoyWncrdEtOSk9jNGNPSUNvNzVmeUtRUHUvSGoyUDcwR0RXVnl6ZnZaZWhuNXY4NmhmSkVSRVJFUkVSRVJFUkVSRVJlUTgvYlN2Qy94TW5CTHRFWGc3WTIxbGdZRElTRng0WHlRa0xEOFhzVVJIN1BITGc0TzlLN1hXTk9uTC9HbnFObi85RzFYWndkZWZ5ME5lNnovdHAra0UxN0U3ZWdqQmZmd3JaRytSSm1GVk9zTEMycFdyb1lCMDVjK0ZkYk9DWlVJSGNPQUdxV0w4SGxtL2N3R28wMHFsR1dPejUrWEwxMVA5M3p4WWN5dGg4OFJaWk1UbWJCRFlEaWhmSUFVTGV5RjZGaDVnSEY3UWRQWVdNZEYrenc5US9rMkxtcnozTkxnSjZYVjRXOXZXMlNsZURTcTNZbEwwb1d6c3ZuTTM0emhmSUFmQU1DS1pyZms3a3JOcko4dzU0a1F3S1hiOTdqays4VzhQWGMzNmxkOGMwa1EwTDF1NDlLMHpvc0xDellORzk4NmdPSnE1WTNidVp2L0R4eEtGOS8xSjB1dzc4ak9pYUdpY082a2NuUm51SGZ6aysyQXRMcTdZZFl2ZjBRMlo5cGh3MXhnYTc0d0d6Ynh0VVoxYmM5RHg0K0l1aEpYTENqYlBHQ3ZGa2szd3NMUXdGOC9WRjNHbFlyYTlvK2RQb1NpMWJ2NE1pWnk3emRzRnFpOFYzZXFrY1A3d2FVYlRQNGhhMHBPVTFxbG1mY29IZXhNQmdZL3UxOHR1NC9tV2pNbzZCZ1B2bHVBUnYzSHVmVDl6dndVWTgyTktwZWxzK21MK0w2blFmazkzUW5PRFNNSmV0MmtUTzdLd0NXRmhhTTdOTU9LeXRMb3FLaVU2eGM1aDhZeEpKMXU4anY2YzdEZ0NEVHp5OVBUamNBVGw2NHp2VTdEMHloWllBL3R4NWcvNGtMU2M1WHFWUlJzMWJQQm9PQnNRTTc0cEhkbGFFVDUxQzVkREVLNXNsQkprY0h1bjN5UFk4ZUI1dCsxem8ycjhYSFBiMDVlZUc2NlhrWjFiYzkzbzJxMFgza0ZFNmN2d2JBdWF1M3laWWxFeE9IZFV2clMyM1Nmc2drTGw2L2srVHZZRXBCc255NXNxY3BhUFlpN3ZkRkdkSzFGUmV1M1diOTdxTUFiTmg5RkZzYmF6NGYySW1nNEZEMkhUOXZOcjVOZzZyWVdGdXhhUFVPMHo1Yld4dmNYRjJZc3VCUEZxemF5dUF1TFFGb1BlQ0xOSzBodlZWb0szb1Z4Y0pnb0hqQlBFd2IzU2ZObFVSdHJLMklpREovVDJ0ZXV5TE5hMWRNTkRhWGUxWVdUaHFXYUgvQzl6ZDROWi9mNE5Bd3M5ZWtaZDFLakJ2MHJtbGZmazkzcG96c3piRHVyVk44dmJvTW44ejZYVWRNMnhZV0ZvenA5dzVObm41dXFsSzZHRlZLRjB0eGpvUldiTnpMeVF2WEtWK3lNTitONkVsQTRCTjZmVHFkbFROR1lXRmhRWVUzQzNQZ3hBV3UzVTc1czkybXZjZnd5SjdGRkxidTg5bU1OSzhoWGtxZm1mL3JGTW9URVJFUkVSRVJFUkVSRVJHUjE1S3Jpek1QQTh4RE53NTJjUzNRUXNMK3JzaHg0Zm9kM2l5U2x4Rzl2SEZ5c0dQaW5NVFZhTktyWU80YzNMcWZkQ3ZJa05Cd1FrTERjWGEwVC9MNG5xUG5pSTZKb1g3Vk1tYWh2SElsQ3VIb1lNZkd2UytuZFMzQTl3dFdZV1ZweVlCM1cxQzhVQjZXck50RnVSS0YrSEhKdXVlYUw2MEJqakg5M2tueCtPNGpaLzlSS0U5ZURVNzJkaGtTT08zeGRnT09uTGxzYWxFWjc5Q3BTelRwOVJtOTJ6Vk8xQkkwS2NtRlMyeXMwL1kxdXFXRlJackd4VHQxOFFZL0xsNUh2NDdObURDMEs0K0RReWxmc2pEei85ak1nV1FDVjhEZmxhS1NDT1VsSnpROGdqT1hidEtpVGtYS2xTakV0Lzk3L3BiQnFUbDU0UVlYcjk5bDk1R3pMSnN5Z2oxSHo2VVlmSGF3dDBsVUpmUkZzekFZR05pNUJkM2JOQ0FrTElJUmsrZXorMGpLNGV3ZEIwOXg4dncxUHV2L0RyVXJlYkgwKytITVhycWVnZSsyU1BHOFpWTkdwSGxkNDJZdTVvL04rd0RJbXpPdXpmdVkvdS9nNHhkSWwrR1RBV2pVNDFNSzVjM0o0ZE9YRW9WYTdlMXN1UDNBang4WHJ6TlZKWHV6U0Q1VFNITDY2TDRBeEJxTmJOMS9NbEZWeVBncVkyV0xGMkx6dnVNTTdkYUt0bzJyczJqMWprUUJOYjlIUWFabjVzc1B1bEM3a2hlZFB2eWFHM2Q5RTkxWDRidzVtZnZsWUs3ZHZwOWlvRHU1VnRZZjlXaER3T01uekZ1eE9kR3hodFhLVUtwWWZ0UDJpN3Jmak9ab2IwdkhGclU1ZXVheUtaUUhzSGJIWWJxM2FjREhQYjFwUDJTaUtVQVlYMFh6NUlYcmJFcnd1ZURzNVp0MEhmNWRvdXBtejFhaXpTaXRHMVFoT2lhR0F5Y3VtRldDUzAwbVJ3ZFRPRGplbjFzUG1LcG54bXZUb0FwdEcxZW44L0R2aUk2T01UdDIrK25uck5maCtVM093NEFneGt6NzFiVHQ1dXJDd0hkYjhNdWYyOHoraGlXc1B1M2k1TUNFWWQyb1d1WU5sbS9ZdzRUWnk0ZzFHdW5Vb2pZZjlYaWJYcDlPNC9EcHVMRGlsSkc5S1pUWGcrWjlQamVkZitUM0thYlB3YmZ2UCtUbVhSOEdqUCtSdXo3K0FLemVkaEFmLzBBR3ZOdUMzeVovekllVDVpWDZlNXJRZ3BWYnNiRzJZdm1HdldsK2JSSks2VFB6ZjUxQ2VTSWlJaUlpSWlJaUlpSWlJdkpheXUyUkxkR1g2TTVPY1VHNG9BVEJueU9uTDFPOWJIR2ExQ3pQd2orM21kcHVXbHRaRXZYTUY4REpHZEsxRlRHeHNVUkVSbEUwZnk1eWU3aXhhdXNCQUR6ZHN4RWVHWmxpNjY2RWdrUERPSHIyQ3RYS3ZvR3RqYlhwQy9pNmxiMklpbzVoKzRHWDA3b1dJQ1ltbG9semxzZFZFK3ZUbHRxVnZBZ05qMkRwdXFUYmFxYW1ScWVQazl6L1RyTmE5T3ZZak5PWGJ2Qm1rWHhjdkg2SDhJZ29oazJhbTJTMXNPaVl0UDJjNU5YbTZaSE5yR1hwOHpwNytSWWI5aHhOOGxoczdOL3RFci84Y1dtU1kycVdMMG1OOGlXU25YL2RUNThuZSt5Zm1yTjhJL2s5M1dsU3N6d1FWeEZ5K2krclg4aTFkaHc2eGFET0xZazFHdG4rQWx0aXA3Y2RzWWViYTZKQTlZdVVNN3NyWHc3cFFwazNDdkxnNFNNR2ZUbWJTemZ1cHVuY1IwSEJmREJoRHQ2TnF2RlJqN2ZKNCtHV0tNenAzYWdhbzkvdndQQnY1NXNGcmVPVkxKeVgrUk9HY1BMQ05YcDlPaDFqZ2phYUNaVW9sSmVnNEZEVzd6cEN0OWIxYVZTOUxCdjNIQ043MXN6TUhQTSswMzlkemJ3Vm04ek9hVm0zTWlONmVUTjZ5aStzM1hrWWdLdTM3N05oOTFHdTMvSGgycDBIM0xqanc4MTd2a2xXcVR4MzlUWkJ3YUUwcUZhR3VwVzlhRnlqSEl0V2IrZWJlWDlnYjJkanFqcjdyRWx6VjFEcWpmek1HUE0rNzQyY2lxOS9vT2xZMmVJRitYNWtid0lDbnpCMHd0d2szNzkzSGpxTmoxOWdzcjg3SC9Wb1ExQndXSkxIYjk5L2FLcXkrbS9kYjBhb1ZyWUUxbGFXWmdFN2lQdjdObjdXWXVaOE1ZalI3M2ZnMDZtL1lHOW53NVNSdmJHeXRHVHNqTjhTL2M0azFXNDBXNVpNLzNpTi9jZjlZUFllWGExc2NXcVdMOG02blVlU0RkSzJIdkFGVDBMQ2VLdGVaU3d0TEZpMVpUK3hSaVB1MlRMakd4Qm9OamJnOFJNdVhqZHZmYjc5MEduYU42MkpqWlZWa20xalgvWG4xOGJhaXF5Wk01RXRTeWJjWEYyb1VES3VqZmZYSDNVbmowZDIrbjAraTcrMkhUU056Ky9wenNCM1czRGc1RVgySGp1WDZIckZDK1ZoMnFnK3VMbzRNZVBYMWN4OStzd1h5WmVMQVoxYWNQRFVSVk1nTDN2V3pGUXJXNXlGcTdhYXpyZTJzc1RLMHRKVVNkckhQNUNPSDM2VDZIZjdmNzl2NXVxdCswd1kxbzJLWGtWVERPVUJ6Rm0yTWNYakNXWGtaK2JYblVKNUlpSWlJaUlpSWlJaUlpSWk4dHB4ZHJUSHc4MlYzemVhViszd2RNOEdRR0JRc0dsZi9CZkExKzg4WU1hdmY0ZGZCblJxUWFHOEh2UWY5ME9xMXl1Y0x5ZFZ5N3dCUUZoNEpKdjJIbVB4MDJvdmpXdVVwVi9IWnRUcDhnbVBnME5UbXNaa3o5RnpWUElxU3VWU1JkbDUrQXdHZzRHNmxVdXg3L2o1UkMxNS80bjhuam13dDdYbTNOWGI2VHJ2OTAxN0tWNG9OMjgzcklZeDFzaWJSZkt4NjhpWmRGLy8yYXBvbHBZV0RPcmNrcTZ0NmpIcnQ3VThDZ3JtelNMNUdERjVBVk5IOXVhN0ViMzQ2T3Q1K1BnSEpqT2p2SzRjN1czSmxUMHJoMDVkK3NkenpmeHRUUTdsczBZQUFDQUFTVVJCVkpvcTdpM2ZzQ2ZKL1Zrelowb1V5c3VhMlpuYkQveFl2ZTBnc3hhdm8wcnBZbXpaZjRLZzRGREdEWHFYNk9nWXZwcTl6Q3hnWkdFdzhQbkFUa1JFUkdGcGFXR3FWSmFTTEptY2NIWnlNRzNuY3M5S29idzUweHd5U1krMU93NHpxSE5MRHAyOHlNT0F4eGsrLy9Pd3RiR21YTW5DbkVraVZKUWU2WGx2eSt6c1NJbENlZG15L3dUalp5NU84L3QwUWlzMjd1WG8yU3M4OERPdnZGWWtYeTQrNnZFMmZvK0NpSXlLVGhUc2VxTmdicVovMnBmSFQwSVk5ZjNDWkFONUFGWEx2TUhKQzlmNVlmRTY2bFlxUmIrT3pkaTg3d1NuTDkzZzVJWHI5UFJ1eEo5YkQ1akNMQllHQTUyYTF5WW9KTXpzL1Rra05Kd1JrMzlPTkwrRndZQ1ZsYVZaV0MwMk5wYTl4ODdScEdaNVltSmkrV2JlSDZZZzNOenhnemgxNlFhVDVxeElORmRRY0NpRHZwak4vNzRjek1LSlF4a3ljUTZYYnR5bGE2dDY5Ty9Zbkt1Mzc5Ti8zQTg4U3ZDM09LRWRoMDZ6NDlEcFpGK0xsT3c2Y3VaZnY5OW5QYy9mMXZwVlN4RWJHOHUySkFLeVI4OWVZZHJDdi9pZzYxdEV4OFJRT0c5T2loWHdaT2lFdVZ5Lzh5Qk44NmVsT21ocUVvYkVDdWZOeVZkRHV4SVNHczYwWC8raXAzZWpKTStKcjlCWDRjM0NOSzVSanBWYjlnT1FONWM3TzFQNUdSZks0OEd4czFjSURnMmpZZlV5SEQvL2QwWGNSdFhMY3ZPZUx4WUd3eXY5L1BacTI1aGU3UksvTm02dUxseStjVGZaWnlBNTErODg0TUsxMjh4WnZwR1RGK0phUHBjclVZakp3M3NRR2g3Qm1LbC9WOTBiMHEwVk1URXhMRm0zeTdRdjA5Ty9Md24vUmlZWE50MTUrQXdkaGs0eXE5S1hFVEw2TS9QclRLRThFUkVSRVJFUkVSRVJFUkVSZWUyVWYxcUo1UFNsbTlTdlVocDdlMXNpSXFMbzBxb3VzYkd4bkgvNlJibUhteXRqQjNZQ3dNWFpFWXNFN1NaelpuZkZ3ODAxVGRmcjkva3NEQVlEQnVMYTRpV1V6OU9keDhHaDZmcHljZU9lWTl5ODY4dWgwM0VCcGJMRkMrTG02c0ttQlgrbWVZN1VXQmdNL1BMMVVPNDg4S2ZEMEVucE9yZHByZkswYVZDVnc2Y3Y0NWtqSzFOSDlXYk84bzM4c0hpZDZVdnBiSmt6bVZVclNrM2VuTm41Y2tnWGloZk16Y1E1eTFteWRoZHRHMWNINHFyWjlQcDBHajkrM3AvbFV6OWgrcStyK1dQenZqU0ZuT1QxVUtOOFNRd0dBOGN6b0ExeFJyVEFmZGJIUGIzSjdlRkd4MkZmVTZlU0YyUDZ2OE9waTljSkNnNWx6WTVEVEIvZGx4eHVXUmc2Y1M3aEVaRjBiVldQNkpoWXZ2dDVGWC85TUlZeXhRdWF0U2g4bHJXVkpkNk5xdFAzbmFZNE85b3ovNC9OeE1URThwNTNReFpQL3BpVlcvWXpiOFdtZEZjUzlIRExRbjVQZHlBdVdKaFFuY3BlUUZ6bHBleFpNNXRWTS91M0JBUUdtUVdYZXJkcmpJdVRBOVhLRm1mNjZMNThQZTkzYnQ5L3lJbnoxOUljSEV6dmU5dTVxN2RwUDJSU21zTk55VW1xUGFoL1lCRGYvYnlLK2xWS00zbDRENkpqWWpsNjlncDdqcDdGeXRLU2ZoMmI4U1FrakQ2ZnpVZ3hiSnczWjNiZUxKS1g4Yk9XRUJFWnhhUzVLNWc1NW4yYTFTclA2dTJIbVBYYldtYVBHOEQ3N3pSbC9Ld2xBTlNyV3BvOE9kMzRadDRmU1Q0VHRqYldGQytZaHpMRkMxQzJSQ0hLRkN2QW9DOW5jL1RzRlFBeVozS2kzenROYVZTakhBRHJkaDB4cTB5WE4xZDJ6bCs3azJqZWVOZHVQNkRYcDlPWlByb3Z2M3c5akhzK0FlVEo2Y2JtZlNjWU8yUFIzMjJYL3lVdituN2pQYy9mVmxzYmE2cVhLOEhSczFmTi9xZUJoSDVldVlYU2J4U2dkZjBxUUZ5bHovU0U0Wk9yVFB1czNZdStUblZNclFvbCtYSklGK3h0YlJreVlVNmlOc0JKY1hOMTRZSGZJNHhHSS9rOTNYRnhjdURzbFZ0SmpxM2tWWlMrN3pRaGZ5NTNhbmY1aEhVN2ovQld2Y3JNV2JhUmdNZFBBT2pRckNZaG9lRU1HUC9qSy8zODdqeDhHdCtBUU83NitIUC9ZUURsU3habVZOLzJkUDlreW5PdE15dzhrZ0hqZndUQXljR2VQdTBiMDZsbEhSNEdQT2I5c1ROTjYrajhWbDJhMUNqSGQvTlhtcjEzWnMwY1Z6SHhjVkJJbXE1MzYxN0d0NVhONk0vTXJ6T0Y4a1JFUkVSRVJFUkVSRVJFUk9TMTA3QmFHVUxESXpoKy9pcjlPelduYTZ0NlFGd1ZuRm0vcmNYdlVSRDVjbVhueDdFRHlKTEppZGxMMTlPbmZSUGVlN3NCczM1YkM4UjlBWi9VbDdReE1iRmtkM1ZKdE45b05QSnNqUlFMZzRFeWJ4Uk1zdVZhU256OUE4MENNazFybFNjeUtwb2RoNSt2Y2xCU0N1Ynh3TW5CUHQxdEs5czFxY0dJM20yNWZQTWVIMHo0Q1FjN1cyWjkxby9lN1JwVEtJOEhReWZPQmFCRjNVcTBxRnNwMWZtY0hlM3AxYTR4SFp2WElqQW9oRDZmelRDMVhrdkl4eitRcmlPK1ovemd6b3pxMjU2dXJldXhaTzB1TnV3Kyt2K216ZGwvV2N1NmxZaUtqbUhYa2JNdmV5bUo1TTJablFaVlN6UDkxelVBaVo3elE2Y3VNV3pTUE9wVzhpTDZhY3ZyK2xWTEV4RVp4YUxWMjVteTRFOCs3ZGVCZTc0Qi9MaGtuZG01THM2T3RLcGZtWTdOYStPZU5YUGNjL1hsVDZhS1VMdVBubVZrbjNaNE42cEc2L3BWMkhYa0RLdTNIMkx2c1hOSnRuSisxdmpCblpQY1g2eUFKME82dG1MYmdaT1VLMW1ZS1NONzAydjBWRUxDSXNpU3lZbituWnFieHBZc25CZUEwZTkzU0hLdXJKbWRrejBHOE1VUFM1STl0bjczVWRidlBvcTFsU1Y5T3pTbGgzZEQ5aDAveitydGh4ald2VFcvVHh2SndsVmI2ZlBaakRUZEx6emZlOXMvRGZRa3h6L3dDVXZYN1dMcHVsMjR1ampUb2s1RjNuK25LVlZLRnpPTjJiTHZCQzVPRGxoWVdKaTFWMDZvZTVzR1JFUkdzWEZ2WFB2TXZjZk9zWHJiUWZ3RDR3SktCMDlkNU5URkc5aloyR0F3R0FEbzI3NEp0eC80c1d6OUxyTzVXdFNwU0xzbU5TaFdJRGZXVHl2Rm5iMXlrOFhyZG5IMTlnT3laY2xFaDJhMTZOaThGblkyMWl4WnV3czNWeGVhMWE3QXByM0gySDNrTEI1dXJqZzUySE11bVZBVnhMVkxyVnIyRFdLTlJxd3NMY21UMDQxWW81SEhUMExJblNPYnFWWDhpL1p2M1crODUvbjlxMW1oSkE1MnRtdzljQ0xKNDVWTEY2T25kMFBLbHl6TUhSOC8zTEs0TUt4N2EzSm1kMlh4MmwxcEN0U21KYXljOEg5TVNJcWJxd3VET3Jla1JaMktCSWVHTWZqTDJleDVXajB2UHBCdmJXVkpWTFI1UzJLRHdVREIzQjVjdUJZWHdLMVRLUzRRZk9ERUJiUHJGaXVRbXdVVGgxS3FXSDd1K1FZdzdkZlZHQXdHNXEzWVJNdTZsZmkwWHdlR1RaeExyTkZJZnM4Y3ByYXZyL0x6ZStieVRjNGsrQXo0WnBGOC8zaGQyYkprd3J0UmRkNXBYZ3NYSndkMkhqN0QyT21MZUJRVWpJV0ZCZTkzYUVxdmRvM1l0UGNZdi94bDN1STVYNjY0a0xaZjRML3p1ZW5mK016OE9sTW9UMFJFUkVSRVJFUkVSRVJFUkY0cjdsa3pVNzlxR1Ric1BrcGtWRFEvTGR2QXFpMzdzYmF5d2pmZ01ZRkJ3VlF1WFl5dlAreU9uYTBOd3liTlpmZVJzeFRObDR1ZTNnMU5WWmtLNU03QjVuM0hFODEvK2VZOUdsUXR3LzJIQVZ5OTlTRFpkb09PRG5ZMHFGcUdYTzVabWJkaVU0cHJ6dS9wenNvWm8xTzl0NzIvZlpOb1grbFdBMU05THltbDN5Z0F3TFlESjlNMDNzbkJudUc5dkdsUnB5SVhydDJoNzlpWmhJU0dFeElhem5zanAvRGRpRjc4dGYyUWFmenFiUWRadk00OERQTGJ0eCtaL3AwMXN6UGRXdGVuVGNOcU9OcmJzbWJISWI2Wjl3ZVBueVJmdlNVb09KVEJYODZtWmQxS0RPcmNrZy9mYThQUTdxM1pkZWcwUXlmTlN6YlFJcSsyaWw1RnFGcm1EZGJzT0pUaXp6K2p4VmRpZkZhSlp5bzhEdWpVblBESUtQN1lGTmNPTzc3Q1VMV3l4Ym5yNjA5c3JKSERweTl4K1BRbHJLMHRxVm1oSkNVTDUyWEswOHFXdjIvYVMyNlBiSFJxVVp0bDYzY1RFUmxKdGJJbGFGeWpMRFhLbDhUYXlwTGI5eDh5WnRxdnJObCt5S3h5ME1rTDEzbG42TmMwcWw2Vzk3d2JVcWVTRjNVcWVSRWVFY21STTVkWnNYRnZpbTArZTQ2ZXhwRXo1aUhYWE81Wm1mSHArOXp6OWVmVHFiOVF2bVJodmgvWm16bGZER2JveERsWVcxbmgzYWhhb3JtUzJnZHh3ZHJramdGTVhmZ24wVEV4NU15ZUZjQ3N4VytCM0Rtb1U4a0w3MGJWOEhCelplZmhNNHlZUEordzhFaDJIem5MMEc2dDZObTJFUTJxbFdIY3pNV21xbVlwU2U5NzI0dGtZMjFGZ2R3NThDcVNuNHFsaWxDdFRISHNiRzA0Yy9rbW0vY2RwM0twWWpTdVVZNW10U3NRRkJ6S3Z1UG4yWG40REh1UG5TUG9hYVVvcjZMNWFGbXZFbk9YYnpTckx2ZnB0RjlwVnFzQ3pXcFZBR0RsNW4xRVJrWFR0R1o1OG51NlV6Q1BCMnQySEtKaHRiS21jMjdlOHdXREFhUFJ5SUtWVzB4aHZvaklLTXFWS01Ud25tOVR2Mm9ackswczJYbjRETk4rK1l1cnQrN2o0dVJBa1h3NStmNlRYdnp5NXpieTVYTEhhRFJ5NE9RRnMzc3RYaWdQRmQ0c1RMVXl4U2xWTEQ4R2c0RVQ1Ni94N2YvKzROWTlYM3EwYlVTYkJsWHdibFFOSC85QURwNjh5UG1ydDdsMDR5NzNId2J3TU9CeG9rRFhQL2FDN2pjNXovUDcxK1JwZGI0ZEIvOStsdk43NXFCKzFWSTBxMVdSZkxteUUvZ2toQ2tML21UUjZ1M2tjcy9LSjczYjBiMU5BN3E4Vlk4alp5NnovZEFwanAyOW1xNVcxN1kyMWpqWTJSSVNGazUwVEN3TnE1VUJJRExLUEFEcjRlYkt1eTFyNDkyb09yWTIxaHcrZlpteE14WngxOGZmTk1ibmFldlhNZjNlWWQrSkM2YlBSZ2FEZ1dwbDN5QmJsa3djUFhzVmF5dEwyald1d1lWcmQrSitINEV5VDErektxV0w0ZmNvaUs5K1hNYWpvQ2YwNzlTQzgxZHZjLzdxYlNiOHRKelBCM2JpMitFOTJIM2tMSm1kSFUxVmoxK1VqSGgrVTVJdFN5WXFlUlUxMytjYVY4bXU0cHRGeU96c21PaWNiUWRQc21EaVVISzVaK1hTamJ1TW1mb0xPdy9IVlV3c1VUZ3Z3M3Q2NDFVMEgrdDNIV0h5L0pXNE9Ec1NHaFpPZEhRTWVYTmxwMmZiaGtSRngveHJvZGdYOFpuNXYwU2hQQkVSRVJFUkVSRVJFUkVSRVhtdDlHamJFR3NyUzM1YnN3T0FrTkJ3cmljSU1yaTZPRFA1NHg3RUdvMzBIemZMVkpWdHpQUkZ6UDFpa0ZsbHFRTW5MaWFhLzZ2WlMvbjZvL2ZvM3FaQnFtc0pEWS9nNTVWYldMbGxmNHJqL0FPZjhNMjhQOUp5ZXhtbWRMRUMzSDdneCtXYjk5STB2a096bXJTb1U1RXQrMC93NmRSZkNBdVBOQjE3RWhKR3IwK25tYlo5L1FPNWNjODNVVldoZzZjdW1scWhoVWRFVXE1a1lhN2R2czkzODFlWktvT2x4Vi9iRHJKeHp6RmExYTlDczFvVm1MVjRuUUo1cjdGN1BnSDQrQWZ5NCtMMS8rcDFSL1Z0bitvWWc4SEE3cU5uT1hUNmtxbWQzc2tMMTlpMDl4aER1clZpU0xkV1NaNjMrOGhabG0vWVk5cWV0dkF2bHE3YlRjRGpKelNvVm9hdlArb093T0hUbDFteWJpZmJENXhLMU1ZdlhxelJhS29vVjc1a1lkNXVXSlU2bGJ3b1dUZ3ZYL3k0Tk1semZQMERHVEg1WjY3ZE5xOGc1WjQxTS9PK0hJekJZR0RRRjdNSkNZdGc1K0V6ZlBuRFVrYS8zNTd1cmVzejRhZmx6eDMyVGNwN2J6ZGdVT2VXcG5zNWVlRWErVDNkV1RocEdNNk85Z0JjdW5HWDczK2V6NmFubGVBQWdrUERHRGRyTVZzUG5PVHpnWjM0WVd4L1dyNC9qZ2QrS2JmS1RPOTdXMGF6dGJGbTZzamVlSHBrd3lPYks1YVdjVlhBYnQ3elpmbkdQV3pZZGNUVXNuZkJ5cTI0T0R0U3IzSXBHbFFyUTRPcVpXaGNveHdSa1ZFMDZ6TVd2MGRCRE8vcHpWMGZmMzcrWTB1aWEzMDVwRXVLYTJsZXV5TE5hMWMwYmEvWXVKY3ZmbGpDNnFjVnhoTEs0K0ZHM2NxbDJMam5LQXRYYlRNTGR6ME9EcVhuNkdsODhVRm4wOSsrSld0M2NjODNnQnh1V2ZodVJDK0s1TXVKbGFVbEVQZnpuTE44SSt0Mkh1YkdYVi9UUEo5TS9wbkovL3VESmpYTFU3ZXlGMDFybGFkbGdvcXEydzZjTkZWYnpTaXJ0eDNNMFB0TlRYcC8vK3p0YktoV3RqZ1hydDB4L1c1L042SW5kU3VYQXVLcXdIMHo3dzlXYnQ1SGFIZ0VBRGZ1K3RMbnN4bVVLMUdJemkzclVMTkNTU3FWS3NxU3RidVlPR2Q1bXE0TGNhSFl4Wk1UdDdWTitObW5RTzRjTEpzeUFpdExTNjdmOFdIVzRyVnMzcHY0ZjFoWXZtRVBsVXNYUzdKS2JteHNMSnYzbldEeDJwM1VxVlNLSEc1Wm1QbmJtcjlmQTFzYm9tTmlXTEJ5SzNOWGJDUXNQSkxNbVp3SURBcm01d2xEK1BEcmVmeTU5UUNPOXJaOCtGNGI2bFl1UlhCb0dIdU9abnhsMVl4K2ZsTlNNSTlIc3M5dzE5YjFrdHhmdXRWQWhreVlRNVpNVGh3OEZmZHpzckN3NE51UDM2TnU1VktFaFVjeWFjNEtGcS9kU2MrMmpSaVFvT3BwdkJtTDFyeVFOdTlKZVJHZm1mOUxERVdMdlpIMFgzNFJFUkVSRVJFUkVSRVJFUkdSVjFDUmZMbm8wTFFtNDJZdFRuWk1SYThpM1BjTjRQWURQN1A5anZhMjlPblFsTExGQzdMajBHbm1MdCtZNVBrR2c0R3NtWjJ4c1U2K3hrVjBUQ3orZ1VIRXhDUWRGck94dHFKcjYzcnNPbnlXaTlmL25Zb2xDYTJkUFphdEIwN3kzZnlWYVJwdmJXWDVOTUJ3TFBYQmFXUnZaMk1XN250V213WlZHZEc3TFEzZUcvMnZWbENUZjUrem8vMExDUWtjKzJNcTAzNVp6YzhyL3c0MDllM1FsTDRkbWlRYlBFdnRlRHhuUjN1Y0hPeDUyaTBVQUtNUmdrSkN6U3FhSmFWNTdZcWN2SEF0MFh0UVd0bmIyWkRWSlJOM2ZQNCtQNWQ3Vm1hTzZVZXIvdU9UUGMvYXlwSXBJM3Z6L2MrcnVITHJ2dG14V2hWS2N1VE1aVUxDSXA1clRjbkprOU9OeXFXS1lUQVlPSC8xRnFjdTNnQ2dwM2REWW8xRzlodzlsMnAxTDFjWFo5NHNrdGRVRVNvbDZYMXZTNHRWTXo4bFg2N3NhUTRyanVqVmx1eFpYYmgyeDRlTDEyNXo4dUtOTkxVWXpaekppZnBWU21GamJjVnZhM1lDVU1tcktBR1BuL3dySWNPMFBJY2VicTdZMlZxYnRYY2YwS2s1cnBtZE9YNytHb2RQWFVvMU9CblAzczZHTjR2a28zRGVYT1QzZEdmR29qVUVCZ1duZXQ2SlZkTzVjZGMzeGQvMXRIamUrMDNKOC96K3VibzRreU5iWmxQWUsxK3U3RFN2WFpGdEIwNmE5cVVrU3lZbnFwY3J6b2JkUnhOVkd1ejhWbDNlYmxndHlkZksxc2FhRWIzYnhsVXZNMEpZUkNUN2pwOW43OU9XdFBIZXFsZVowTEJ3dHU0L21XeDRPSjZkclExMnRqYW1iYVBSU0ZoNEJKRlIwVURjNTZkZWJSc3hkL2xHczdseVpuZE5GSHEwdGJGbWVDOXYvcmRpcyttOXJraStYRlF2VjV5OXg4Nm4rYlBUeTN4K245V2tabmxHOVcxSDlZNkp3NUQvUktQcVphbFd0aml6RnEvbHdjTzQ1Njl3M3B6VXIxb2F3OU5xa2VFUlVSdzllNFZURjY4bk84K0pWZE5adW00WEUzNUtPdHg1WXRWMFZtODd5S2ZUZmszejJqTGlNL04vbFVKNUlpSWlJaUlpSWlJaUlpSWk4dHFKL3dKU1JFUkVSRVRrVldQeHNoY2dJaUlpSWlJaUlpSWlJaUlpa2w0SzVJbUlpSWlJeUt0S29Ud1JFUkVSRVJFUkVSRVJFUkVSRVJFUkVSR1JES0pRbm9pSWlJaUlpSWlJaUlpSWlJaUlpSWlJaUVnR1VTaFBSRVJFUkVSRVJFUkVSRVJFUkVSRVJFUkVKSU1vbENjaUlpSWlJaUlpSWlJaUlpSWlJaUlpSWlLU1FSVEtFeEVSRVJFUkVSRVJFUkVSRVJFUkVSRVJFY2tnQ3VXSmlJaUlpSWlJaUlpSWlJaUlpSWlJaUlpSVpCQ0Y4a1JFUkVSRVJFUkVSRVJFUkVSRVJFUkVSRVF5aUVKNUlpSWlJaUlpSWlJaUlpSWlJaUlpSWlJaUlobEVvVHdSRVJFUkVSRVJFUkVSRVJFUkVSRVJFUkdSREtKUW5vaUlpSWlJaUlpSWlJaUlpSWlJaUlpSWlFZ0dVU2hQUkVSRVJFUkVSRVJFUkVSRVhpcjNySmtaOEc0TEhPeHNYK282N0d4dFh2ZzF5cFVvUk9lMzZ1TGk3UGpjYy9SczI0aFN4ZkluZVN5SFd4WjZlRGNrZDQ1c3FjN2o0dXpJNzlOR1VxNUVvUlRIblZnMW5WN3RHajNYV2tWRVJFUkUvait5ZXRrTEVCRVJFUkVSRVJFUkVSRVJrZi9mNmxVcFJVL3ZobVRKNU1qNFdVdlNkRTdmRGszcDI2Rkprc2ZLdlQyWVZUTS9UWFdPYTdjZk1QakwyUUIwYTEyZmRrMXE4TTdRU1R3T0RnWEEwakw5OVMxaVltSlRQTjZoYVUzcVZQYmlyMjBIMHowM1FQRkNlUmpRcVRtLy9yV2RreGV1SnpyZXNHb1pCcjdiZ2pPWGJuTDdnVitLYzFsYldWSXdqd2VPOW5iUHRaYUVEQVlEUnFQUmJGK0p3bmtwWGpCM211ZFl2bUhQUDE2SGlJaUlpTWlyUUtFOEVSRVJFUkVSRVJFUkVSRVJlYW1Xck52TlcvVXE4M2JEYXF6YmVZU2paNitrNmJ5cnQrNHovTnY1cHUwYzJiSXdZOHo3QUN4Y3RkVzBQN2VIRzEzZXFzdmsrU3NKajRnMDdROE1DamI5Ky9TbEd3enEwcEx4SDNSbTBCZXp5ZTNoeHVvZnhxVDdYbXAwK3BnbklXR1VlYU5nb21OV1ZoYlVyRkNTUzlmdlVzQXpSNXJtQzR1STRNSzFPNmJ0VnZVcUUyczBzbVR0cmlUSDE2OWFob2NCanpsOCtsSzYxNzVzeWdpSzVNdVY1TEgrSFp2VHYyUHpSUHRMdHhwSXRpeVptRHF5TnpNV3JXSC9pUXVtWTNVcXZrblB0bW12c0tkUW5vaUlpSWo4VnlpVUp5SWlJaUlpSWlJaUlpSWlJaStVcGFVRnpvNE9LWTZadlhRRFRXcVdKemcwbk15Wm5KSWM4eVFrMUt3U1hVUlVORmR1M1RmYmpwY3c0TldnV2huQ3dpUDU1Yzl0eVY3LzZOa3IvUExuTnJxMnFrZjdwalZadStNdzM4ejdJOG14L1RzMTQwbElHQXRYSlo0dklqSUtnUGtUUGtqMldzVUw1VW54ZUVKWGI5M243VUZmMGFaQlZRQ2ExQ3pQWFI5L0tub1ZvU0pGQUxoeTZ4Nm5MdDRndjZjN1hrWHpjZmJ5VFRxL1ZUZlJYUGQ4L2RtODcwU3kxL3JncTUrd3RiRk90SC9sak5Fc1dyMkRGUnVURHMxWldGamdtdG1aS1NON00vaXJuemlRSUpnSGNjRzlsQXp1MHBMdWJScWtPRVpFUkVSRTVIV2lVSjZJaUlpSWlJaUlpSWlJaUlpOFVDVUs1V0hocEdGcEd0dWdhdWxrajNYODhCdk9YYmxsMmk1ZU1EY25WazFQY3F5RndZQ2pRMXhiMXZ5NTNMbm42NCt6bzczWm1DY2hZV2JiUHl4ZVoycWx1MnJMZmhhdDNwNW8zckxGQytKZ1o4dkNWZHVTUEI2dnkvREpadHZXVmxaTUc5V0grMzZQR0RmenQyVFBlMVo0UkZ6SWIwei9kMHo3bkIzdHpiWVhyZDdCcVlzM2VMdGhOU0N1Yld5Sndua1R6YlhuNk5ra1Ezazl2QnVTd3kwTHk5YnZKcituZTVyWEZob1dBWUN2ZnlEdmo1M0p6eE9HOFAySVh2VDViRHFuTHQ1STh6d2lJaUlpSXY4MUN1V0ppSWlJaUlpSWlJaUlpSWpJQzNYbmdUOWYvcmcweFRHaityYkhQL0FKUHk1WmwreVkrNzRCWnR0WGJ0MW55SVE1cG0wUHR5ejhOQzZ1S2x2ZVhObFpPV08wMmZqZGk3NDIyMzYyZ2x0NFJDU2ZURjdBdzBlUFRSWHZudFdyWFdNQVZtN2VsK0w5UEJ0SzY5aThGbzRPZHN4WXRDYlJzUUdkbW5QMnlpMjJIenlWNHB3ck51NWx4cUkxWnZ0MkxKd0FRQ1luQjlvMHJNcVcvU2ZNV3ZyRzI3ZjRXNktpWXdDd3M3Vmg3aGVEK1A3blZRRDRQUXBpV1BmV0hEMTdoZCtualV6eTJwMWExS1pUaTlybWN4NC9UNy9QWndGdzQ2NHZReWJNNWFmeEE1azJxZy9OKzQ1TDhWNUVSRVJFUlA3TEZNb1RFUkVSRVJFUkVSRVJFUkdSRnlyZzhST3pkckpKR2RXM1BVOUN3bElkbDFCa1ZEUzM3ejlNY1V6OTdxTVM3Y3Vkd3kzWjlyR25MOTFJZHE3cVpZdFRwWFF4QUh6OEE5TzhUbWRIZTNxMmJjU3BpemZZa1VUd3JtZmJScXpjc2ovVlVGNUVaQlNCUWNGSkh1dlNxaDcydGpiTVhiN1JyTVZ2UEFzTEM2S2k0OXI3dW1mTlRNbkNlUWtMajZ0MDkrZldBNXk2ZEIxblIvc2tXODJlV0RXZG1iK3RZYzZ5alNtdTcvajVxNHlidFppd3NBaUNROE5TSENzaUlpSWk4bCttVUo2SWlJaUlpSWlJaUlpSWlJaThsbEpxWHh2UDcxRVFFQmNzYXozZ0M2N2Y4VW5VeHJabDNVcGt5ZVJrMmw2d2FtdWllVEk1T1RENi9RNm03Ukc5MnJMajhHa09uTGlRNmpxSGRXK0RpNU1qL1diUFNuWHM4N0N4dHFKT0pTODI3RDdLaFd0M2toeGpaV2xCWkZSY0tDK1hlMWFpWTJKNCtQUzFBVml3Y211S3IyWC9qczNwMzdGNW92MEhUMTJrejVnWnB1M1YydzQrNzIySWlJaUlpUHhuS0pRbklpSWlJaUlpSWlJaUlpSWlyNTFqNTY3dzdmLytZTyt4YzZaOTluYTIxSzNraFRIV21LNjV1cmFxUjhFOEhxYnRaME41RmdZRFgzelFtUnh1V2JqL01BQVBOMWRxbEM5QnV5YlZtZnJMWHl4WW1UakVGNjlLNldLMHFsK1p1Y3MzSmh1WSs2Y2lvNkx4SHZRVm5qbXlNV1ZrYjc3N2VTVzM3djFkUWRCZ01HQXdHRXlodkh5NXNuUDcva09NUnZQWHFmV0FMOUo5N2JEd3lGVEh0RzFjUGNYalJmTjdwdnU2SWlJaUlpS3ZNb1h5UkVSRVJFUkVSRVJFUkVSRTVGK1IyOE10eGVOV1ZoYkpqakhHR3JuajR3ZEFmazkzSGdZODVtSEFZN014WWVFUnJOMTVtTHk1c3B2dHR6QVlBSWhOSnF6MzlxQ3ZBT2pib1NsOU96UkpkSHhrMy9iVUxGK1NaUnQyRXhVVlE2Y1d0ZW40NFRkOE42SW5RN3Eyb21nK1Q4Yk9XR1FLdmNWeno1cVpyNFoyQmVDblpSdUE1QU5xK1hPNUp6b1dGQnpLeGozSFROdVpuUjBwbENBOG1GQm9lQVJCSWFHVUtWNlFxU043OCs1SDN4SVNGdGVlMXRyS0VvQ29wK3NybERjbjEyNzdKSnJqK2gwZlhKd2RjWFZ4U25Rc0tmY2ZQaUk4d2p5VWx6ZG5kdndDZ3dnSkRUZnRHOVczZlpybUV4RVJFUkg1cjFBb1QwUkVSRVJFUkVSRVJFUkVSUDRWcTM4WWsrSnhUL2RzeVk2SmpJcW1ZdHNoQUt5Y01UclZhM2svRGRvQk9OamJBUkFSR1pYV3BRSmdZV0hCNkw3dGFkT3dLcHYzbldEU25CVU03ZFlhZ01kUFF1Z3paZ1lqKzdTalRjT3FlT2JJeWdkZnpTSGc4Uk1BYkcycytlYmo5MHh0Y2VNRGU4a0YxRXEvVVlEU2J4UXcyM2ZqcnE5WktLOVo3UW8wcTEwaDJmVStlUGlJTVZOL1llcW9Qb3diMUpsaGsrWUNZR1ZwYWJhR21Zdlc0T2hnbCtRYzdacFVUN0pOYlZMNmZEYURneWN2bXU5cjM0VFNieFNnNDRmZi9IMXZyUWJTdDBOVCtyUnZUTGsyZzRrMUdqbXhhanB6bDI5a3hxSTFETzdTa3U1dEdxVHBtaUlpSWlJaXJ3T0Y4a1JFUkVSRVJFUkVSRVJFUk9SZk1XTHl6OGtlbXppc0d3OERIak41L3Nva2o4ZkV4cHIrWGJyVlFHeHRyTW5zN0lpUGZ5RDVQZDFaT1dNMHBWc05OSTNKNytsdStuZHVqMnpFR28ybXdGeGF1RGc1TVBIRDdsUXBYWXoxdTQ3dzZkUmZpWW1KTlJzVEhSUER1Rm1MOGZFUDVQMTNtckx3NjZGMCtmZzdBb09DbVRDMEsxNUY4M1A5am8vWldoS3VNZDZKVmROWnVXVS9uOC80TGNVMWJkNTduTi9XN0RUYk4zL0NCMmJiT3crZlllbTZYYlJ2V3BOM210Vmk4ZHFkV0Z2SGZTVVlIOHJ6RDN5Q2YrQVRzbVhKbE95MWtscG5QSytpK1ZnNGFWaWkvUTUydHRTcDVNVTlYMzhDZzRLWnNXZ05NeGF0QVNDVGt3T2hZUkhFR2hOWEs1eTY4QyttTHZ3cjJldUppSWlJaUx4dUZNb1RFUkVSRVJFUkVSRVJFUkdSZjhXRzNVZVRQVFp4V0RkQ3dpSlNISk5RZzZwbCtIeGdKOHE5UFRqVnNaVzhpaElZRkl5RmhVV2E1czZkSXh0enZ4eU1tNnNMczM1YmEybzltNXpaUzlmajZ4OUkrWktGQ1hqOGhDWTF5bEczY2lsKytYTWJFWkZSOUd6YktFM1hUWTF2d0dPT243K2E2cmlwQy8raVpvV1N2Rld2TWt2WDc4Yld4aHBJWDZYQUU2dW1wM3Q5ald1V3c5N09ocVhyZGljNmxpZW5HM2Q5L2RNOXA0aUlpSWpJNjBpaFBCRVJFUkVSRVJFUkVSRVJFWG50Wk0zc2pGOWdrTm0rK0NEWnVhdTNlZmVqYjZuZmZSUU9kcmE4MDd3V2p2WjJMUHQrQktPbkx1VE01VnZVN3o0cTJibnYrUGl6Y2M4eGRodzh4YkZ6cVlmZ0FGWnUyYy9LTGZzQjJMVHZPTGs5M0ppemZDUDlPelo3emp0OGZxSGhFZlFmOXdOM2ZmeUpqWTNGempiOW9ieldBNzVJOWxpUmZMbVk5R0gzUlB1OUcxWWpPRFNNMVRzTzB1NkVmd0FBQytGSlJFRlVtdTIzdExTZ2RMSDg3RGgwT3MzWEZ4RVJFUkY1blNtVUp5SWlJaUlpSWlJaUlpSWlJcStkZ25rOHlPenNTTDVjMlUzNzRvTms0UkZSeE1iR0VoNFJ4ZmVmOU1MU3dvSzMrbytuYi91bS9EeGhDRDh0MjVoaTlUdWowY2gzeWJUUlRZdVltTmhVcSt1OWFOZHVQekQ5Mjk3V0ZvRHdkSVR5MHN1cmFINktGOHJEb3RVN0NBdVBORHZXdUhvNW5CenMyWFAwWElwemVEZXF4bzVEcC9GN0ZKVGlPQkVSRVJHUlY1MUNlU0lpSWlJaUlpSWlJaUlpSXZMYXFmQm1ZU3d0TFpnNnFnOWYvYmdNZ090M2ZBQndzTFBGdTFFMWVyZHJqTDJkTGUrUG5jbURoNDhZTzJNUmgwOWY0dE4rSGFqd1ptR0dmenZmRkFBekdBd1V6SjBEQUZzYjYzUlZsWHZWT1R2YUF4QVdIcEhtYzFiT0dKMnVhM1J1V1FlajBjalM5YnZNOW1mUG1wa2gzVnJ4d084UlcvZWZTSEdPajNxOFRjbkMrUmc3WTFHNnJpMGlJaUlpOHFwUktFOUVSRVJFUkVSRVJFUkVSRVJlS0FjNzJ6U05NeGhTSHhzYUhrSGwwc1h3Y0hObDNNekZ2T2ZkZ0ttamVwdU5xVldoSktQNnR1ZlFxVXVNbTdXWXV6NytwbU5yZHg3bThzMTdUQmphbGN6T2p2ZzlDc0xTMG9KeEE5K2xRYlV5UkVSR01lbkQ3b3lhc3BDUTBQQkUxNzk0L1E1YlVnbVhKYWR4alhMSkh2TjB6NWJrOGRoWUk1djJIZ09nVTR2YWRHcFJPOTNYTFY0d053Q1BuNFNrK1p6U3JRWW1lOHlyYUQ0V1RocG0yczZYS3p2MXFwYm00TW1MM0xyMzBMUS9kNDVzekJqelBxNHVUZ3dZL3lOUjBUSEp6dW5vWUlldGpUVVAvQUxTdkVZUkVSRVJrVmVWUW5raUlpSWlJaUlpSWlJaUlpTHlRdTFiOG0yYXh1WE5tVDNWc1hXN2plVEQ5OW9RRWhyTzJwMkgyWHZzSE45ODNBT3ZvdmxZTm1VRUIwOWU1UDdEQU9ZdTM4VGxtL2NvbXQrVG92azlzVEFZc0xTMHdOcktDaHRySy83WXZKK2FGVXJpRy9DWXovcDNwRjZWVW56Lzh5cHUzUFhoMitFOVdmM0RHTGJzTzhIbG0vY0lDZzRsMW1qRUdHc2tPRFNjTlRzT1U2dENTU3dzNHVhenNucjZYMHRManAyN1lxclk5NnlKdzdvbGUxOFYzaXhNaFRjTEo5b2ZHeHRyQ3VXZE9IK05YVWZPbUIwZjFMbWwyWGJYVnZWd3o1YUZPdzhlRWhRY2hudTJ6SFJ2VTUrbzZCak9YTDZaNG11YkhFdExDNHpHdUxVQTVQR0lheGtjL1RSa1Y2OUthU3dNQnBhczMyMDZwMFhkU2d6ditUYjJ0clo4Tm4wUis0NmZONXN6UGx4NStQUmxZbUpqcVZHK0JBQ1hidHg3cmpXS2lJaUlpTHhLRk1vVEVSRVJFUkVSRVJFUkVSR1JGK3JMSDVkbTJGekJJV0ZFUlVYeisrWjlSRVJHNGVNZlNOY1IzMUdua2hkTmFwU2pUbVV2c21YT2hKMnRUYXB6UGZCN3hQdy90aEFSR2NXaTFkdFpzR29yQUowKy9JWWUzZzFwV0wwczdaclVTTmY2bXZVWm0reXhTdTJHcG1zdUFLUFJhUHIzMlN1MytOL3ZtODJPUHh2S3M3V3hwbVB6V21iN0lpS2ptUGpUY3Z3RG42VDcrZ0NGOCtaa3lYZkRpWWlNSWpvbUZrZDdXeDRIaDNMaCtoMEE1cTNZeEpXYjk5aDk5QndBUGJ3Yk12RGRGanp3ZThUZ0wzL2k2TmtyaWVaY3VHb3JmZG8zWWZhNEFhWjlKeTljWisreGM4KzFSaEVSRVJHUlY0bWhhTEUzaktrUEV4RVJFUkVSRVJFUkVSRVJFWGsxbENxV254dDNmVk5zeDJwamJZVzlyUTNXMWxaWVdsaGdzREFBY2UxZ1kyTmppWXFPSVNJeWl2Q0lTTEptZHViUjQyQmlqWW0vTnJPMXNjYkcydXBwUlR4TExDd01XRnBZWUdFd2dNR0F3UUJHSTJBMEVoVVR3NE9Iajh6T0wxdThJS1hmS0pBb1RKZGUxY29XNTU2dmY2SXFmTGs5M0hnU0VrWmdVREFRMXdZMlI3WXMyTm5hWUdWcFFYUk1MRGZ1UENBa0xDTFJuTlpXbHBRcVZvRExOKytaWHN2cVpZdFR1NUlYWC95d3hHeGNoMmExc0RBWU1CcU5oRWRFc2VmWVdlNzVKdDFxMXNIT2xzNXYxZVhYdjdZbGVkMTRMczZPWk1ua2lNRmdJQ3c4a2dkK2o1SWRLeUlpSWlMeU9sRW9UMFJFUkVSRVJFUkVSRVJFUkVSRVJFUkVSQ1NEV0x6c0JZaUlpSWlJaUlpSWlJaUlpSWlJaUlpSWlJajhWeWlVSnlJaUlpSWlJaUlpSWlJaUlpSWlJaUlpSXBKQkZNb1RFUkVSRVJFUkVSRVJFUkVSRVJFUkVSRVJ5U0FLNVltSWlJaUlpSWlJaUlpSWlJaUlpSWlJaUloa0VJWHlSRVJFUkVSRVJFUkVSRVJFUkVSRVJFUkVSREtJUW5raUlpSWlJaUlpSWlJaUlpSWlJaUlpSWlJaUdVU2hQQkVSRVJFUkVSRVJFUkVSRVJFUkVSRVJFWkVNb2xDZWlJaUlpSWlJaUlpSWlJaUlpSWlJaUlpSVNBWlJLRTlFUkVSRVJFUkVSRVJFUkVSRVJFUkVSRVFrZ3lpVUp5SWlJaUlpSWlJaUlpSWlJaUlpSWlJaUlwSkJGTW9URVJFUkVSRVJFUkVSRVJFUkVSRVJFUkVSeVNBSzVZbUlpSWlJaUlpSWlJaUlpSWlJaUlpSWlJaGtFSVh5UkVSRVJFUkVSRVJFUkVSRVJFUkVSRVJFUkRLSTFjdGVnSWlJaUlpSWlJaUlpSWlJaVB6M25WZzFQVVBtaVkyTnBXeWJ3Umt5bDRpSWlJaUl5SXVnVUo2SWlJaUlpSWlJaUlpSWlJaThjQ3UzN0UveGVPdjZWUWdPRFdQenZoTXBqb3VOamMzSVpZbUlpSWlJaUdRNFE5RmlieGhmOWlKRVJFUkVSRVJFUkVSRVJFVGsvN2NUcTZaejQ2NHZyZnFQZjlsTEVSRVJFUkVSK1Vjc1h2WUNSRVJFUkVSRVJFUkVSRVJFUkVSRVJFUkVSUDRyRk1vVEVSRVJFUkVSRVJFUkVSR1JWMFp1RHpkc2JheGY5akpFUkVSRVJFU2VtMEo1SWlJaUlpSWlJaUlpSWlJaThrcXdzN1ZtMW1mOVdESDFFeXFWS3ZxeWx5TWlJaUlpSXZKY0ZNb1RFUkVSRVJFUkVSRVJFUkdSVjBKVVZEUi9idG1QZTdZc3pQNThBT01IZDhiRjJmRmxMMHRFUkVSRVJDUmRGTW9URVJFUkVSRVJFUkVSRVJHUlYwSk1ySkc1S3piUmZzaEVUbCs2UVlzNkZWazVZeFQxcXBSNjJVc1RFUkVSRVJGSk00WHlSRVJFUkVSRVJFUkVSRVJFNUpWeS9ZNFBYVWQ4ejR4RmEzQnhjbVR5OEo1OE5hUXJUZzcyTDN0cElpSWlJaUlpcVZJb1QwUkVSRVJFUkVSRVJFUkVSRjQ1c2JHeHpGMitrYTRqdnVPT2p4OU5hNVhucTZGZFh2YXlSRVJFUkVSRVVxVlFub2lJaUlpSWlJaUlpSWlJaUx5eXpseStTWWNoWDdOeHp6R21MdnpyWlM5SFJFUkVSRVFrVlZZdmV3RWlJaUlpSWlJaUlpSWlJaUlpS1FrT0RXUDR0L05mOWpKRVJFUkVSRVRTUkpYeVJFUkVSRVJFUkVSRVJFUkVSRVJFUkVSRVJES0lRbmtpSWlJaUlpSWlJaUlpSWlJaUlpSWlJaUlpR1VTaFBCRVJFUkVSRVJFUkVSRVJFUkVSRVJFUkVaRU1vbENlaUlpSWlJaUlpSWlJaUlpSWlJaUlpSWlJU0FaUktFOUVSRVRrLzlxN294TUdvUUFJZ2dyMm91bllFdEpCMmhMMFB4Ymh3Z09acWVBS1dEZ0FBQUFBQUFBQWlDeWpCd0FBQUFBQUFNRCsvVTNIZVkyZUFRQUE4Tmk4YnAvLzZCRUFBQUFBQUFBQUFBRHdCdTVyQVFBQUFBQUFBQUFBSUNMS0F3QUFBQUFBQUFBQWdJZ29Ed0FBQUFBQUFBQUFBQ0tpUEFBQUFBQUFBQUFBQUlpSThnQUFBQUFBQUFBQUFDQWl5Z01BQUFBQUFBQUFBSUNJS0E4QUFBQUFBQUFBQUFBaW9qd0FBQUFBQUFBQUFBQ0lpUElBQUFBQUFBQUFBQUFnSXNvREFBQUFBQUFBQUFDQWlDZ1BBQUFBQUFBQUFBQUFJcUk4QUFBQUFBQUFBQUFBaUlqeUFBQUFBQUFBQUFBQUlDTEtBd0FBQUFBQUFBQUFnSWdvRHdBQUFBQUFBQUFBQUNLaVBBQUFBQUFBQUFBQUFJaUk4Z0FBQUFBQUFBQUFBQ0FpeWdNQUFBQUFBQUFBQUlDSUtBOEFBQUFBQUFBQUFBQWlvandBQUFBQUFBQUFBQUNJaVBJQUFBQUFBQUFBQUFBZ0lzb0RBQUFBQUFBQUFBQ0FpQ2dQQUFBQUFBQUFBQUFBSXFJOEFBQUFBQUFBQUFBQWlJanlBQUFBQUFBQUFBQUFJQ0xLQXdBQUFBQUFBQUFBZ0lnb0R3QUFBQUFBQUFBQUFDS2lQQUFBQUFBQUFBQUFBSWlJOGdBQUFBQUFBQUFBQUNBaXlnTUFBQUFBQUFBQUFJQ0lLQThBQUFBQUFBQUFBQUFpb2p3QUFBQUFBQUFBQUFDSWlQSUFBQUFBQUFBQUFBQWdJc29EQUFBQUFBQUFBQUNBaUNnUEFBQUFBQUFBQUFBQUlxSThBQUFBQUFBQUFBQUFpSWp5QUFBQUFBQUFBQUFBSUNMS0F3QUFBQUFBQUFBQWdJZ29Ed0FBQUFBQUFBQUFBQ0tpUEFBQUFBQUFBQUFBQUlpSThnQUFBQUFBQUFBQUFDQWl5Z01BQUFBQUFBQUFBSUNJS0E4QUFBQUFBQUFBQUFBaW9qd0FBQUFBQUFBQUFBQ0lpUElBQUFBQUFBQUFBQUFnSXNvREFBQUFBQUFBQUFDQWlDZ1BBQUFBQUFBQUFBQUFJcUk4QUFBQUFBQUFBQUFBaUlqeUFBQUFBQUFBQUFBQUlDTEtBd0FBQUFBQUFBQUFnSWdvRHdBQUFBQUFBQUFBQUNLaVBBQUFBQUFBQUFBQUFJaUk4Z0FBQUFBQUFBQUFBQ0J5QTl5MEY1cThEQ0ZCQUFBQUFFbEZUa1N1UW1DQyIsCgkiVGhlbWUiIDogIiIsCgkiVHlwZSIgOiAibWluZCIsCgkiVmVyc2lvbiIgOiAiMTgiCn0K"/>
    </extobj>
  </extobjs>
</s:customData>
</file>

<file path=customXml/itemProps1.xml><?xml version="1.0" encoding="utf-8"?>
<ds:datastoreItem xmlns:ds="http://schemas.openxmlformats.org/officeDocument/2006/customXml" ds:itemID="{B0135C74-2347-4B83-A5AC-C196EE5A6A14}">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459</TotalTime>
  <Words>991</Words>
  <Application>Microsoft Office PowerPoint</Application>
  <PresentationFormat>宽屏</PresentationFormat>
  <Paragraphs>82</Paragraphs>
  <Slides>21</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21</vt:i4>
      </vt:variant>
    </vt:vector>
  </HeadingPairs>
  <TitlesOfParts>
    <vt:vector size="31" baseType="lpstr">
      <vt:lpstr>思源黑体 CN Bold</vt:lpstr>
      <vt:lpstr>思源黑体 CN Heavy</vt:lpstr>
      <vt:lpstr>思源黑体 CN Light</vt:lpstr>
      <vt:lpstr>思源黑体 CN Medium</vt:lpstr>
      <vt:lpstr>思源黑体 CN Normal</vt:lpstr>
      <vt:lpstr>思源黑体 CN Regular</vt:lpstr>
      <vt:lpstr>Microsoft YaHei</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wanghao</dc:creator>
  <cp:lastModifiedBy>皓 王</cp:lastModifiedBy>
  <cp:revision>285</cp:revision>
  <dcterms:created xsi:type="dcterms:W3CDTF">2022-12-31T05:43:00Z</dcterms:created>
  <dcterms:modified xsi:type="dcterms:W3CDTF">2023-11-30T05:48:48Z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ICV">
    <vt:lpwstr>2C68879CF19B4546AF194B88CB09444A_13</vt:lpwstr>
  </property>
</Properties>
</file>