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63" r:id="rId4"/>
    <p:sldId id="257" r:id="rId5"/>
    <p:sldId id="259" r:id="rId6"/>
    <p:sldId id="260" r:id="rId7"/>
    <p:sldId id="269" r:id="rId8"/>
    <p:sldId id="281" r:id="rId9"/>
    <p:sldId id="291" r:id="rId10"/>
    <p:sldId id="290" r:id="rId11"/>
    <p:sldId id="280" r:id="rId12"/>
    <p:sldId id="302" r:id="rId13"/>
    <p:sldId id="292" r:id="rId14"/>
    <p:sldId id="312" r:id="rId15"/>
    <p:sldId id="311" r:id="rId16"/>
    <p:sldId id="273" r:id="rId17"/>
    <p:sldId id="274" r:id="rId18"/>
    <p:sldId id="275" r:id="rId19"/>
    <p:sldId id="276" r:id="rId20"/>
    <p:sldId id="271" r:id="rId21"/>
    <p:sldId id="289" r:id="rId22"/>
    <p:sldId id="270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6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00.xml"/><Relationship Id="rId17" Type="http://schemas.openxmlformats.org/officeDocument/2006/relationships/image" Target="../media/image6.png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7.png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Relationship Id="rId3" Type="http://schemas.openxmlformats.org/officeDocument/2006/relationships/image" Target="../media/image15.png"/><Relationship Id="rId2" Type="http://schemas.openxmlformats.org/officeDocument/2006/relationships/tags" Target="../tags/tag13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3" Type="http://schemas.openxmlformats.org/officeDocument/2006/relationships/image" Target="../media/image16.png"/><Relationship Id="rId2" Type="http://schemas.openxmlformats.org/officeDocument/2006/relationships/tags" Target="../tags/tag134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8.xml"/><Relationship Id="rId5" Type="http://schemas.openxmlformats.org/officeDocument/2006/relationships/image" Target="../media/image18.png"/><Relationship Id="rId4" Type="http://schemas.openxmlformats.org/officeDocument/2006/relationships/tags" Target="../tags/tag137.xml"/><Relationship Id="rId3" Type="http://schemas.openxmlformats.org/officeDocument/2006/relationships/image" Target="../media/image17.png"/><Relationship Id="rId2" Type="http://schemas.openxmlformats.org/officeDocument/2006/relationships/tags" Target="../tags/tag136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1.xml"/><Relationship Id="rId2" Type="http://schemas.openxmlformats.org/officeDocument/2006/relationships/image" Target="../media/image5.png"/><Relationship Id="rId1" Type="http://schemas.openxmlformats.org/officeDocument/2006/relationships/tags" Target="../tags/tag140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image" Target="../media/image20.png"/><Relationship Id="rId5" Type="http://schemas.openxmlformats.org/officeDocument/2006/relationships/tags" Target="../tags/tag145.xml"/><Relationship Id="rId4" Type="http://schemas.openxmlformats.org/officeDocument/2006/relationships/image" Target="../media/image19.png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53.xml"/><Relationship Id="rId7" Type="http://schemas.openxmlformats.org/officeDocument/2006/relationships/image" Target="../media/image22.png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image" Target="../media/image21.png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7.xml"/><Relationship Id="rId5" Type="http://schemas.openxmlformats.org/officeDocument/2006/relationships/image" Target="../media/image24.png"/><Relationship Id="rId4" Type="http://schemas.openxmlformats.org/officeDocument/2006/relationships/tags" Target="../tags/tag156.xml"/><Relationship Id="rId3" Type="http://schemas.openxmlformats.org/officeDocument/2006/relationships/image" Target="../media/image23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Relationship Id="rId3" Type="http://schemas.openxmlformats.org/officeDocument/2006/relationships/image" Target="../media/image25.png"/><Relationship Id="rId2" Type="http://schemas.openxmlformats.org/officeDocument/2006/relationships/tags" Target="../tags/tag158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Relationship Id="rId3" Type="http://schemas.openxmlformats.org/officeDocument/2006/relationships/image" Target="../media/image26.png"/><Relationship Id="rId2" Type="http://schemas.openxmlformats.org/officeDocument/2006/relationships/tags" Target="../tags/tag160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Relationship Id="rId3" Type="http://schemas.openxmlformats.org/officeDocument/2006/relationships/image" Target="../media/image10.png"/><Relationship Id="rId2" Type="http://schemas.openxmlformats.org/officeDocument/2006/relationships/tags" Target="../tags/tag12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3" Type="http://schemas.openxmlformats.org/officeDocument/2006/relationships/image" Target="../media/image11.png"/><Relationship Id="rId2" Type="http://schemas.openxmlformats.org/officeDocument/2006/relationships/tags" Target="../tags/tag124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Relationship Id="rId3" Type="http://schemas.openxmlformats.org/officeDocument/2006/relationships/image" Target="../media/image12.png"/><Relationship Id="rId2" Type="http://schemas.openxmlformats.org/officeDocument/2006/relationships/tags" Target="../tags/tag126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3.png"/><Relationship Id="rId2" Type="http://schemas.openxmlformats.org/officeDocument/2006/relationships/tags" Target="../tags/tag128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14.png"/><Relationship Id="rId2" Type="http://schemas.openxmlformats.org/officeDocument/2006/relationships/tags" Target="../tags/tag130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7400" y="1321435"/>
            <a:ext cx="7689215" cy="2639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震荡切换</a:t>
            </a:r>
            <a:r>
              <a:rPr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，</a:t>
            </a:r>
            <a:endParaRPr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谋定而动</a:t>
            </a:r>
            <a:r>
              <a:rPr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.</a:t>
            </a:r>
            <a:endParaRPr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882765" y="3982720"/>
            <a:ext cx="287783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2023.2.8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3370" y="1653540"/>
            <a:ext cx="61849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你觉得是</a:t>
            </a:r>
            <a:endParaRPr lang="zh-CN" altLang="en-US"/>
          </a:p>
          <a:p>
            <a:r>
              <a:rPr lang="zh-CN" altLang="en-US"/>
              <a:t>主力先买入才会涨呢？</a:t>
            </a:r>
            <a:endParaRPr lang="zh-CN" altLang="en-US"/>
          </a:p>
          <a:p>
            <a:r>
              <a:rPr lang="zh-CN" altLang="en-US"/>
              <a:t>涨了以后主力才介入？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主力先建仓</a:t>
            </a:r>
            <a:r>
              <a:rPr lang="en-US" altLang="zh-CN"/>
              <a:t> --</a:t>
            </a:r>
            <a:r>
              <a:rPr lang="zh-CN" altLang="en-US"/>
              <a:t>洗盘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r>
              <a:rPr lang="en-US" altLang="zh-CN"/>
              <a:t> --</a:t>
            </a:r>
            <a:r>
              <a:rPr lang="zh-CN" altLang="en-US"/>
              <a:t>打压</a:t>
            </a:r>
            <a:r>
              <a:rPr lang="en-US" altLang="zh-CN"/>
              <a:t> --</a:t>
            </a:r>
            <a:r>
              <a:rPr lang="zh-CN" altLang="en-US"/>
              <a:t>控盘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买在主力建仓时</a:t>
            </a:r>
            <a:r>
              <a:rPr lang="en-US" altLang="zh-CN"/>
              <a:t>    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、成本低</a:t>
            </a:r>
            <a:r>
              <a:rPr lang="en-US" altLang="zh-CN"/>
              <a:t>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空间大</a:t>
            </a:r>
            <a:r>
              <a:rPr lang="en-US" altLang="zh-CN"/>
              <a:t>  3</a:t>
            </a:r>
            <a:r>
              <a:rPr lang="zh-CN" altLang="en-US"/>
              <a:t>、不会被套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卖在主力拉升处</a:t>
            </a:r>
            <a:r>
              <a:rPr lang="en-US" altLang="zh-CN"/>
              <a:t>    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4045" y="768350"/>
            <a:ext cx="2924175" cy="5382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买在主力建仓时、卖在主力拉升处、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主力建仓我建仓，主力洗盘我稳住、主力拉升我跑路、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建仓两个条件：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、辅助线上涨通道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洗盘是主力让散户把筹码丢掉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6685" y="768350"/>
            <a:ext cx="3217545" cy="544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自上而下：先选行业，再挑个股。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、资金红（流动资金）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（上涨通道）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、上涨趋势</a:t>
            </a:r>
            <a:r>
              <a:rPr lang="en-US" altLang="zh-CN"/>
              <a:t> </a:t>
            </a:r>
            <a:r>
              <a:rPr lang="zh-CN" altLang="en-US"/>
              <a:t>（参照神奇色阶）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个股：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、上涨通道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、有涨停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、有控盘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36510" y="873125"/>
            <a:ext cx="4244975" cy="529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4520" y="873125"/>
            <a:ext cx="3117215" cy="510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选股的逻辑上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1265" y="1380490"/>
            <a:ext cx="103289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一、</a:t>
            </a:r>
            <a:r>
              <a:rPr lang="zh-CN" altLang="en-US"/>
              <a:t>风浪大的地方</a:t>
            </a:r>
            <a:r>
              <a:rPr lang="en-US" altLang="zh-CN"/>
              <a:t> </a:t>
            </a:r>
            <a:r>
              <a:rPr lang="zh-CN" altLang="en-US"/>
              <a:t>：风口、热点、方向</a:t>
            </a:r>
            <a:br>
              <a:rPr lang="zh-CN" altLang="en-US"/>
            </a:br>
            <a:r>
              <a:rPr lang="en-US" altLang="zh-CN"/>
              <a:t>1</a:t>
            </a:r>
            <a:r>
              <a:rPr lang="zh-CN" altLang="en-US"/>
              <a:t>、主力资金（资金流向决定主流主题）</a:t>
            </a:r>
            <a:r>
              <a:rPr lang="en-US" altLang="zh-CN"/>
              <a:t> </a:t>
            </a:r>
            <a:r>
              <a:rPr lang="zh-CN" altLang="en-US"/>
              <a:t>：流动资金、主力净买额、主力控盘</a:t>
            </a:r>
            <a:r>
              <a:rPr lang="en-US" altLang="zh-CN"/>
              <a:t>  &lt;</a:t>
            </a:r>
            <a:r>
              <a:rPr lang="zh-CN" altLang="en-US"/>
              <a:t>主力建仓流程、空中加油的形态</a:t>
            </a:r>
            <a:r>
              <a:rPr lang="en-US" altLang="zh-CN"/>
              <a:t>&gt;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、趋势</a:t>
            </a:r>
            <a:r>
              <a:rPr lang="en-US" altLang="zh-CN"/>
              <a:t>   </a:t>
            </a:r>
            <a:r>
              <a:rPr lang="zh-CN" altLang="en-US"/>
              <a:t>上涨通道</a:t>
            </a:r>
            <a:r>
              <a:rPr lang="en-US" altLang="zh-CN"/>
              <a:t> </a:t>
            </a:r>
            <a:r>
              <a:rPr lang="zh-CN" altLang="en-US"/>
              <a:t>，趋势性的确立</a:t>
            </a:r>
            <a:r>
              <a:rPr lang="en-US" altLang="zh-CN"/>
              <a:t>      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智能辅助线的上涨通道</a:t>
            </a:r>
            <a:r>
              <a:rPr lang="en-US" altLang="zh-CN"/>
              <a:t>   </a:t>
            </a:r>
            <a:r>
              <a:rPr lang="zh-CN" altLang="en-US"/>
              <a:t>量价趋势指标：</a:t>
            </a:r>
            <a:r>
              <a:rPr lang="zh-CN" altLang="en-US">
                <a:solidFill>
                  <a:srgbClr val="FF0000"/>
                </a:solidFill>
              </a:rPr>
              <a:t>神奇色阶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指数、行业、个股永远遵循高低切换，</a:t>
            </a:r>
            <a:endParaRPr lang="zh-CN" altLang="en-US"/>
          </a:p>
          <a:p>
            <a:r>
              <a:rPr lang="zh-CN" altLang="en-US"/>
              <a:t>散户一定要跟着主力走：买在主力建仓时，卖在主力拉升处。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电脑端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47752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1、在个股/指数/场内基金详情页，输出指标名称/首字母即可调出指标，或者跳转专属模块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7750" y="2291080"/>
            <a:ext cx="4362450" cy="3371850"/>
          </a:xfrm>
          <a:prstGeom prst="rect">
            <a:avLst/>
          </a:prstGeom>
          <a:ln>
            <a:solidFill>
              <a:srgbClr val="E13C28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23330" y="2250440"/>
            <a:ext cx="5279390" cy="341249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6" name="文本框 5"/>
          <p:cNvSpPr txBox="1"/>
          <p:nvPr userDrawn="1">
            <p:custDataLst>
              <p:tags r:id="rId7"/>
            </p:custDataLst>
          </p:nvPr>
        </p:nvSpPr>
        <p:spPr>
          <a:xfrm>
            <a:off x="621157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、在【基金】菜单栏选择【神奇色阶】，进入专属模块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资深投顾</a:t>
            </a:r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：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李兴丨执业编号：</a:t>
            </a:r>
            <a:r>
              <a:rPr lang="en-US" alt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A1120619060002  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bg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移动端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848995" y="946785"/>
            <a:ext cx="5502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1、经传多赢股票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在个股/指数/场内基金详情页，在主图和副图左上角指标管理中选择对应指标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255" y="1935480"/>
            <a:ext cx="5915025" cy="426720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8" name="文本框 7"/>
          <p:cNvSpPr txBox="1"/>
          <p:nvPr userDrawn="1">
            <p:custDataLst>
              <p:tags r:id="rId5"/>
            </p:custDataLst>
          </p:nvPr>
        </p:nvSpPr>
        <p:spPr>
          <a:xfrm>
            <a:off x="7069455" y="946785"/>
            <a:ext cx="4479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点击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首页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「场内基金」-「神奇色阶」，进入专属功能模块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3723" b="5600"/>
          <a:stretch>
            <a:fillRect/>
          </a:stretch>
        </p:blipFill>
        <p:spPr>
          <a:xfrm>
            <a:off x="7068820" y="1868805"/>
            <a:ext cx="4481195" cy="4330065"/>
          </a:xfrm>
          <a:prstGeom prst="rect">
            <a:avLst/>
          </a:prstGeom>
          <a:ln>
            <a:solidFill>
              <a:srgbClr val="E13C28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神奇色阶功能学习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658098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大咖直播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】/【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搜索“神奇色阶”关键词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1" y="2140487"/>
            <a:ext cx="5762625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257099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关注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经选基金圈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圈子，获取后续更多教学文章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视频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66" y="2140487"/>
            <a:ext cx="5087976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神奇色阶股票教学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5485" y="873125"/>
            <a:ext cx="5513070" cy="4942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5770" y="1518920"/>
            <a:ext cx="4675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长期趋势向上，中期趋势向上，量能充足</a:t>
            </a:r>
            <a:r>
              <a:rPr lang="en-US" altLang="zh-CN"/>
              <a:t> </a:t>
            </a:r>
            <a:r>
              <a:rPr lang="zh-CN" altLang="en-US"/>
              <a:t>，但短期趋势波动。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7695" y="822960"/>
            <a:ext cx="5848350" cy="5212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1628775"/>
            <a:ext cx="6802755" cy="707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67880" y="170815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2855" y="173799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4" name="图片 23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4293235"/>
            <a:ext cx="6802755" cy="7073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167880" y="437261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62855" y="439547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7" name="图片 36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3413125"/>
            <a:ext cx="6802755" cy="70739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167880" y="3485515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62855" y="351536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0" name="图片 39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2520315"/>
            <a:ext cx="6802755" cy="70739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167880" y="259969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62855" y="262953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3" name="图片 42" descr="mul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2712085"/>
            <a:ext cx="2757170" cy="1304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5803" y="2706053"/>
            <a:ext cx="5700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大盘情况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1213" y="151022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466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674116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、外资偏向于：价值蓝筹</a:t>
            </a:r>
            <a:r>
              <a:rPr lang="en-US" altLang="zh-CN"/>
              <a:t>  --</a:t>
            </a:r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zh-CN" altLang="en-US">
                <a:solidFill>
                  <a:srgbClr val="FF0000"/>
                </a:solidFill>
              </a:rPr>
              <a:t>影响指数走势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/>
              <a:t> </a:t>
            </a:r>
            <a:r>
              <a:rPr lang="zh-CN" altLang="en-US"/>
              <a:t>传统的划分方式来看待北向资金买入的类型</a:t>
            </a:r>
            <a:r>
              <a:rPr lang="en-US" altLang="zh-CN"/>
              <a:t>    </a:t>
            </a:r>
            <a:r>
              <a:rPr lang="zh-CN" altLang="en-US"/>
              <a:t>头部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、内资：跟着政策（数字经济、智能制造、军工，国改）</a:t>
            </a:r>
            <a:r>
              <a:rPr lang="en-US" altLang="zh-CN"/>
              <a:t> </a:t>
            </a:r>
            <a:r>
              <a:rPr lang="zh-CN" altLang="en-US"/>
              <a:t>短期</a:t>
            </a:r>
            <a:r>
              <a:rPr lang="en-US" altLang="zh-CN"/>
              <a:t>       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散户来说：短平快，</a:t>
            </a:r>
            <a:endParaRPr lang="zh-CN" altLang="en-US"/>
          </a:p>
          <a:p>
            <a:r>
              <a:rPr lang="zh-CN" altLang="en-US"/>
              <a:t>游资：</a:t>
            </a:r>
            <a:endParaRPr lang="zh-CN" altLang="en-US"/>
          </a:p>
          <a:p>
            <a:r>
              <a:rPr lang="zh-CN" altLang="en-US"/>
              <a:t>公墓：</a:t>
            </a:r>
            <a:r>
              <a:rPr lang="en-US" altLang="zh-CN"/>
              <a:t>1</a:t>
            </a:r>
            <a:r>
              <a:rPr lang="zh-CN" altLang="en-US"/>
              <a:t>季度公募基金披露</a:t>
            </a:r>
            <a:r>
              <a:rPr lang="en-US" altLang="zh-CN"/>
              <a:t>  </a:t>
            </a:r>
            <a:r>
              <a:rPr lang="zh-CN" altLang="en-US"/>
              <a:t>年报公布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2</a:t>
            </a:r>
            <a:r>
              <a:rPr lang="zh-CN" altLang="en-US"/>
              <a:t>月份：有重点：操作上不要频繁换行业（赛道）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5180" y="1339215"/>
            <a:ext cx="4645025" cy="3829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大盘走势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8785" y="900430"/>
            <a:ext cx="8211820" cy="50571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行情态势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6815" y="1998345"/>
            <a:ext cx="3942080" cy="2828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19725" y="1998345"/>
            <a:ext cx="4064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正态分布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今天的这个走势是市场大多数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主力建仓的时候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买在分歧时，卖在一致处。</a:t>
            </a:r>
            <a:endParaRPr lang="zh-CN" altLang="en-US"/>
          </a:p>
          <a:p>
            <a:r>
              <a:rPr lang="zh-CN" altLang="en-US"/>
              <a:t>买在建仓时，卖在拉升处。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买主力建仓的，买资金翻红的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大盘走势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13245" y="146748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两条腿走路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一条：权重</a:t>
            </a:r>
            <a:r>
              <a:rPr lang="en-US" altLang="zh-CN"/>
              <a:t>  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一条：主题</a:t>
            </a:r>
            <a:r>
              <a:rPr lang="en-US" altLang="zh-CN"/>
              <a:t>  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拉出下影线，锤子形态。指数走稳</a:t>
            </a:r>
            <a:r>
              <a:rPr lang="en-US" altLang="zh-CN"/>
              <a:t>    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、量大机会多</a:t>
            </a:r>
            <a:r>
              <a:rPr lang="en-US" altLang="zh-CN"/>
              <a:t>---</a:t>
            </a:r>
            <a:r>
              <a:rPr lang="zh-CN" altLang="en-US"/>
              <a:t>流动资金（红）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赚水涨船高的钱</a:t>
            </a:r>
            <a:r>
              <a:rPr lang="en-US" altLang="zh-CN"/>
              <a:t>     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995" y="962660"/>
            <a:ext cx="4817110" cy="4837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、上涨通道</a:t>
            </a:r>
            <a:r>
              <a:rPr lang="en-US" altLang="zh-CN"/>
              <a:t>    </a:t>
            </a:r>
            <a:r>
              <a:rPr lang="zh-CN" altLang="en-US"/>
              <a:t>趋势稳定，整体向上，顺风而行。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、涨停（活跃的类型）</a:t>
            </a:r>
            <a:r>
              <a:rPr lang="en-US" altLang="zh-CN"/>
              <a:t> </a:t>
            </a:r>
            <a:r>
              <a:rPr lang="zh-CN" altLang="en-US"/>
              <a:t>赛选出活跃代表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首</a:t>
            </a:r>
            <a:r>
              <a:rPr lang="en-US" altLang="zh-CN"/>
              <a:t>b</a:t>
            </a:r>
            <a:r>
              <a:rPr lang="zh-CN" altLang="en-US"/>
              <a:t>点事第一次介入（</a:t>
            </a:r>
            <a:r>
              <a:rPr lang="zh-CN" altLang="en-US">
                <a:solidFill>
                  <a:srgbClr val="FF0000"/>
                </a:solidFill>
              </a:rPr>
              <a:t>启动的位置</a:t>
            </a:r>
            <a:r>
              <a:rPr lang="zh-CN" altLang="en-US"/>
              <a:t>），因在上涨通道中，根据捕捞季节的金叉死叉来进行后续的操作。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越早出现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r>
              <a:rPr lang="en-US" altLang="zh-CN"/>
              <a:t>   </a:t>
            </a:r>
            <a:r>
              <a:rPr lang="zh-CN" altLang="en-US"/>
              <a:t>等捕捞金叉买进。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点之内，上涨通道，捕捞金叉。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参照：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、主力静买额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、换手率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9820" y="950595"/>
            <a:ext cx="2846070" cy="5100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PA" val="v5.2.11"/>
</p:tagLst>
</file>

<file path=ppt/tags/tag118.xml><?xml version="1.0" encoding="utf-8"?>
<p:tagLst xmlns:p="http://schemas.openxmlformats.org/presentationml/2006/main">
  <p:tag name="PA" val="v5.2.11"/>
</p:tagLst>
</file>

<file path=ppt/tags/tag119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PA" val="v5.2.11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  <p:tag name="KSO_WM_UNIT_PLACING_PICTURE_USER_VIEWPORT" val="{&quot;height&quot;:9960,&quot;width&quot;:4890}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  <p:tag name="KSO_WM_UNIT_PLACING_PICTURE_USER_VIEWPORT" val="{&quot;height&quot;:10080,&quot;width&quot;:4935}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  <p:tag name="KSO_WM_UNIT_PLACING_PICTURE_USER_VIEWPORT" val="{&quot;height&quot;:14520,&quot;width&quot;:8355}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  <p:tag name="KSO_WM_UNIT_PLACING_PICTURE_USER_VIEWPORT" val="{&quot;height&quot;:5310,&quot;width&quot;:6870}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  <p:tag name="KSO_WM_UNIT_PLACING_PICTURE_USER_VIEWPORT" val="{&quot;height&quot;:14520,&quot;width&quot;:12795}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PP_MARK_KEY" val="34a5c737-2527-451b-a6cc-313a70f4ce21"/>
  <p:tag name="COMMONDATA" val="eyJoZGlkIjoiMTQyZWY4N2NmZWRlMzNiOTAwNWExN2Y4ZjJjOTQ1ZWE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1593</Words>
  <Application>WPS 演示</Application>
  <PresentationFormat>宽屏</PresentationFormat>
  <Paragraphs>207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Medium</vt:lpstr>
      <vt:lpstr>思源黑体 CN Bold</vt:lpstr>
      <vt:lpstr>微软雅黑</vt:lpstr>
      <vt:lpstr>思源黑体 CN Normal</vt:lpstr>
      <vt:lpstr>思源宋体 CN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administered</cp:lastModifiedBy>
  <cp:revision>201</cp:revision>
  <dcterms:created xsi:type="dcterms:W3CDTF">2019-06-19T02:08:00Z</dcterms:created>
  <dcterms:modified xsi:type="dcterms:W3CDTF">2023-02-08T06:00:20Z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67F8E99CA25843CDBAFD0150A9FB820A</vt:lpwstr>
  </property>
</Properties>
</file>