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63" r:id="rId4"/>
    <p:sldId id="3575" r:id="rId5"/>
    <p:sldId id="2749" r:id="rId6"/>
    <p:sldId id="3689" r:id="rId7"/>
    <p:sldId id="3798" r:id="rId8"/>
    <p:sldId id="4021" r:id="rId9"/>
    <p:sldId id="4131" r:id="rId10"/>
    <p:sldId id="2751" r:id="rId11"/>
    <p:sldId id="2750" r:id="rId12"/>
    <p:sldId id="3805" r:id="rId13"/>
    <p:sldId id="3803" r:id="rId14"/>
    <p:sldId id="3806" r:id="rId15"/>
    <p:sldId id="4130" r:id="rId16"/>
    <p:sldId id="3918" r:id="rId17"/>
    <p:sldId id="3807" r:id="rId18"/>
    <p:sldId id="3808" r:id="rId19"/>
    <p:sldId id="3047" r:id="rId20"/>
    <p:sldId id="3351" r:id="rId21"/>
    <p:sldId id="3352" r:id="rId22"/>
    <p:sldId id="3353" r:id="rId23"/>
    <p:sldId id="3143" r:id="rId24"/>
    <p:sldId id="3144" r:id="rId25"/>
    <p:sldId id="3237" r:id="rId26"/>
    <p:sldId id="3142" r:id="rId27"/>
    <p:sldId id="3040" r:id="rId28"/>
    <p:sldId id="3041" r:id="rId29"/>
    <p:sldId id="3042" r:id="rId30"/>
    <p:sldId id="3043" r:id="rId31"/>
    <p:sldId id="3044" r:id="rId32"/>
    <p:sldId id="3045" r:id="rId33"/>
    <p:sldId id="3046" r:id="rId34"/>
    <p:sldId id="3049" r:id="rId35"/>
    <p:sldId id="2941" r:id="rId36"/>
    <p:sldId id="3801" r:id="rId37"/>
    <p:sldId id="3802" r:id="rId38"/>
    <p:sldId id="3799" r:id="rId39"/>
    <p:sldId id="3800" r:id="rId40"/>
    <p:sldId id="2842" r:id="rId41"/>
    <p:sldId id="3696" r:id="rId42"/>
    <p:sldId id="2473" r:id="rId43"/>
    <p:sldId id="2475" r:id="rId44"/>
    <p:sldId id="2566" r:id="rId45"/>
    <p:sldId id="2659" r:id="rId46"/>
    <p:sldId id="2660" r:id="rId47"/>
    <p:sldId id="2661" r:id="rId48"/>
    <p:sldId id="2474" r:id="rId49"/>
    <p:sldId id="2481" r:id="rId50"/>
    <p:sldId id="2568" r:id="rId51"/>
    <p:sldId id="2377" r:id="rId52"/>
    <p:sldId id="2378" r:id="rId53"/>
    <p:sldId id="2394" r:id="rId54"/>
    <p:sldId id="2393" r:id="rId55"/>
    <p:sldId id="2386" r:id="rId56"/>
    <p:sldId id="2387" r:id="rId57"/>
    <p:sldId id="2388" r:id="rId58"/>
    <p:sldId id="2397" r:id="rId59"/>
    <p:sldId id="2398" r:id="rId60"/>
    <p:sldId id="2400" r:id="rId61"/>
    <p:sldId id="2391" r:id="rId62"/>
    <p:sldId id="2395" r:id="rId63"/>
    <p:sldId id="2396" r:id="rId64"/>
    <p:sldId id="2290" r:id="rId65"/>
    <p:sldId id="2291" r:id="rId66"/>
    <p:sldId id="2292" r:id="rId67"/>
    <p:sldId id="2293" r:id="rId68"/>
    <p:sldId id="2303" r:id="rId69"/>
    <p:sldId id="2304" r:id="rId70"/>
    <p:sldId id="2227" r:id="rId71"/>
    <p:sldId id="2294" r:id="rId72"/>
    <p:sldId id="2295" r:id="rId73"/>
    <p:sldId id="2296" r:id="rId74"/>
    <p:sldId id="2297" r:id="rId75"/>
    <p:sldId id="2298" r:id="rId76"/>
    <p:sldId id="2299" r:id="rId77"/>
    <p:sldId id="2300" r:id="rId78"/>
    <p:sldId id="2301" r:id="rId79"/>
    <p:sldId id="2302" r:id="rId80"/>
    <p:sldId id="2095" r:id="rId81"/>
    <p:sldId id="2097" r:id="rId82"/>
    <p:sldId id="1764" r:id="rId83"/>
    <p:sldId id="1769" r:id="rId84"/>
    <p:sldId id="1763" r:id="rId85"/>
    <p:sldId id="1766" r:id="rId86"/>
    <p:sldId id="1768" r:id="rId87"/>
    <p:sldId id="1765" r:id="rId88"/>
    <p:sldId id="1842" r:id="rId89"/>
    <p:sldId id="1699" r:id="rId90"/>
    <p:sldId id="1574" r:id="rId91"/>
    <p:sldId id="1700" r:id="rId92"/>
    <p:sldId id="1701" r:id="rId93"/>
    <p:sldId id="1839" r:id="rId94"/>
    <p:sldId id="1840" r:id="rId95"/>
    <p:sldId id="1843" r:id="rId96"/>
    <p:sldId id="1841" r:id="rId97"/>
    <p:sldId id="1513" r:id="rId98"/>
    <p:sldId id="1514" r:id="rId99"/>
    <p:sldId id="1457" r:id="rId100"/>
    <p:sldId id="1349" r:id="rId101"/>
    <p:sldId id="1341" r:id="rId102"/>
    <p:sldId id="1346" r:id="rId103"/>
    <p:sldId id="1342" r:id="rId104"/>
    <p:sldId id="1234" r:id="rId105"/>
    <p:sldId id="1454" r:id="rId106"/>
    <p:sldId id="1239" r:id="rId107"/>
    <p:sldId id="1157" r:id="rId108"/>
    <p:sldId id="1158" r:id="rId109"/>
    <p:sldId id="1343" r:id="rId110"/>
    <p:sldId id="1120" r:id="rId111"/>
    <p:sldId id="1452" r:id="rId112"/>
    <p:sldId id="1006" r:id="rId113"/>
    <p:sldId id="843" r:id="rId114"/>
    <p:sldId id="846" r:id="rId115"/>
    <p:sldId id="844" r:id="rId116"/>
    <p:sldId id="845" r:id="rId117"/>
    <p:sldId id="847" r:id="rId118"/>
    <p:sldId id="755" r:id="rId119"/>
  </p:sldIdLst>
  <p:sldSz cx="12192000" cy="6858000"/>
  <p:notesSz cx="6858000" cy="9144000"/>
  <p:custDataLst>
    <p:tags r:id="rId1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388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6CD"/>
    <a:srgbClr val="FFFDF5"/>
    <a:srgbClr val="FFDFDF"/>
    <a:srgbClr val="D16664"/>
    <a:srgbClr val="FFFC91"/>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2"/>
        <p:guide pos="388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4" Type="http://schemas.openxmlformats.org/officeDocument/2006/relationships/tags" Target="tags/tag534.xml"/><Relationship Id="rId123" Type="http://schemas.openxmlformats.org/officeDocument/2006/relationships/commentAuthors" Target="commentAuthors.xml"/><Relationship Id="rId122" Type="http://schemas.openxmlformats.org/officeDocument/2006/relationships/tableStyles" Target="tableStyles.xml"/><Relationship Id="rId121" Type="http://schemas.openxmlformats.org/officeDocument/2006/relationships/viewProps" Target="viewProps.xml"/><Relationship Id="rId120" Type="http://schemas.openxmlformats.org/officeDocument/2006/relationships/presProps" Target="presProps.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6-04T16:06:16.542" idx="1">
    <p:pos x="10" y="10"/>
    <p:text/>
  </p:cm>
</p:cmLst>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3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99.xml"/><Relationship Id="rId17" Type="http://schemas.openxmlformats.org/officeDocument/2006/relationships/image" Target="../media/image5.png"/><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6.png"/><Relationship Id="rId15" Type="http://schemas.openxmlformats.org/officeDocument/2006/relationships/slideLayout" Target="../slideLayouts/slideLayout3.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15.png"/><Relationship Id="rId3" Type="http://schemas.openxmlformats.org/officeDocument/2006/relationships/tags" Target="../tags/tag133.xml"/><Relationship Id="rId2" Type="http://schemas.openxmlformats.org/officeDocument/2006/relationships/image" Target="../media/image14.png"/><Relationship Id="rId1" Type="http://schemas.openxmlformats.org/officeDocument/2006/relationships/tags" Target="../tags/tag132.xml"/></Relationships>
</file>

<file path=ppt/slides/_rels/slide10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75.xml"/><Relationship Id="rId3" Type="http://schemas.openxmlformats.org/officeDocument/2006/relationships/image" Target="../media/image181.png"/><Relationship Id="rId2" Type="http://schemas.openxmlformats.org/officeDocument/2006/relationships/tags" Target="../tags/tag474.xml"/><Relationship Id="rId1" Type="http://schemas.openxmlformats.org/officeDocument/2006/relationships/tags" Target="../tags/tag473.xml"/></Relationships>
</file>

<file path=ppt/slides/_rels/slide10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79.xml"/><Relationship Id="rId4" Type="http://schemas.openxmlformats.org/officeDocument/2006/relationships/tags" Target="../tags/tag478.xml"/><Relationship Id="rId3" Type="http://schemas.openxmlformats.org/officeDocument/2006/relationships/image" Target="../media/image182.png"/><Relationship Id="rId2" Type="http://schemas.openxmlformats.org/officeDocument/2006/relationships/tags" Target="../tags/tag477.xml"/><Relationship Id="rId1" Type="http://schemas.openxmlformats.org/officeDocument/2006/relationships/tags" Target="../tags/tag476.xml"/></Relationships>
</file>

<file path=ppt/slides/_rels/slide10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83.xml"/><Relationship Id="rId5" Type="http://schemas.openxmlformats.org/officeDocument/2006/relationships/tags" Target="../tags/tag482.xml"/><Relationship Id="rId4" Type="http://schemas.openxmlformats.org/officeDocument/2006/relationships/image" Target="../media/image183.png"/><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image" Target="../media/image5.png"/></Relationships>
</file>

<file path=ppt/slides/_rels/slide10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86.xml"/><Relationship Id="rId4" Type="http://schemas.openxmlformats.org/officeDocument/2006/relationships/image" Target="../media/image184.png"/><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image" Target="../media/image5.png"/></Relationships>
</file>

<file path=ppt/slides/_rels/slide10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88.xml"/><Relationship Id="rId4" Type="http://schemas.openxmlformats.org/officeDocument/2006/relationships/image" Target="../media/image186.jpeg"/><Relationship Id="rId3" Type="http://schemas.openxmlformats.org/officeDocument/2006/relationships/image" Target="../media/image185.jpeg"/><Relationship Id="rId2" Type="http://schemas.openxmlformats.org/officeDocument/2006/relationships/tags" Target="../tags/tag487.xml"/><Relationship Id="rId1" Type="http://schemas.openxmlformats.org/officeDocument/2006/relationships/image" Target="../media/image5.png"/></Relationships>
</file>

<file path=ppt/slides/_rels/slide10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92.xml"/><Relationship Id="rId6" Type="http://schemas.openxmlformats.org/officeDocument/2006/relationships/image" Target="../media/image188.png"/><Relationship Id="rId5" Type="http://schemas.openxmlformats.org/officeDocument/2006/relationships/tags" Target="../tags/tag491.xml"/><Relationship Id="rId4" Type="http://schemas.openxmlformats.org/officeDocument/2006/relationships/image" Target="../media/image187.png"/><Relationship Id="rId3" Type="http://schemas.openxmlformats.org/officeDocument/2006/relationships/tags" Target="../tags/tag490.xml"/><Relationship Id="rId2" Type="http://schemas.openxmlformats.org/officeDocument/2006/relationships/tags" Target="../tags/tag489.xml"/><Relationship Id="rId1" Type="http://schemas.openxmlformats.org/officeDocument/2006/relationships/image" Target="../media/image5.png"/></Relationships>
</file>

<file path=ppt/slides/_rels/slide10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95.xml"/><Relationship Id="rId4" Type="http://schemas.openxmlformats.org/officeDocument/2006/relationships/image" Target="../media/image189.png"/><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image" Target="../media/image5.png"/></Relationships>
</file>

<file path=ppt/slides/_rels/slide10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99.xml"/><Relationship Id="rId6" Type="http://schemas.openxmlformats.org/officeDocument/2006/relationships/image" Target="../media/image191.png"/><Relationship Id="rId5" Type="http://schemas.openxmlformats.org/officeDocument/2006/relationships/tags" Target="../tags/tag498.xml"/><Relationship Id="rId4" Type="http://schemas.openxmlformats.org/officeDocument/2006/relationships/image" Target="../media/image190.png"/><Relationship Id="rId3" Type="http://schemas.openxmlformats.org/officeDocument/2006/relationships/tags" Target="../tags/tag497.xml"/><Relationship Id="rId2" Type="http://schemas.openxmlformats.org/officeDocument/2006/relationships/tags" Target="../tags/tag496.xml"/><Relationship Id="rId1" Type="http://schemas.openxmlformats.org/officeDocument/2006/relationships/image" Target="../media/image5.png"/></Relationships>
</file>

<file path=ppt/slides/_rels/slide10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02.xml"/><Relationship Id="rId3" Type="http://schemas.openxmlformats.org/officeDocument/2006/relationships/image" Target="../media/image192.png"/><Relationship Id="rId2" Type="http://schemas.openxmlformats.org/officeDocument/2006/relationships/tags" Target="../tags/tag501.xml"/><Relationship Id="rId1" Type="http://schemas.openxmlformats.org/officeDocument/2006/relationships/tags" Target="../tags/tag500.xml"/></Relationships>
</file>

<file path=ppt/slides/_rels/slide10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04.xml"/><Relationship Id="rId4" Type="http://schemas.openxmlformats.org/officeDocument/2006/relationships/image" Target="../media/image194.jpeg"/><Relationship Id="rId3" Type="http://schemas.openxmlformats.org/officeDocument/2006/relationships/image" Target="../media/image193.jpeg"/><Relationship Id="rId2" Type="http://schemas.openxmlformats.org/officeDocument/2006/relationships/tags" Target="../tags/tag503.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image" Target="../media/image16.png"/><Relationship Id="rId1" Type="http://schemas.openxmlformats.org/officeDocument/2006/relationships/tags" Target="../tags/tag135.xml"/></Relationships>
</file>

<file path=ppt/slides/_rels/slide1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08.xml"/><Relationship Id="rId5" Type="http://schemas.openxmlformats.org/officeDocument/2006/relationships/image" Target="../media/image196.png"/><Relationship Id="rId4" Type="http://schemas.openxmlformats.org/officeDocument/2006/relationships/tags" Target="../tags/tag507.xml"/><Relationship Id="rId3" Type="http://schemas.openxmlformats.org/officeDocument/2006/relationships/image" Target="../media/image195.png"/><Relationship Id="rId2" Type="http://schemas.openxmlformats.org/officeDocument/2006/relationships/tags" Target="../tags/tag506.xml"/><Relationship Id="rId1" Type="http://schemas.openxmlformats.org/officeDocument/2006/relationships/tags" Target="../tags/tag505.xml"/></Relationships>
</file>

<file path=ppt/slides/_rels/slide1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12.xml"/><Relationship Id="rId6" Type="http://schemas.openxmlformats.org/officeDocument/2006/relationships/image" Target="../media/image198.png"/><Relationship Id="rId5" Type="http://schemas.openxmlformats.org/officeDocument/2006/relationships/tags" Target="../tags/tag511.xml"/><Relationship Id="rId4" Type="http://schemas.openxmlformats.org/officeDocument/2006/relationships/image" Target="../media/image197.png"/><Relationship Id="rId3" Type="http://schemas.openxmlformats.org/officeDocument/2006/relationships/tags" Target="../tags/tag510.xml"/><Relationship Id="rId2" Type="http://schemas.openxmlformats.org/officeDocument/2006/relationships/tags" Target="../tags/tag509.xml"/><Relationship Id="rId1" Type="http://schemas.openxmlformats.org/officeDocument/2006/relationships/image" Target="../media/image5.png"/></Relationships>
</file>

<file path=ppt/slides/_rels/slide112.xml.rels><?xml version="1.0" encoding="UTF-8" standalone="yes"?>
<Relationships xmlns="http://schemas.openxmlformats.org/package/2006/relationships"><Relationship Id="rId9" Type="http://schemas.openxmlformats.org/officeDocument/2006/relationships/tags" Target="../tags/tag517.xml"/><Relationship Id="rId8" Type="http://schemas.openxmlformats.org/officeDocument/2006/relationships/image" Target="../media/image201.png"/><Relationship Id="rId7" Type="http://schemas.openxmlformats.org/officeDocument/2006/relationships/tags" Target="../tags/tag516.xml"/><Relationship Id="rId6" Type="http://schemas.openxmlformats.org/officeDocument/2006/relationships/image" Target="../media/image200.png"/><Relationship Id="rId5" Type="http://schemas.openxmlformats.org/officeDocument/2006/relationships/tags" Target="../tags/tag515.xml"/><Relationship Id="rId4" Type="http://schemas.openxmlformats.org/officeDocument/2006/relationships/image" Target="../media/image199.jpeg"/><Relationship Id="rId3" Type="http://schemas.openxmlformats.org/officeDocument/2006/relationships/tags" Target="../tags/tag514.xml"/><Relationship Id="rId2" Type="http://schemas.openxmlformats.org/officeDocument/2006/relationships/tags" Target="../tags/tag513.xml"/><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1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22.xml"/><Relationship Id="rId7" Type="http://schemas.openxmlformats.org/officeDocument/2006/relationships/image" Target="../media/image203.png"/><Relationship Id="rId6" Type="http://schemas.openxmlformats.org/officeDocument/2006/relationships/tags" Target="../tags/tag521.xml"/><Relationship Id="rId5" Type="http://schemas.openxmlformats.org/officeDocument/2006/relationships/tags" Target="../tags/tag520.xml"/><Relationship Id="rId4" Type="http://schemas.openxmlformats.org/officeDocument/2006/relationships/image" Target="../media/image202.png"/><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image" Target="../media/image5.png"/></Relationships>
</file>

<file path=ppt/slides/_rels/slide114.xml.rels><?xml version="1.0" encoding="UTF-8" standalone="yes"?>
<Relationships xmlns="http://schemas.openxmlformats.org/package/2006/relationships"><Relationship Id="rId9" Type="http://schemas.openxmlformats.org/officeDocument/2006/relationships/tags" Target="../tags/tag527.xml"/><Relationship Id="rId8" Type="http://schemas.openxmlformats.org/officeDocument/2006/relationships/image" Target="../media/image206.png"/><Relationship Id="rId7" Type="http://schemas.openxmlformats.org/officeDocument/2006/relationships/tags" Target="../tags/tag526.xml"/><Relationship Id="rId6" Type="http://schemas.openxmlformats.org/officeDocument/2006/relationships/image" Target="../media/image205.png"/><Relationship Id="rId5" Type="http://schemas.openxmlformats.org/officeDocument/2006/relationships/tags" Target="../tags/tag525.xml"/><Relationship Id="rId4" Type="http://schemas.openxmlformats.org/officeDocument/2006/relationships/image" Target="../media/image204.png"/><Relationship Id="rId3" Type="http://schemas.openxmlformats.org/officeDocument/2006/relationships/tags" Target="../tags/tag524.xml"/><Relationship Id="rId2" Type="http://schemas.openxmlformats.org/officeDocument/2006/relationships/tags" Target="../tags/tag523.xml"/><Relationship Id="rId12" Type="http://schemas.openxmlformats.org/officeDocument/2006/relationships/slideLayout" Target="../slideLayouts/slideLayout2.xml"/><Relationship Id="rId11" Type="http://schemas.openxmlformats.org/officeDocument/2006/relationships/tags" Target="../tags/tag528.xml"/><Relationship Id="rId10" Type="http://schemas.openxmlformats.org/officeDocument/2006/relationships/image" Target="../media/image207.png"/><Relationship Id="rId1" Type="http://schemas.openxmlformats.org/officeDocument/2006/relationships/image" Target="../media/image5.png"/></Relationships>
</file>

<file path=ppt/slides/_rels/slide1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32.xml"/><Relationship Id="rId6" Type="http://schemas.openxmlformats.org/officeDocument/2006/relationships/image" Target="../media/image209.png"/><Relationship Id="rId5" Type="http://schemas.openxmlformats.org/officeDocument/2006/relationships/tags" Target="../tags/tag531.xml"/><Relationship Id="rId4" Type="http://schemas.openxmlformats.org/officeDocument/2006/relationships/image" Target="../media/image208.png"/><Relationship Id="rId3" Type="http://schemas.openxmlformats.org/officeDocument/2006/relationships/tags" Target="../tags/tag530.xml"/><Relationship Id="rId2" Type="http://schemas.openxmlformats.org/officeDocument/2006/relationships/tags" Target="../tags/tag529.xml"/><Relationship Id="rId1"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3.xml"/><Relationship Id="rId1" Type="http://schemas.openxmlformats.org/officeDocument/2006/relationships/image" Target="../media/image210.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0.xml"/><Relationship Id="rId6" Type="http://schemas.openxmlformats.org/officeDocument/2006/relationships/image" Target="../media/image19.png"/><Relationship Id="rId5" Type="http://schemas.openxmlformats.org/officeDocument/2006/relationships/tags" Target="../tags/tag139.xml"/><Relationship Id="rId4" Type="http://schemas.openxmlformats.org/officeDocument/2006/relationships/image" Target="../media/image18.png"/><Relationship Id="rId3" Type="http://schemas.openxmlformats.org/officeDocument/2006/relationships/tags" Target="../tags/tag138.xml"/><Relationship Id="rId2" Type="http://schemas.openxmlformats.org/officeDocument/2006/relationships/image" Target="../media/image17.png"/><Relationship Id="rId1" Type="http://schemas.openxmlformats.org/officeDocument/2006/relationships/tags" Target="../tags/tag13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2.xml"/><Relationship Id="rId3" Type="http://schemas.openxmlformats.org/officeDocument/2006/relationships/image" Target="../media/image20.png"/><Relationship Id="rId2" Type="http://schemas.openxmlformats.org/officeDocument/2006/relationships/tags" Target="../tags/tag14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5.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144.xml"/><Relationship Id="rId1" Type="http://schemas.openxmlformats.org/officeDocument/2006/relationships/tags" Target="../tags/tag143.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8.xml"/><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tags" Target="../tags/tag147.xml"/><Relationship Id="rId2" Type="http://schemas.openxmlformats.org/officeDocument/2006/relationships/image" Target="../media/image23.png"/><Relationship Id="rId1" Type="http://schemas.openxmlformats.org/officeDocument/2006/relationships/tags" Target="../tags/tag146.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0.xml"/><Relationship Id="rId2" Type="http://schemas.openxmlformats.org/officeDocument/2006/relationships/image" Target="../media/image26.png"/><Relationship Id="rId1" Type="http://schemas.openxmlformats.org/officeDocument/2006/relationships/tags" Target="../tags/tag14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4.xml"/><Relationship Id="rId4" Type="http://schemas.openxmlformats.org/officeDocument/2006/relationships/image" Target="../media/image28.png"/><Relationship Id="rId3" Type="http://schemas.openxmlformats.org/officeDocument/2006/relationships/tags" Target="../tags/tag153.xml"/><Relationship Id="rId2" Type="http://schemas.openxmlformats.org/officeDocument/2006/relationships/image" Target="../media/image27.png"/><Relationship Id="rId1" Type="http://schemas.openxmlformats.org/officeDocument/2006/relationships/tags" Target="../tags/tag15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29.png"/><Relationship Id="rId1" Type="http://schemas.openxmlformats.org/officeDocument/2006/relationships/tags" Target="../tags/tag155.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4.xml"/><Relationship Id="rId2" Type="http://schemas.openxmlformats.org/officeDocument/2006/relationships/image" Target="../media/image7.png"/><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image" Target="../media/image32.png"/><Relationship Id="rId5" Type="http://schemas.openxmlformats.org/officeDocument/2006/relationships/tags" Target="../tags/tag160.xml"/><Relationship Id="rId4" Type="http://schemas.openxmlformats.org/officeDocument/2006/relationships/image" Target="../media/image31.png"/><Relationship Id="rId3" Type="http://schemas.openxmlformats.org/officeDocument/2006/relationships/tags" Target="../tags/tag159.xml"/><Relationship Id="rId2" Type="http://schemas.openxmlformats.org/officeDocument/2006/relationships/image" Target="../media/image30.png"/><Relationship Id="rId15" Type="http://schemas.openxmlformats.org/officeDocument/2006/relationships/slideLayout" Target="../slideLayouts/slideLayout2.xml"/><Relationship Id="rId14" Type="http://schemas.openxmlformats.org/officeDocument/2006/relationships/tags" Target="../tags/tag168.xml"/><Relationship Id="rId13" Type="http://schemas.openxmlformats.org/officeDocument/2006/relationships/tags" Target="../tags/tag167.xml"/><Relationship Id="rId12" Type="http://schemas.openxmlformats.org/officeDocument/2006/relationships/tags" Target="../tags/tag166.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tags" Target="../tags/tag158.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72.xml"/><Relationship Id="rId6" Type="http://schemas.openxmlformats.org/officeDocument/2006/relationships/image" Target="../media/image35.png"/><Relationship Id="rId5" Type="http://schemas.openxmlformats.org/officeDocument/2006/relationships/tags" Target="../tags/tag171.xml"/><Relationship Id="rId4" Type="http://schemas.openxmlformats.org/officeDocument/2006/relationships/image" Target="../media/image34.png"/><Relationship Id="rId3" Type="http://schemas.openxmlformats.org/officeDocument/2006/relationships/tags" Target="../tags/tag170.xml"/><Relationship Id="rId2" Type="http://schemas.openxmlformats.org/officeDocument/2006/relationships/image" Target="../media/image33.png"/><Relationship Id="rId1" Type="http://schemas.openxmlformats.org/officeDocument/2006/relationships/tags" Target="../tags/tag169.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76.xml"/><Relationship Id="rId6" Type="http://schemas.openxmlformats.org/officeDocument/2006/relationships/image" Target="../media/image38.png"/><Relationship Id="rId5" Type="http://schemas.openxmlformats.org/officeDocument/2006/relationships/tags" Target="../tags/tag175.xml"/><Relationship Id="rId4" Type="http://schemas.openxmlformats.org/officeDocument/2006/relationships/image" Target="../media/image37.png"/><Relationship Id="rId3" Type="http://schemas.openxmlformats.org/officeDocument/2006/relationships/tags" Target="../tags/tag174.xml"/><Relationship Id="rId2" Type="http://schemas.openxmlformats.org/officeDocument/2006/relationships/image" Target="../media/image36.png"/><Relationship Id="rId1" Type="http://schemas.openxmlformats.org/officeDocument/2006/relationships/tags" Target="../tags/tag173.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9.xml"/><Relationship Id="rId4" Type="http://schemas.openxmlformats.org/officeDocument/2006/relationships/image" Target="../media/image40.png"/><Relationship Id="rId3" Type="http://schemas.openxmlformats.org/officeDocument/2006/relationships/tags" Target="../tags/tag178.xml"/><Relationship Id="rId2" Type="http://schemas.openxmlformats.org/officeDocument/2006/relationships/image" Target="../media/image39.png"/><Relationship Id="rId1" Type="http://schemas.openxmlformats.org/officeDocument/2006/relationships/tags" Target="../tags/tag177.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1.xml"/><Relationship Id="rId2" Type="http://schemas.openxmlformats.org/officeDocument/2006/relationships/image" Target="../media/image41.png"/><Relationship Id="rId1" Type="http://schemas.openxmlformats.org/officeDocument/2006/relationships/tags" Target="../tags/tag180.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4.xml"/><Relationship Id="rId5" Type="http://schemas.openxmlformats.org/officeDocument/2006/relationships/image" Target="../media/image43.png"/><Relationship Id="rId4" Type="http://schemas.openxmlformats.org/officeDocument/2006/relationships/tags" Target="../tags/tag183.xml"/><Relationship Id="rId3" Type="http://schemas.openxmlformats.org/officeDocument/2006/relationships/image" Target="../media/image42.png"/><Relationship Id="rId2" Type="http://schemas.openxmlformats.org/officeDocument/2006/relationships/tags" Target="../tags/tag182.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tags" Target="../tags/tag189.xml"/><Relationship Id="rId7" Type="http://schemas.openxmlformats.org/officeDocument/2006/relationships/image" Target="../media/image46.png"/><Relationship Id="rId6" Type="http://schemas.openxmlformats.org/officeDocument/2006/relationships/tags" Target="../tags/tag188.xml"/><Relationship Id="rId5" Type="http://schemas.openxmlformats.org/officeDocument/2006/relationships/image" Target="../media/image45.png"/><Relationship Id="rId4" Type="http://schemas.openxmlformats.org/officeDocument/2006/relationships/tags" Target="../tags/tag187.xml"/><Relationship Id="rId3" Type="http://schemas.openxmlformats.org/officeDocument/2006/relationships/image" Target="../media/image44.png"/><Relationship Id="rId2" Type="http://schemas.openxmlformats.org/officeDocument/2006/relationships/tags" Target="../tags/tag186.xml"/><Relationship Id="rId17" Type="http://schemas.openxmlformats.org/officeDocument/2006/relationships/slideLayout" Target="../slideLayouts/slideLayout2.xml"/><Relationship Id="rId16" Type="http://schemas.openxmlformats.org/officeDocument/2006/relationships/tags" Target="../tags/tag193.xml"/><Relationship Id="rId15" Type="http://schemas.openxmlformats.org/officeDocument/2006/relationships/image" Target="../media/image50.png"/><Relationship Id="rId14" Type="http://schemas.openxmlformats.org/officeDocument/2006/relationships/tags" Target="../tags/tag192.xml"/><Relationship Id="rId13" Type="http://schemas.openxmlformats.org/officeDocument/2006/relationships/image" Target="../media/image49.png"/><Relationship Id="rId12" Type="http://schemas.openxmlformats.org/officeDocument/2006/relationships/tags" Target="../tags/tag191.xml"/><Relationship Id="rId11" Type="http://schemas.openxmlformats.org/officeDocument/2006/relationships/image" Target="../media/image48.png"/><Relationship Id="rId10" Type="http://schemas.openxmlformats.org/officeDocument/2006/relationships/tags" Target="../tags/tag190.xml"/><Relationship Id="rId1" Type="http://schemas.openxmlformats.org/officeDocument/2006/relationships/tags" Target="../tags/tag185.xml"/></Relationships>
</file>

<file path=ppt/slides/_rels/slide27.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image" Target="../media/image54.png"/><Relationship Id="rId7" Type="http://schemas.openxmlformats.org/officeDocument/2006/relationships/tags" Target="../tags/tag19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tags" Target="../tags/tag196.xml"/><Relationship Id="rId3" Type="http://schemas.openxmlformats.org/officeDocument/2006/relationships/image" Target="../media/image51.png"/><Relationship Id="rId2" Type="http://schemas.openxmlformats.org/officeDocument/2006/relationships/tags" Target="../tags/tag195.xml"/><Relationship Id="rId10" Type="http://schemas.openxmlformats.org/officeDocument/2006/relationships/slideLayout" Target="../slideLayouts/slideLayout2.xml"/><Relationship Id="rId1" Type="http://schemas.openxmlformats.org/officeDocument/2006/relationships/tags" Target="../tags/tag194.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02.xml"/><Relationship Id="rId7" Type="http://schemas.openxmlformats.org/officeDocument/2006/relationships/image" Target="../media/image57.png"/><Relationship Id="rId6" Type="http://schemas.openxmlformats.org/officeDocument/2006/relationships/tags" Target="../tags/tag201.xml"/><Relationship Id="rId5" Type="http://schemas.openxmlformats.org/officeDocument/2006/relationships/image" Target="../media/image56.png"/><Relationship Id="rId4" Type="http://schemas.openxmlformats.org/officeDocument/2006/relationships/tags" Target="../tags/tag200.xml"/><Relationship Id="rId3" Type="http://schemas.openxmlformats.org/officeDocument/2006/relationships/image" Target="../media/image55.png"/><Relationship Id="rId2" Type="http://schemas.openxmlformats.org/officeDocument/2006/relationships/tags" Target="../tags/tag199.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06.xml"/><Relationship Id="rId7" Type="http://schemas.openxmlformats.org/officeDocument/2006/relationships/image" Target="../media/image60.png"/><Relationship Id="rId6" Type="http://schemas.openxmlformats.org/officeDocument/2006/relationships/tags" Target="../tags/tag205.xml"/><Relationship Id="rId5" Type="http://schemas.openxmlformats.org/officeDocument/2006/relationships/image" Target="../media/image59.png"/><Relationship Id="rId4" Type="http://schemas.openxmlformats.org/officeDocument/2006/relationships/tags" Target="../tags/tag204.xml"/><Relationship Id="rId3" Type="http://schemas.openxmlformats.org/officeDocument/2006/relationships/image" Target="../media/image58.png"/><Relationship Id="rId2" Type="http://schemas.openxmlformats.org/officeDocument/2006/relationships/tags" Target="../tags/tag203.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6.xml"/><Relationship Id="rId4" Type="http://schemas.openxmlformats.org/officeDocument/2006/relationships/image" Target="../media/image9.png"/><Relationship Id="rId3" Type="http://schemas.openxmlformats.org/officeDocument/2006/relationships/tags" Target="../tags/tag115.xml"/><Relationship Id="rId2" Type="http://schemas.openxmlformats.org/officeDocument/2006/relationships/image" Target="../media/image8.jpe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0.xml"/><Relationship Id="rId5" Type="http://schemas.openxmlformats.org/officeDocument/2006/relationships/image" Target="../media/image62.png"/><Relationship Id="rId4" Type="http://schemas.openxmlformats.org/officeDocument/2006/relationships/tags" Target="../tags/tag209.xml"/><Relationship Id="rId3" Type="http://schemas.openxmlformats.org/officeDocument/2006/relationships/image" Target="../media/image61.png"/><Relationship Id="rId2" Type="http://schemas.openxmlformats.org/officeDocument/2006/relationships/tags" Target="../tags/tag208.xml"/><Relationship Id="rId1" Type="http://schemas.openxmlformats.org/officeDocument/2006/relationships/tags" Target="../tags/tag207.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4.xml"/><Relationship Id="rId5" Type="http://schemas.openxmlformats.org/officeDocument/2006/relationships/image" Target="../media/image64.png"/><Relationship Id="rId4" Type="http://schemas.openxmlformats.org/officeDocument/2006/relationships/tags" Target="../tags/tag213.xml"/><Relationship Id="rId3" Type="http://schemas.openxmlformats.org/officeDocument/2006/relationships/image" Target="../media/image63.png"/><Relationship Id="rId2" Type="http://schemas.openxmlformats.org/officeDocument/2006/relationships/tags" Target="../tags/tag212.xml"/><Relationship Id="rId1" Type="http://schemas.openxmlformats.org/officeDocument/2006/relationships/tags" Target="../tags/tag211.xml"/></Relationships>
</file>

<file path=ppt/slides/_rels/slide32.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tags" Target="../tags/tag219.xml"/><Relationship Id="rId7" Type="http://schemas.openxmlformats.org/officeDocument/2006/relationships/image" Target="../media/image67.png"/><Relationship Id="rId6" Type="http://schemas.openxmlformats.org/officeDocument/2006/relationships/tags" Target="../tags/tag218.xml"/><Relationship Id="rId5" Type="http://schemas.openxmlformats.org/officeDocument/2006/relationships/image" Target="../media/image66.png"/><Relationship Id="rId4" Type="http://schemas.openxmlformats.org/officeDocument/2006/relationships/tags" Target="../tags/tag217.xml"/><Relationship Id="rId3" Type="http://schemas.openxmlformats.org/officeDocument/2006/relationships/image" Target="../media/image65.png"/><Relationship Id="rId2" Type="http://schemas.openxmlformats.org/officeDocument/2006/relationships/tags" Target="../tags/tag216.xml"/><Relationship Id="rId13" Type="http://schemas.openxmlformats.org/officeDocument/2006/relationships/slideLayout" Target="../slideLayouts/slideLayout2.xml"/><Relationship Id="rId12" Type="http://schemas.openxmlformats.org/officeDocument/2006/relationships/tags" Target="../tags/tag221.xml"/><Relationship Id="rId11" Type="http://schemas.openxmlformats.org/officeDocument/2006/relationships/image" Target="../media/image69.png"/><Relationship Id="rId10" Type="http://schemas.openxmlformats.org/officeDocument/2006/relationships/tags" Target="../tags/tag220.xml"/><Relationship Id="rId1" Type="http://schemas.openxmlformats.org/officeDocument/2006/relationships/tags" Target="../tags/tag215.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3.xml"/><Relationship Id="rId2" Type="http://schemas.openxmlformats.org/officeDocument/2006/relationships/image" Target="../media/image70.png"/><Relationship Id="rId1" Type="http://schemas.openxmlformats.org/officeDocument/2006/relationships/tags" Target="../tags/tag222.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5.xml"/><Relationship Id="rId2" Type="http://schemas.openxmlformats.org/officeDocument/2006/relationships/image" Target="../media/image71.png"/><Relationship Id="rId1" Type="http://schemas.openxmlformats.org/officeDocument/2006/relationships/tags" Target="../tags/tag224.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7.xml"/><Relationship Id="rId2" Type="http://schemas.openxmlformats.org/officeDocument/2006/relationships/image" Target="../media/image72.png"/><Relationship Id="rId1" Type="http://schemas.openxmlformats.org/officeDocument/2006/relationships/tags" Target="../tags/tag226.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9.xml"/><Relationship Id="rId2" Type="http://schemas.openxmlformats.org/officeDocument/2006/relationships/image" Target="../media/image73.png"/><Relationship Id="rId1" Type="http://schemas.openxmlformats.org/officeDocument/2006/relationships/tags" Target="../tags/tag228.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1.xml"/><Relationship Id="rId2" Type="http://schemas.openxmlformats.org/officeDocument/2006/relationships/image" Target="../media/image74.png"/><Relationship Id="rId1" Type="http://schemas.openxmlformats.org/officeDocument/2006/relationships/tags" Target="../tags/tag230.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3.xml"/><Relationship Id="rId2" Type="http://schemas.openxmlformats.org/officeDocument/2006/relationships/image" Target="../media/image75.png"/><Relationship Id="rId1" Type="http://schemas.openxmlformats.org/officeDocument/2006/relationships/tags" Target="../tags/tag232.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6.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235.xml"/><Relationship Id="rId1" Type="http://schemas.openxmlformats.org/officeDocument/2006/relationships/tags" Target="../tags/tag234.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19.xml"/><Relationship Id="rId5" Type="http://schemas.openxmlformats.org/officeDocument/2006/relationships/image" Target="../media/image11.png"/><Relationship Id="rId4" Type="http://schemas.openxmlformats.org/officeDocument/2006/relationships/tags" Target="../tags/tag118.xml"/><Relationship Id="rId3" Type="http://schemas.openxmlformats.org/officeDocument/2006/relationships/image" Target="../media/image10.png"/><Relationship Id="rId2" Type="http://schemas.openxmlformats.org/officeDocument/2006/relationships/tags" Target="../tags/tag11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8.xml"/><Relationship Id="rId2" Type="http://schemas.openxmlformats.org/officeDocument/2006/relationships/image" Target="../media/image70.png"/><Relationship Id="rId1" Type="http://schemas.openxmlformats.org/officeDocument/2006/relationships/tags" Target="../tags/tag237.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0.xml"/><Relationship Id="rId2" Type="http://schemas.openxmlformats.org/officeDocument/2006/relationships/image" Target="../media/image76.png"/><Relationship Id="rId1" Type="http://schemas.openxmlformats.org/officeDocument/2006/relationships/tags" Target="../tags/tag239.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2.xml"/><Relationship Id="rId2" Type="http://schemas.openxmlformats.org/officeDocument/2006/relationships/image" Target="../media/image77.png"/><Relationship Id="rId1" Type="http://schemas.openxmlformats.org/officeDocument/2006/relationships/tags" Target="../tags/tag241.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4.xml"/><Relationship Id="rId2" Type="http://schemas.openxmlformats.org/officeDocument/2006/relationships/image" Target="../media/image78.png"/><Relationship Id="rId1" Type="http://schemas.openxmlformats.org/officeDocument/2006/relationships/tags" Target="../tags/tag243.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6.xml"/><Relationship Id="rId2" Type="http://schemas.openxmlformats.org/officeDocument/2006/relationships/image" Target="../media/image79.png"/><Relationship Id="rId1" Type="http://schemas.openxmlformats.org/officeDocument/2006/relationships/tags" Target="../tags/tag245.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8.xml"/><Relationship Id="rId2" Type="http://schemas.openxmlformats.org/officeDocument/2006/relationships/image" Target="../media/image80.png"/><Relationship Id="rId1" Type="http://schemas.openxmlformats.org/officeDocument/2006/relationships/tags" Target="../tags/tag247.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52.xml"/><Relationship Id="rId6" Type="http://schemas.openxmlformats.org/officeDocument/2006/relationships/image" Target="../media/image83.png"/><Relationship Id="rId5" Type="http://schemas.openxmlformats.org/officeDocument/2006/relationships/tags" Target="../tags/tag251.xml"/><Relationship Id="rId4" Type="http://schemas.openxmlformats.org/officeDocument/2006/relationships/image" Target="../media/image82.png"/><Relationship Id="rId3" Type="http://schemas.openxmlformats.org/officeDocument/2006/relationships/tags" Target="../tags/tag250.xml"/><Relationship Id="rId2" Type="http://schemas.openxmlformats.org/officeDocument/2006/relationships/image" Target="../media/image81.png"/><Relationship Id="rId1" Type="http://schemas.openxmlformats.org/officeDocument/2006/relationships/tags" Target="../tags/tag249.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56.xml"/><Relationship Id="rId6" Type="http://schemas.openxmlformats.org/officeDocument/2006/relationships/image" Target="../media/image86.png"/><Relationship Id="rId5" Type="http://schemas.openxmlformats.org/officeDocument/2006/relationships/tags" Target="../tags/tag255.xml"/><Relationship Id="rId4" Type="http://schemas.openxmlformats.org/officeDocument/2006/relationships/image" Target="../media/image85.png"/><Relationship Id="rId3" Type="http://schemas.openxmlformats.org/officeDocument/2006/relationships/tags" Target="../tags/tag254.xml"/><Relationship Id="rId2" Type="http://schemas.openxmlformats.org/officeDocument/2006/relationships/image" Target="../media/image84.png"/><Relationship Id="rId1" Type="http://schemas.openxmlformats.org/officeDocument/2006/relationships/tags" Target="../tags/tag253.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9.xml"/><Relationship Id="rId4" Type="http://schemas.openxmlformats.org/officeDocument/2006/relationships/image" Target="../media/image88.png"/><Relationship Id="rId3" Type="http://schemas.openxmlformats.org/officeDocument/2006/relationships/tags" Target="../tags/tag258.xml"/><Relationship Id="rId2" Type="http://schemas.openxmlformats.org/officeDocument/2006/relationships/image" Target="../media/image87.png"/><Relationship Id="rId1" Type="http://schemas.openxmlformats.org/officeDocument/2006/relationships/tags" Target="../tags/tag257.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5.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image" Target="../media/image89.png"/><Relationship Id="rId2" Type="http://schemas.openxmlformats.org/officeDocument/2006/relationships/tags" Target="../tags/tag261.xml"/><Relationship Id="rId1" Type="http://schemas.openxmlformats.org/officeDocument/2006/relationships/tags" Target="../tags/tag260.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image" Target="../media/image90.png"/><Relationship Id="rId2" Type="http://schemas.openxmlformats.org/officeDocument/2006/relationships/tags" Target="../tags/tag267.xml"/><Relationship Id="rId1" Type="http://schemas.openxmlformats.org/officeDocument/2006/relationships/tags" Target="../tags/tag266.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image" Target="../media/image91.png"/><Relationship Id="rId2" Type="http://schemas.openxmlformats.org/officeDocument/2006/relationships/tags" Target="../tags/tag273.xml"/><Relationship Id="rId1" Type="http://schemas.openxmlformats.org/officeDocument/2006/relationships/tags" Target="../tags/tag272.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80.xml"/><Relationship Id="rId4" Type="http://schemas.openxmlformats.org/officeDocument/2006/relationships/image" Target="../media/image92.png"/><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image" Target="../media/image5.pn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83.xml"/><Relationship Id="rId4" Type="http://schemas.openxmlformats.org/officeDocument/2006/relationships/image" Target="../media/image93.png"/><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image" Target="../media/image5.png"/></Relationships>
</file>

<file path=ppt/slides/_rels/slide54.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tags" Target="../tags/tag288.xml"/><Relationship Id="rId7" Type="http://schemas.openxmlformats.org/officeDocument/2006/relationships/image" Target="../media/image95.png"/><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image" Target="../media/image94.png"/><Relationship Id="rId3" Type="http://schemas.openxmlformats.org/officeDocument/2006/relationships/tags" Target="../tags/tag285.xml"/><Relationship Id="rId2" Type="http://schemas.openxmlformats.org/officeDocument/2006/relationships/tags" Target="../tags/tag284.xml"/><Relationship Id="rId11" Type="http://schemas.openxmlformats.org/officeDocument/2006/relationships/slideLayout" Target="../slideLayouts/slideLayout2.xml"/><Relationship Id="rId10" Type="http://schemas.openxmlformats.org/officeDocument/2006/relationships/tags" Target="../tags/tag289.xml"/><Relationship Id="rId1"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93.xml"/><Relationship Id="rId6" Type="http://schemas.openxmlformats.org/officeDocument/2006/relationships/image" Target="../media/image98.png"/><Relationship Id="rId5" Type="http://schemas.openxmlformats.org/officeDocument/2006/relationships/tags" Target="../tags/tag292.xml"/><Relationship Id="rId4" Type="http://schemas.openxmlformats.org/officeDocument/2006/relationships/image" Target="../media/image97.png"/><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image" Target="../media/image5.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6.xml"/><Relationship Id="rId4" Type="http://schemas.openxmlformats.org/officeDocument/2006/relationships/image" Target="../media/image99.png"/><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image" Target="../media/image5.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9.xml"/><Relationship Id="rId4" Type="http://schemas.openxmlformats.org/officeDocument/2006/relationships/image" Target="../media/image100.png"/><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image" Target="../media/image5.png"/></Relationships>
</file>

<file path=ppt/slides/_rels/slide58.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tags" Target="../tags/tag303.xml"/><Relationship Id="rId7" Type="http://schemas.openxmlformats.org/officeDocument/2006/relationships/image" Target="../media/image103.png"/><Relationship Id="rId6" Type="http://schemas.openxmlformats.org/officeDocument/2006/relationships/tags" Target="../tags/tag302.xml"/><Relationship Id="rId5" Type="http://schemas.openxmlformats.org/officeDocument/2006/relationships/image" Target="../media/image102.png"/><Relationship Id="rId4" Type="http://schemas.openxmlformats.org/officeDocument/2006/relationships/tags" Target="../tags/tag301.xml"/><Relationship Id="rId3" Type="http://schemas.openxmlformats.org/officeDocument/2006/relationships/image" Target="../media/image101.png"/><Relationship Id="rId2" Type="http://schemas.openxmlformats.org/officeDocument/2006/relationships/tags" Target="../tags/tag300.xml"/><Relationship Id="rId11" Type="http://schemas.openxmlformats.org/officeDocument/2006/relationships/slideLayout" Target="../slideLayouts/slideLayout2.xml"/><Relationship Id="rId10" Type="http://schemas.openxmlformats.org/officeDocument/2006/relationships/tags" Target="../tags/tag304.xml"/><Relationship Id="rId1" Type="http://schemas.openxmlformats.org/officeDocument/2006/relationships/image" Target="../media/image5.pn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7.xml"/><Relationship Id="rId4" Type="http://schemas.openxmlformats.org/officeDocument/2006/relationships/image" Target="../media/image105.png"/><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10.xml"/><Relationship Id="rId4" Type="http://schemas.openxmlformats.org/officeDocument/2006/relationships/image" Target="../media/image106.png"/><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image" Target="../media/image5.png"/></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13.xml"/><Relationship Id="rId4" Type="http://schemas.openxmlformats.org/officeDocument/2006/relationships/image" Target="../media/image107.png"/><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image" Target="../media/image5.png"/></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16.xml"/><Relationship Id="rId5" Type="http://schemas.openxmlformats.org/officeDocument/2006/relationships/image" Target="../media/image109.png"/><Relationship Id="rId4" Type="http://schemas.openxmlformats.org/officeDocument/2006/relationships/tags" Target="../tags/tag315.xml"/><Relationship Id="rId3" Type="http://schemas.openxmlformats.org/officeDocument/2006/relationships/image" Target="../media/image108.png"/><Relationship Id="rId2" Type="http://schemas.openxmlformats.org/officeDocument/2006/relationships/tags" Target="../tags/tag314.xml"/><Relationship Id="rId1" Type="http://schemas.openxmlformats.org/officeDocument/2006/relationships/image" Target="../media/image5.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18.xml"/><Relationship Id="rId3" Type="http://schemas.openxmlformats.org/officeDocument/2006/relationships/image" Target="../media/image110.png"/><Relationship Id="rId2" Type="http://schemas.openxmlformats.org/officeDocument/2006/relationships/tags" Target="../tags/tag317.xml"/><Relationship Id="rId1" Type="http://schemas.openxmlformats.org/officeDocument/2006/relationships/image" Target="../media/image5.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20.xml"/><Relationship Id="rId3" Type="http://schemas.openxmlformats.org/officeDocument/2006/relationships/image" Target="../media/image70.png"/><Relationship Id="rId2" Type="http://schemas.openxmlformats.org/officeDocument/2006/relationships/tags" Target="../tags/tag319.xml"/><Relationship Id="rId1" Type="http://schemas.openxmlformats.org/officeDocument/2006/relationships/image" Target="../media/image5.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22.xml"/><Relationship Id="rId3" Type="http://schemas.openxmlformats.org/officeDocument/2006/relationships/image" Target="../media/image111.png"/><Relationship Id="rId2" Type="http://schemas.openxmlformats.org/officeDocument/2006/relationships/tags" Target="../tags/tag321.xml"/><Relationship Id="rId1" Type="http://schemas.openxmlformats.org/officeDocument/2006/relationships/image" Target="../media/image5.pn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24.xml"/><Relationship Id="rId3" Type="http://schemas.openxmlformats.org/officeDocument/2006/relationships/image" Target="../media/image112.png"/><Relationship Id="rId2" Type="http://schemas.openxmlformats.org/officeDocument/2006/relationships/tags" Target="../tags/tag323.xml"/><Relationship Id="rId1" Type="http://schemas.openxmlformats.org/officeDocument/2006/relationships/image" Target="../media/image5.png"/></Relationships>
</file>

<file path=ppt/slides/_rels/slide67.xml.rels><?xml version="1.0" encoding="UTF-8" standalone="yes"?>
<Relationships xmlns="http://schemas.openxmlformats.org/package/2006/relationships"><Relationship Id="rId9" Type="http://schemas.openxmlformats.org/officeDocument/2006/relationships/image" Target="../media/image116.png"/><Relationship Id="rId8" Type="http://schemas.openxmlformats.org/officeDocument/2006/relationships/tags" Target="../tags/tag328.xml"/><Relationship Id="rId7" Type="http://schemas.openxmlformats.org/officeDocument/2006/relationships/image" Target="../media/image115.png"/><Relationship Id="rId6" Type="http://schemas.openxmlformats.org/officeDocument/2006/relationships/tags" Target="../tags/tag327.xml"/><Relationship Id="rId5" Type="http://schemas.openxmlformats.org/officeDocument/2006/relationships/image" Target="../media/image114.png"/><Relationship Id="rId4" Type="http://schemas.openxmlformats.org/officeDocument/2006/relationships/tags" Target="../tags/tag326.xml"/><Relationship Id="rId3" Type="http://schemas.openxmlformats.org/officeDocument/2006/relationships/image" Target="../media/image113.png"/><Relationship Id="rId2" Type="http://schemas.openxmlformats.org/officeDocument/2006/relationships/tags" Target="../tags/tag325.xml"/><Relationship Id="rId11" Type="http://schemas.openxmlformats.org/officeDocument/2006/relationships/slideLayout" Target="../slideLayouts/slideLayout2.xml"/><Relationship Id="rId10" Type="http://schemas.openxmlformats.org/officeDocument/2006/relationships/tags" Target="../tags/tag329.xml"/><Relationship Id="rId1" Type="http://schemas.openxmlformats.org/officeDocument/2006/relationships/image" Target="../media/image5.png"/></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1.xml"/><Relationship Id="rId3" Type="http://schemas.openxmlformats.org/officeDocument/2006/relationships/image" Target="../media/image117.jpeg"/><Relationship Id="rId2" Type="http://schemas.openxmlformats.org/officeDocument/2006/relationships/tags" Target="../tags/tag330.xml"/><Relationship Id="rId1" Type="http://schemas.openxmlformats.org/officeDocument/2006/relationships/image" Target="../media/image5.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3.xml"/><Relationship Id="rId3" Type="http://schemas.openxmlformats.org/officeDocument/2006/relationships/image" Target="../media/image118.png"/><Relationship Id="rId2" Type="http://schemas.openxmlformats.org/officeDocument/2006/relationships/tags" Target="../tags/tag33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6.xml"/><Relationship Id="rId3" Type="http://schemas.openxmlformats.org/officeDocument/2006/relationships/image" Target="../media/image12.png"/><Relationship Id="rId2" Type="http://schemas.openxmlformats.org/officeDocument/2006/relationships/tags" Target="../tags/tag125.xml"/><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5.xml"/><Relationship Id="rId3" Type="http://schemas.openxmlformats.org/officeDocument/2006/relationships/image" Target="../media/image119.png"/><Relationship Id="rId2" Type="http://schemas.openxmlformats.org/officeDocument/2006/relationships/tags" Target="../tags/tag334.xml"/><Relationship Id="rId1" Type="http://schemas.openxmlformats.org/officeDocument/2006/relationships/image" Target="../media/image5.png"/></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7.xml"/><Relationship Id="rId3" Type="http://schemas.openxmlformats.org/officeDocument/2006/relationships/image" Target="../media/image120.png"/><Relationship Id="rId2" Type="http://schemas.openxmlformats.org/officeDocument/2006/relationships/tags" Target="../tags/tag336.xml"/><Relationship Id="rId1" Type="http://schemas.openxmlformats.org/officeDocument/2006/relationships/image" Target="../media/image5.png"/></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9.xml"/><Relationship Id="rId3" Type="http://schemas.openxmlformats.org/officeDocument/2006/relationships/image" Target="../media/image121.png"/><Relationship Id="rId2" Type="http://schemas.openxmlformats.org/officeDocument/2006/relationships/tags" Target="../tags/tag338.xml"/><Relationship Id="rId1" Type="http://schemas.openxmlformats.org/officeDocument/2006/relationships/image" Target="../media/image5.png"/></Relationships>
</file>

<file path=ppt/slides/_rels/slide7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41.xml"/><Relationship Id="rId3" Type="http://schemas.openxmlformats.org/officeDocument/2006/relationships/image" Target="../media/image122.png"/><Relationship Id="rId2" Type="http://schemas.openxmlformats.org/officeDocument/2006/relationships/tags" Target="../tags/tag340.xml"/><Relationship Id="rId1" Type="http://schemas.openxmlformats.org/officeDocument/2006/relationships/image" Target="../media/image5.png"/></Relationships>
</file>

<file path=ppt/slides/_rels/slide7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44.xml"/><Relationship Id="rId5" Type="http://schemas.openxmlformats.org/officeDocument/2006/relationships/image" Target="../media/image124.png"/><Relationship Id="rId4" Type="http://schemas.openxmlformats.org/officeDocument/2006/relationships/tags" Target="../tags/tag343.xml"/><Relationship Id="rId3" Type="http://schemas.openxmlformats.org/officeDocument/2006/relationships/image" Target="../media/image123.png"/><Relationship Id="rId2" Type="http://schemas.openxmlformats.org/officeDocument/2006/relationships/tags" Target="../tags/tag342.xml"/><Relationship Id="rId1" Type="http://schemas.openxmlformats.org/officeDocument/2006/relationships/image" Target="../media/image5.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46.xml"/><Relationship Id="rId3" Type="http://schemas.openxmlformats.org/officeDocument/2006/relationships/image" Target="../media/image70.png"/><Relationship Id="rId2" Type="http://schemas.openxmlformats.org/officeDocument/2006/relationships/tags" Target="../tags/tag345.xml"/><Relationship Id="rId1" Type="http://schemas.openxmlformats.org/officeDocument/2006/relationships/image" Target="../media/image5.png"/></Relationships>
</file>

<file path=ppt/slides/_rels/slide76.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tags" Target="../tags/tag350.xml"/><Relationship Id="rId7" Type="http://schemas.openxmlformats.org/officeDocument/2006/relationships/image" Target="../media/image103.png"/><Relationship Id="rId6" Type="http://schemas.openxmlformats.org/officeDocument/2006/relationships/tags" Target="../tags/tag349.xml"/><Relationship Id="rId5" Type="http://schemas.openxmlformats.org/officeDocument/2006/relationships/image" Target="../media/image102.png"/><Relationship Id="rId4" Type="http://schemas.openxmlformats.org/officeDocument/2006/relationships/tags" Target="../tags/tag348.xml"/><Relationship Id="rId3" Type="http://schemas.openxmlformats.org/officeDocument/2006/relationships/image" Target="../media/image101.png"/><Relationship Id="rId2" Type="http://schemas.openxmlformats.org/officeDocument/2006/relationships/tags" Target="../tags/tag347.xml"/><Relationship Id="rId11" Type="http://schemas.openxmlformats.org/officeDocument/2006/relationships/slideLayout" Target="../slideLayouts/slideLayout2.xml"/><Relationship Id="rId10" Type="http://schemas.openxmlformats.org/officeDocument/2006/relationships/tags" Target="../tags/tag351.xml"/><Relationship Id="rId1" Type="http://schemas.openxmlformats.org/officeDocument/2006/relationships/image" Target="../media/image5.png"/></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53.xml"/><Relationship Id="rId3" Type="http://schemas.openxmlformats.org/officeDocument/2006/relationships/image" Target="../media/image125.png"/><Relationship Id="rId2" Type="http://schemas.openxmlformats.org/officeDocument/2006/relationships/tags" Target="../tags/tag352.xml"/><Relationship Id="rId1" Type="http://schemas.openxmlformats.org/officeDocument/2006/relationships/image" Target="../media/image5.png"/></Relationships>
</file>

<file path=ppt/slides/_rels/slide78.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image" Target="../media/image130.png"/><Relationship Id="rId7" Type="http://schemas.openxmlformats.org/officeDocument/2006/relationships/tags" Target="../tags/tag35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tags" Target="../tags/tag354.xml"/><Relationship Id="rId3" Type="http://schemas.openxmlformats.org/officeDocument/2006/relationships/image" Target="../media/image127.png"/><Relationship Id="rId2" Type="http://schemas.openxmlformats.org/officeDocument/2006/relationships/image" Target="../media/image126.png"/><Relationship Id="rId16" Type="http://schemas.openxmlformats.org/officeDocument/2006/relationships/slideLayout" Target="../slideLayouts/slideLayout2.xml"/><Relationship Id="rId15" Type="http://schemas.openxmlformats.org/officeDocument/2006/relationships/tags" Target="../tags/tag359.xml"/><Relationship Id="rId14" Type="http://schemas.openxmlformats.org/officeDocument/2006/relationships/image" Target="../media/image133.png"/><Relationship Id="rId13" Type="http://schemas.openxmlformats.org/officeDocument/2006/relationships/tags" Target="../tags/tag358.xml"/><Relationship Id="rId12" Type="http://schemas.openxmlformats.org/officeDocument/2006/relationships/image" Target="../media/image132.png"/><Relationship Id="rId11" Type="http://schemas.openxmlformats.org/officeDocument/2006/relationships/tags" Target="../tags/tag357.xml"/><Relationship Id="rId10" Type="http://schemas.openxmlformats.org/officeDocument/2006/relationships/image" Target="../media/image131.png"/><Relationship Id="rId1" Type="http://schemas.openxmlformats.org/officeDocument/2006/relationships/image" Target="../media/image5.png"/></Relationships>
</file>

<file path=ppt/slides/_rels/slide79.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image" Target="../media/image137.png"/><Relationship Id="rId7" Type="http://schemas.openxmlformats.org/officeDocument/2006/relationships/tags" Target="../tags/tag362.xml"/><Relationship Id="rId6" Type="http://schemas.openxmlformats.org/officeDocument/2006/relationships/image" Target="../media/image136.png"/><Relationship Id="rId5" Type="http://schemas.openxmlformats.org/officeDocument/2006/relationships/tags" Target="../tags/tag361.xml"/><Relationship Id="rId4" Type="http://schemas.openxmlformats.org/officeDocument/2006/relationships/image" Target="../media/image135.png"/><Relationship Id="rId3" Type="http://schemas.openxmlformats.org/officeDocument/2006/relationships/tags" Target="../tags/tag360.xml"/><Relationship Id="rId2" Type="http://schemas.openxmlformats.org/officeDocument/2006/relationships/image" Target="../media/image134.png"/><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image" Target="../media/image5.png"/></Relationships>
</file>

<file path=ppt/slides/_rels/slide80.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image" Target="../media/image140.png"/><Relationship Id="rId7" Type="http://schemas.openxmlformats.org/officeDocument/2006/relationships/tags" Target="../tags/tag367.xml"/><Relationship Id="rId6" Type="http://schemas.openxmlformats.org/officeDocument/2006/relationships/image" Target="../media/image139.png"/><Relationship Id="rId5" Type="http://schemas.openxmlformats.org/officeDocument/2006/relationships/tags" Target="../tags/tag366.xml"/><Relationship Id="rId4" Type="http://schemas.openxmlformats.org/officeDocument/2006/relationships/image" Target="../media/image138.png"/><Relationship Id="rId3" Type="http://schemas.openxmlformats.org/officeDocument/2006/relationships/tags" Target="../tags/tag365.xml"/><Relationship Id="rId2" Type="http://schemas.openxmlformats.org/officeDocument/2006/relationships/tags" Target="../tags/tag364.xml"/><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81.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image" Target="../media/image143.png"/><Relationship Id="rId7" Type="http://schemas.openxmlformats.org/officeDocument/2006/relationships/tags" Target="../tags/tag372.xml"/><Relationship Id="rId6" Type="http://schemas.openxmlformats.org/officeDocument/2006/relationships/image" Target="../media/image142.png"/><Relationship Id="rId5" Type="http://schemas.openxmlformats.org/officeDocument/2006/relationships/tags" Target="../tags/tag371.xml"/><Relationship Id="rId4" Type="http://schemas.openxmlformats.org/officeDocument/2006/relationships/image" Target="../media/image141.png"/><Relationship Id="rId3" Type="http://schemas.openxmlformats.org/officeDocument/2006/relationships/tags" Target="../tags/tag370.xml"/><Relationship Id="rId2" Type="http://schemas.openxmlformats.org/officeDocument/2006/relationships/tags" Target="../tags/tag369.xml"/><Relationship Id="rId14" Type="http://schemas.openxmlformats.org/officeDocument/2006/relationships/slideLayout" Target="../slideLayouts/slideLayout2.xml"/><Relationship Id="rId13" Type="http://schemas.openxmlformats.org/officeDocument/2006/relationships/tags" Target="../tags/tag375.xml"/><Relationship Id="rId12" Type="http://schemas.openxmlformats.org/officeDocument/2006/relationships/image" Target="../media/image145.png"/><Relationship Id="rId11" Type="http://schemas.openxmlformats.org/officeDocument/2006/relationships/tags" Target="../tags/tag374.xml"/><Relationship Id="rId10" Type="http://schemas.openxmlformats.org/officeDocument/2006/relationships/image" Target="../media/image144.png"/><Relationship Id="rId1" Type="http://schemas.openxmlformats.org/officeDocument/2006/relationships/image" Target="../media/image5.png"/></Relationships>
</file>

<file path=ppt/slides/_rels/slide82.xml.rels><?xml version="1.0" encoding="UTF-8" standalone="yes"?>
<Relationships xmlns="http://schemas.openxmlformats.org/package/2006/relationships"><Relationship Id="rId9" Type="http://schemas.openxmlformats.org/officeDocument/2006/relationships/tags" Target="../tags/tag380.xml"/><Relationship Id="rId8" Type="http://schemas.openxmlformats.org/officeDocument/2006/relationships/image" Target="../media/image148.png"/><Relationship Id="rId7" Type="http://schemas.openxmlformats.org/officeDocument/2006/relationships/tags" Target="../tags/tag379.xml"/><Relationship Id="rId6" Type="http://schemas.openxmlformats.org/officeDocument/2006/relationships/image" Target="../media/image147.png"/><Relationship Id="rId5" Type="http://schemas.openxmlformats.org/officeDocument/2006/relationships/tags" Target="../tags/tag378.xml"/><Relationship Id="rId4" Type="http://schemas.openxmlformats.org/officeDocument/2006/relationships/image" Target="../media/image146.png"/><Relationship Id="rId3" Type="http://schemas.openxmlformats.org/officeDocument/2006/relationships/tags" Target="../tags/tag377.xml"/><Relationship Id="rId2" Type="http://schemas.openxmlformats.org/officeDocument/2006/relationships/tags" Target="../tags/tag376.xml"/><Relationship Id="rId12" Type="http://schemas.openxmlformats.org/officeDocument/2006/relationships/slideLayout" Target="../slideLayouts/slideLayout2.xml"/><Relationship Id="rId11" Type="http://schemas.openxmlformats.org/officeDocument/2006/relationships/tags" Target="../tags/tag381.xml"/><Relationship Id="rId10" Type="http://schemas.openxmlformats.org/officeDocument/2006/relationships/image" Target="../media/image149.png"/><Relationship Id="rId1" Type="http://schemas.openxmlformats.org/officeDocument/2006/relationships/image" Target="../media/image5.png"/></Relationships>
</file>

<file path=ppt/slides/_rels/slide83.xml.rels><?xml version="1.0" encoding="UTF-8" standalone="yes"?>
<Relationships xmlns="http://schemas.openxmlformats.org/package/2006/relationships"><Relationship Id="rId9" Type="http://schemas.openxmlformats.org/officeDocument/2006/relationships/tags" Target="../tags/tag386.xml"/><Relationship Id="rId8" Type="http://schemas.openxmlformats.org/officeDocument/2006/relationships/image" Target="../media/image152.png"/><Relationship Id="rId7" Type="http://schemas.openxmlformats.org/officeDocument/2006/relationships/tags" Target="../tags/tag385.xml"/><Relationship Id="rId6" Type="http://schemas.openxmlformats.org/officeDocument/2006/relationships/image" Target="../media/image151.png"/><Relationship Id="rId5" Type="http://schemas.openxmlformats.org/officeDocument/2006/relationships/tags" Target="../tags/tag384.xml"/><Relationship Id="rId4" Type="http://schemas.openxmlformats.org/officeDocument/2006/relationships/image" Target="../media/image150.png"/><Relationship Id="rId3" Type="http://schemas.openxmlformats.org/officeDocument/2006/relationships/tags" Target="../tags/tag383.xml"/><Relationship Id="rId2" Type="http://schemas.openxmlformats.org/officeDocument/2006/relationships/tags" Target="../tags/tag382.xml"/><Relationship Id="rId12" Type="http://schemas.openxmlformats.org/officeDocument/2006/relationships/slideLayout" Target="../slideLayouts/slideLayout2.xml"/><Relationship Id="rId11" Type="http://schemas.openxmlformats.org/officeDocument/2006/relationships/tags" Target="../tags/tag387.xml"/><Relationship Id="rId10" Type="http://schemas.openxmlformats.org/officeDocument/2006/relationships/image" Target="../media/image153.png"/><Relationship Id="rId1" Type="http://schemas.openxmlformats.org/officeDocument/2006/relationships/image" Target="../media/image5.png"/></Relationships>
</file>

<file path=ppt/slides/_rels/slide84.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image" Target="../media/image156.png"/><Relationship Id="rId7" Type="http://schemas.openxmlformats.org/officeDocument/2006/relationships/tags" Target="../tags/tag391.xml"/><Relationship Id="rId6" Type="http://schemas.openxmlformats.org/officeDocument/2006/relationships/image" Target="../media/image155.png"/><Relationship Id="rId5" Type="http://schemas.openxmlformats.org/officeDocument/2006/relationships/tags" Target="../tags/tag390.xml"/><Relationship Id="rId4" Type="http://schemas.openxmlformats.org/officeDocument/2006/relationships/image" Target="../media/image154.png"/><Relationship Id="rId3" Type="http://schemas.openxmlformats.org/officeDocument/2006/relationships/tags" Target="../tags/tag389.xml"/><Relationship Id="rId2" Type="http://schemas.openxmlformats.org/officeDocument/2006/relationships/tags" Target="../tags/tag388.xml"/><Relationship Id="rId12" Type="http://schemas.openxmlformats.org/officeDocument/2006/relationships/slideLayout" Target="../slideLayouts/slideLayout2.xml"/><Relationship Id="rId11" Type="http://schemas.openxmlformats.org/officeDocument/2006/relationships/tags" Target="../tags/tag393.xml"/><Relationship Id="rId10" Type="http://schemas.openxmlformats.org/officeDocument/2006/relationships/image" Target="../media/image157.png"/><Relationship Id="rId1" Type="http://schemas.openxmlformats.org/officeDocument/2006/relationships/image" Target="../media/image5.png"/></Relationships>
</file>

<file path=ppt/slides/_rels/slide85.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image" Target="../media/image160.png"/><Relationship Id="rId7" Type="http://schemas.openxmlformats.org/officeDocument/2006/relationships/tags" Target="../tags/tag397.xml"/><Relationship Id="rId6" Type="http://schemas.openxmlformats.org/officeDocument/2006/relationships/image" Target="../media/image159.png"/><Relationship Id="rId5" Type="http://schemas.openxmlformats.org/officeDocument/2006/relationships/tags" Target="../tags/tag396.xml"/><Relationship Id="rId4" Type="http://schemas.openxmlformats.org/officeDocument/2006/relationships/image" Target="../media/image158.png"/><Relationship Id="rId3" Type="http://schemas.openxmlformats.org/officeDocument/2006/relationships/tags" Target="../tags/tag395.xml"/><Relationship Id="rId2" Type="http://schemas.openxmlformats.org/officeDocument/2006/relationships/tags" Target="../tags/tag394.xml"/><Relationship Id="rId12" Type="http://schemas.openxmlformats.org/officeDocument/2006/relationships/slideLayout" Target="../slideLayouts/slideLayout2.xml"/><Relationship Id="rId11" Type="http://schemas.openxmlformats.org/officeDocument/2006/relationships/tags" Target="../tags/tag399.xml"/><Relationship Id="rId10" Type="http://schemas.openxmlformats.org/officeDocument/2006/relationships/image" Target="../media/image161.png"/><Relationship Id="rId1" Type="http://schemas.openxmlformats.org/officeDocument/2006/relationships/image" Target="../media/image5.png"/></Relationships>
</file>

<file path=ppt/slides/_rels/slide8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04.xml"/><Relationship Id="rId7" Type="http://schemas.openxmlformats.org/officeDocument/2006/relationships/image" Target="../media/image164.png"/><Relationship Id="rId6" Type="http://schemas.openxmlformats.org/officeDocument/2006/relationships/tags" Target="../tags/tag403.xml"/><Relationship Id="rId5" Type="http://schemas.openxmlformats.org/officeDocument/2006/relationships/image" Target="../media/image163.png"/><Relationship Id="rId4" Type="http://schemas.openxmlformats.org/officeDocument/2006/relationships/tags" Target="../tags/tag402.xml"/><Relationship Id="rId3" Type="http://schemas.openxmlformats.org/officeDocument/2006/relationships/image" Target="../media/image162.png"/><Relationship Id="rId2" Type="http://schemas.openxmlformats.org/officeDocument/2006/relationships/tags" Target="../tags/tag401.xml"/><Relationship Id="rId10" Type="http://schemas.openxmlformats.org/officeDocument/2006/relationships/comments" Target="../comments/comment1.xml"/><Relationship Id="rId1" Type="http://schemas.openxmlformats.org/officeDocument/2006/relationships/tags" Target="../tags/tag400.xml"/></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07.xml"/><Relationship Id="rId4" Type="http://schemas.openxmlformats.org/officeDocument/2006/relationships/image" Target="../media/image165.png"/><Relationship Id="rId3" Type="http://schemas.openxmlformats.org/officeDocument/2006/relationships/tags" Target="../tags/tag406.xml"/><Relationship Id="rId2" Type="http://schemas.openxmlformats.org/officeDocument/2006/relationships/tags" Target="../tags/tag405.xml"/><Relationship Id="rId1" Type="http://schemas.openxmlformats.org/officeDocument/2006/relationships/image" Target="../media/image5.png"/></Relationships>
</file>

<file path=ppt/slides/_rels/slide8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10.xml"/><Relationship Id="rId4" Type="http://schemas.openxmlformats.org/officeDocument/2006/relationships/image" Target="../media/image166.png"/><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image" Target="../media/image5.png"/></Relationships>
</file>

<file path=ppt/slides/_rels/slide8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13.xml"/><Relationship Id="rId4" Type="http://schemas.openxmlformats.org/officeDocument/2006/relationships/image" Target="../media/image167.png"/><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1.xml"/><Relationship Id="rId5" Type="http://schemas.openxmlformats.org/officeDocument/2006/relationships/image" Target="../media/image13.png"/><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5.png"/></Relationships>
</file>

<file path=ppt/slides/_rels/slide9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image" Target="../media/image168.png"/><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image" Target="../media/image5.png"/></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20.xml"/><Relationship Id="rId3" Type="http://schemas.openxmlformats.org/officeDocument/2006/relationships/image" Target="../media/image169.png"/><Relationship Id="rId2" Type="http://schemas.openxmlformats.org/officeDocument/2006/relationships/tags" Target="../tags/tag419.xml"/><Relationship Id="rId1" Type="http://schemas.openxmlformats.org/officeDocument/2006/relationships/tags" Target="../tags/tag418.xml"/></Relationships>
</file>

<file path=ppt/slides/_rels/slide92.xml.rels><?xml version="1.0" encoding="UTF-8" standalone="yes"?>
<Relationships xmlns="http://schemas.openxmlformats.org/package/2006/relationships"><Relationship Id="rId9" Type="http://schemas.openxmlformats.org/officeDocument/2006/relationships/tags" Target="../tags/tag428.xml"/><Relationship Id="rId8" Type="http://schemas.openxmlformats.org/officeDocument/2006/relationships/tags" Target="../tags/tag427.xml"/><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tags" Target="../tags/tag422.xml"/><Relationship Id="rId29" Type="http://schemas.openxmlformats.org/officeDocument/2006/relationships/slideLayout" Target="../slideLayouts/slideLayout2.xml"/><Relationship Id="rId28" Type="http://schemas.openxmlformats.org/officeDocument/2006/relationships/tags" Target="../tags/tag447.xml"/><Relationship Id="rId27" Type="http://schemas.openxmlformats.org/officeDocument/2006/relationships/tags" Target="../tags/tag446.xml"/><Relationship Id="rId26" Type="http://schemas.openxmlformats.org/officeDocument/2006/relationships/tags" Target="../tags/tag445.xml"/><Relationship Id="rId25" Type="http://schemas.openxmlformats.org/officeDocument/2006/relationships/tags" Target="../tags/tag444.xml"/><Relationship Id="rId24" Type="http://schemas.openxmlformats.org/officeDocument/2006/relationships/tags" Target="../tags/tag443.xml"/><Relationship Id="rId23" Type="http://schemas.openxmlformats.org/officeDocument/2006/relationships/tags" Target="../tags/tag442.xml"/><Relationship Id="rId22" Type="http://schemas.openxmlformats.org/officeDocument/2006/relationships/tags" Target="../tags/tag441.xml"/><Relationship Id="rId21" Type="http://schemas.openxmlformats.org/officeDocument/2006/relationships/tags" Target="../tags/tag440.xml"/><Relationship Id="rId20" Type="http://schemas.openxmlformats.org/officeDocument/2006/relationships/tags" Target="../tags/tag439.xml"/><Relationship Id="rId2" Type="http://schemas.openxmlformats.org/officeDocument/2006/relationships/tags" Target="../tags/tag421.xml"/><Relationship Id="rId19" Type="http://schemas.openxmlformats.org/officeDocument/2006/relationships/tags" Target="../tags/tag438.xml"/><Relationship Id="rId18" Type="http://schemas.openxmlformats.org/officeDocument/2006/relationships/tags" Target="../tags/tag437.xml"/><Relationship Id="rId17" Type="http://schemas.openxmlformats.org/officeDocument/2006/relationships/tags" Target="../tags/tag436.xml"/><Relationship Id="rId16" Type="http://schemas.openxmlformats.org/officeDocument/2006/relationships/tags" Target="../tags/tag435.xml"/><Relationship Id="rId15" Type="http://schemas.openxmlformats.org/officeDocument/2006/relationships/tags" Target="../tags/tag434.xml"/><Relationship Id="rId14" Type="http://schemas.openxmlformats.org/officeDocument/2006/relationships/tags" Target="../tags/tag433.xml"/><Relationship Id="rId13" Type="http://schemas.openxmlformats.org/officeDocument/2006/relationships/tags" Target="../tags/tag432.xml"/><Relationship Id="rId12" Type="http://schemas.openxmlformats.org/officeDocument/2006/relationships/tags" Target="../tags/tag431.xml"/><Relationship Id="rId11" Type="http://schemas.openxmlformats.org/officeDocument/2006/relationships/tags" Target="../tags/tag430.xml"/><Relationship Id="rId10" Type="http://schemas.openxmlformats.org/officeDocument/2006/relationships/tags" Target="../tags/tag429.xml"/><Relationship Id="rId1" Type="http://schemas.openxmlformats.org/officeDocument/2006/relationships/image" Target="../media/image5.png"/></Relationships>
</file>

<file path=ppt/slides/_rels/slide9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50.xml"/><Relationship Id="rId4" Type="http://schemas.openxmlformats.org/officeDocument/2006/relationships/image" Target="../media/image170.png"/><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image" Target="../media/image5.png"/></Relationships>
</file>

<file path=ppt/slides/_rels/slide9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54.xml"/><Relationship Id="rId6" Type="http://schemas.openxmlformats.org/officeDocument/2006/relationships/tags" Target="../tags/tag453.xml"/><Relationship Id="rId5" Type="http://schemas.openxmlformats.org/officeDocument/2006/relationships/image" Target="../media/image172.png"/><Relationship Id="rId4" Type="http://schemas.openxmlformats.org/officeDocument/2006/relationships/tags" Target="../tags/tag452.xml"/><Relationship Id="rId3" Type="http://schemas.openxmlformats.org/officeDocument/2006/relationships/image" Target="../media/image171.png"/><Relationship Id="rId2" Type="http://schemas.openxmlformats.org/officeDocument/2006/relationships/tags" Target="../tags/tag451.xml"/><Relationship Id="rId1" Type="http://schemas.openxmlformats.org/officeDocument/2006/relationships/image" Target="../media/image5.png"/></Relationships>
</file>

<file path=ppt/slides/_rels/slide9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57.xml"/><Relationship Id="rId4" Type="http://schemas.openxmlformats.org/officeDocument/2006/relationships/image" Target="../media/image173.png"/><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image" Target="../media/image5.png"/></Relationships>
</file>

<file path=ppt/slides/_rels/slide9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61.xml"/><Relationship Id="rId6" Type="http://schemas.openxmlformats.org/officeDocument/2006/relationships/image" Target="../media/image175.png"/><Relationship Id="rId5" Type="http://schemas.openxmlformats.org/officeDocument/2006/relationships/tags" Target="../tags/tag460.xml"/><Relationship Id="rId4" Type="http://schemas.openxmlformats.org/officeDocument/2006/relationships/image" Target="../media/image174.png"/><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image" Target="../media/image5.png"/></Relationships>
</file>

<file path=ppt/slides/_rels/slide9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64.xml"/><Relationship Id="rId5" Type="http://schemas.openxmlformats.org/officeDocument/2006/relationships/image" Target="../media/image177.jpeg"/><Relationship Id="rId4" Type="http://schemas.openxmlformats.org/officeDocument/2006/relationships/image" Target="../media/image176.png"/><Relationship Id="rId3" Type="http://schemas.openxmlformats.org/officeDocument/2006/relationships/tags" Target="../tags/tag463.xml"/><Relationship Id="rId2" Type="http://schemas.openxmlformats.org/officeDocument/2006/relationships/tags" Target="../tags/tag462.xml"/><Relationship Id="rId1" Type="http://schemas.openxmlformats.org/officeDocument/2006/relationships/image" Target="../media/image5.png"/></Relationships>
</file>

<file path=ppt/slides/_rels/slide9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68.xml"/><Relationship Id="rId6" Type="http://schemas.openxmlformats.org/officeDocument/2006/relationships/image" Target="../media/image179.png"/><Relationship Id="rId5" Type="http://schemas.openxmlformats.org/officeDocument/2006/relationships/tags" Target="../tags/tag467.xml"/><Relationship Id="rId4" Type="http://schemas.openxmlformats.org/officeDocument/2006/relationships/image" Target="../media/image178.png"/><Relationship Id="rId3" Type="http://schemas.openxmlformats.org/officeDocument/2006/relationships/tags" Target="../tags/tag466.xml"/><Relationship Id="rId2" Type="http://schemas.openxmlformats.org/officeDocument/2006/relationships/tags" Target="../tags/tag465.xml"/><Relationship Id="rId1" Type="http://schemas.openxmlformats.org/officeDocument/2006/relationships/image" Target="../media/image5.png"/></Relationships>
</file>

<file path=ppt/slides/_rels/slide9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72.xml"/><Relationship Id="rId4" Type="http://schemas.openxmlformats.org/officeDocument/2006/relationships/image" Target="../media/image180.png"/><Relationship Id="rId3" Type="http://schemas.openxmlformats.org/officeDocument/2006/relationships/tags" Target="../tags/tag471.xml"/><Relationship Id="rId2" Type="http://schemas.openxmlformats.org/officeDocument/2006/relationships/tags" Target="../tags/tag470.xml"/><Relationship Id="rId1" Type="http://schemas.openxmlformats.org/officeDocument/2006/relationships/tags" Target="../tags/tag4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5356225" y="776605"/>
            <a:ext cx="1524000" cy="330200"/>
          </a:xfrm>
          <a:prstGeom prst="rect">
            <a:avLst/>
          </a:prstGeom>
        </p:spPr>
      </p:pic>
      <p:sp>
        <p:nvSpPr>
          <p:cNvPr id="3" name="文本框 2"/>
          <p:cNvSpPr txBox="1"/>
          <p:nvPr/>
        </p:nvSpPr>
        <p:spPr>
          <a:xfrm>
            <a:off x="545846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848995" y="2129155"/>
            <a:ext cx="11496675" cy="1198880"/>
          </a:xfrm>
          <a:prstGeom prst="rect">
            <a:avLst/>
          </a:prstGeom>
          <a:noFill/>
        </p:spPr>
        <p:txBody>
          <a:bodyPr wrap="square" rtlCol="0">
            <a:spAutoFit/>
          </a:bodyPr>
          <a:p>
            <a:pPr algn="ctr">
              <a:lnSpc>
                <a:spcPct val="90000"/>
              </a:lnSpc>
            </a:pPr>
            <a:r>
              <a:rPr lang="zh-CN" altLang="en-US" sz="80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rPr>
              <a:t>顺势而为，以静制动</a:t>
            </a:r>
            <a:endParaRPr lang="en-US" altLang="zh-CN" sz="80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endParaRPr>
          </a:p>
        </p:txBody>
      </p:sp>
      <p:sp>
        <p:nvSpPr>
          <p:cNvPr id="9" name="矩形 8"/>
          <p:cNvSpPr/>
          <p:nvPr/>
        </p:nvSpPr>
        <p:spPr>
          <a:xfrm>
            <a:off x="389191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89826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85381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902835" y="3976370"/>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李兴</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3891915" y="4485648"/>
            <a:ext cx="4471035" cy="374408"/>
            <a:chOff x="7093" y="6616"/>
            <a:chExt cx="7859" cy="656"/>
          </a:xfrm>
        </p:grpSpPr>
        <p:sp>
          <p:nvSpPr>
            <p:cNvPr id="18" name="矩形 17"/>
            <p:cNvSpPr/>
            <p:nvPr>
              <p:custDataLst>
                <p:tags r:id="rId6"/>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4318" cy="645"/>
            </a:xfrm>
            <a:prstGeom prst="rect">
              <a:avLst/>
            </a:prstGeom>
            <a:noFill/>
          </p:spPr>
          <p:txBody>
            <a:bodyPr wrap="square" rtlCol="0">
              <a:spAutoFit/>
            </a:bodyPr>
            <a:p>
              <a:r>
                <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A1120619060002</a:t>
              </a:r>
              <a:endPar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grpSp>
        <p:nvGrpSpPr>
          <p:cNvPr id="32" name="组合 31"/>
          <p:cNvGrpSpPr/>
          <p:nvPr/>
        </p:nvGrpSpPr>
        <p:grpSpPr>
          <a:xfrm rot="0">
            <a:off x="6170295" y="3982720"/>
            <a:ext cx="2877833" cy="381327"/>
            <a:chOff x="10918" y="5734"/>
            <a:chExt cx="5059" cy="668"/>
          </a:xfrm>
        </p:grpSpPr>
        <p:sp>
          <p:nvSpPr>
            <p:cNvPr id="27" name="矩形 26"/>
            <p:cNvSpPr/>
            <p:nvPr>
              <p:custDataLst>
                <p:tags r:id="rId10"/>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11"/>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2"/>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3"/>
              </p:custDataLst>
            </p:nvPr>
          </p:nvSpPr>
          <p:spPr>
            <a:xfrm>
              <a:off x="12700" y="5745"/>
              <a:ext cx="3277"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2023.9.15</a:t>
              </a:r>
              <a:endPar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Tree>
    <p:custDataLst>
      <p:tags r:id="rId1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顺势而为，战法挖机会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360680" y="894080"/>
            <a:ext cx="6569710" cy="412369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5567680" y="2028825"/>
            <a:ext cx="6228715" cy="4152900"/>
          </a:xfrm>
          <a:prstGeom prst="rect">
            <a:avLst/>
          </a:prstGeom>
        </p:spPr>
      </p:pic>
    </p:spTree>
    <p:custDataLst>
      <p:tags r:id="rId5"/>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594360" y="757555"/>
            <a:ext cx="10981690" cy="5475605"/>
          </a:xfrm>
          <a:prstGeom prst="rect">
            <a:avLst/>
          </a:prstGeom>
        </p:spPr>
      </p:pic>
      <p:sp>
        <p:nvSpPr>
          <p:cNvPr id="3" name="文本框 2"/>
          <p:cNvSpPr txBox="1"/>
          <p:nvPr/>
        </p:nvSpPr>
        <p:spPr>
          <a:xfrm>
            <a:off x="7458075" y="2353310"/>
            <a:ext cx="4344670" cy="2061210"/>
          </a:xfrm>
          <a:prstGeom prst="rect">
            <a:avLst/>
          </a:prstGeom>
          <a:noFill/>
        </p:spPr>
        <p:txBody>
          <a:bodyPr wrap="square" rtlCol="0">
            <a:spAutoFit/>
          </a:bodyPr>
          <a:p>
            <a:r>
              <a:rPr lang="zh-CN" altLang="en-US" sz="2200">
                <a:gradFill>
                  <a:gsLst>
                    <a:gs pos="0">
                      <a:srgbClr val="007BD3"/>
                    </a:gs>
                    <a:gs pos="100000">
                      <a:srgbClr val="034373"/>
                    </a:gs>
                  </a:gsLst>
                  <a:lin scaled="0"/>
                </a:gradFill>
                <a:latin typeface="思源黑体 CN Heavy" panose="020B0A00000000000000" charset="-122"/>
                <a:ea typeface="思源黑体 CN Heavy" panose="020B0A00000000000000" charset="-122"/>
              </a:rPr>
              <a:t>上升回档</a:t>
            </a:r>
            <a:endParaRPr lang="zh-CN" altLang="en-US" sz="22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r>
              <a:rPr lang="zh-CN" altLang="en-US" sz="2300">
                <a:gradFill>
                  <a:gsLst>
                    <a:gs pos="0">
                      <a:srgbClr val="007BD3"/>
                    </a:gs>
                    <a:gs pos="100000">
                      <a:srgbClr val="034373"/>
                    </a:gs>
                  </a:gsLst>
                  <a:lin scaled="0"/>
                </a:gradFill>
                <a:latin typeface="思源黑体 CN Heavy" panose="020B0A00000000000000" charset="-122"/>
                <a:ea typeface="思源黑体 CN Heavy" panose="020B0A00000000000000" charset="-122"/>
              </a:rPr>
              <a:t>真回档？假动作？</a:t>
            </a:r>
            <a:endParaRPr lang="zh-CN" altLang="en-US" sz="23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endParaRPr lang="zh-CN" altLang="en-US" sz="23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进早很容易吃亏</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捕捞季节红柱没起来，又死叉缩短了</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到底该如何决断！</a:t>
            </a:r>
            <a:endParaRPr lang="zh-CN" altLang="en-US" sz="2000">
              <a:latin typeface="思源黑体 CN Heavy" panose="020B0A00000000000000" charset="-122"/>
              <a:ea typeface="思源黑体 CN Heavy" panose="020B0A00000000000000" charset="-122"/>
            </a:endParaRPr>
          </a:p>
        </p:txBody>
      </p:sp>
    </p:spTree>
    <p:custDataLst>
      <p:tags r:id="rId4"/>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589280" y="768350"/>
            <a:ext cx="11047730" cy="5452110"/>
          </a:xfrm>
          <a:prstGeom prst="rect">
            <a:avLst/>
          </a:prstGeom>
        </p:spPr>
      </p:pic>
      <p:sp>
        <p:nvSpPr>
          <p:cNvPr id="6" name="五角星 5"/>
          <p:cNvSpPr/>
          <p:nvPr>
            <p:custDataLst>
              <p:tags r:id="rId4"/>
            </p:custDataLst>
          </p:nvPr>
        </p:nvSpPr>
        <p:spPr>
          <a:xfrm>
            <a:off x="9519920" y="5059680"/>
            <a:ext cx="429895" cy="440055"/>
          </a:xfrm>
          <a:prstGeom prst="star5">
            <a:avLst/>
          </a:prstGeom>
        </p:spPr>
        <p:style>
          <a:lnRef idx="1">
            <a:schemeClr val="accent6"/>
          </a:lnRef>
          <a:fillRef idx="3">
            <a:schemeClr val="accent6"/>
          </a:fillRef>
          <a:effectRef idx="2">
            <a:schemeClr val="accent6"/>
          </a:effectRef>
          <a:fontRef idx="minor">
            <a:schemeClr val="lt1"/>
          </a:fontRef>
        </p:style>
        <p:txBody>
          <a:bodyPr rtlCol="0" anchor="ctr"/>
          <a:p>
            <a:pPr algn="ctr"/>
            <a:endParaRPr lang="zh-CN" altLang="en-US"/>
          </a:p>
        </p:txBody>
      </p:sp>
      <p:sp>
        <p:nvSpPr>
          <p:cNvPr id="3" name="文本框 2"/>
          <p:cNvSpPr txBox="1"/>
          <p:nvPr/>
        </p:nvSpPr>
        <p:spPr>
          <a:xfrm>
            <a:off x="6904355" y="2600960"/>
            <a:ext cx="4876800" cy="135318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回档时，神奇色阶</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四阶全红</a:t>
            </a:r>
            <a:endPar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a:p>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真回档！</a:t>
            </a:r>
            <a:r>
              <a:rPr lang="zh-CN" altLang="en-US" sz="2000">
                <a:solidFill>
                  <a:schemeClr val="tx2"/>
                </a:solidFill>
                <a:latin typeface="思源黑体 CN Heavy" panose="020B0A00000000000000" charset="-122"/>
                <a:ea typeface="思源黑体 CN Heavy" panose="020B0A00000000000000" charset="-122"/>
                <a:cs typeface="思源黑体 CN Heavy" panose="020B0A00000000000000" charset="-122"/>
              </a:rPr>
              <a:t>色阶没有任何变色</a:t>
            </a:r>
            <a:endPar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继续跟踪，在捕捞季节再出红柱买点</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200">
                <a:solidFill>
                  <a:schemeClr val="accent6"/>
                </a:solidFill>
                <a:latin typeface="思源黑体 CN Heavy" panose="020B0A00000000000000" charset="-122"/>
                <a:ea typeface="思源黑体 CN Heavy" panose="020B0A00000000000000" charset="-122"/>
                <a:cs typeface="思源黑体 CN Heavy" panose="020B0A00000000000000" charset="-122"/>
              </a:rPr>
              <a:t>锁定二浪上涨</a:t>
            </a:r>
            <a:endParaRPr lang="zh-CN" altLang="en-US" sz="22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455295" y="935990"/>
            <a:ext cx="11320145" cy="5125720"/>
          </a:xfrm>
          <a:prstGeom prst="rect">
            <a:avLst/>
          </a:prstGeom>
          <a:ln w="28575">
            <a:solidFill>
              <a:schemeClr val="accent1"/>
            </a:solidFill>
          </a:ln>
        </p:spPr>
      </p:pic>
      <p:sp>
        <p:nvSpPr>
          <p:cNvPr id="2" name="文本框 1"/>
          <p:cNvSpPr txBox="1"/>
          <p:nvPr/>
        </p:nvSpPr>
        <p:spPr>
          <a:xfrm>
            <a:off x="9373235" y="935990"/>
            <a:ext cx="1521460" cy="583565"/>
          </a:xfrm>
          <a:prstGeom prst="rect">
            <a:avLst/>
          </a:prstGeom>
          <a:noFill/>
        </p:spPr>
        <p:txBody>
          <a:bodyPr wrap="square" rtlCol="0">
            <a:spAutoFit/>
          </a:bodyPr>
          <a:p>
            <a:r>
              <a:rPr lang="zh-CN" altLang="en-US" sz="3200">
                <a:gradFill>
                  <a:gsLst>
                    <a:gs pos="0">
                      <a:srgbClr val="007BD3"/>
                    </a:gs>
                    <a:gs pos="100000">
                      <a:srgbClr val="034373"/>
                    </a:gs>
                  </a:gsLst>
                  <a:lin scaled="0"/>
                </a:gradFill>
                <a:latin typeface="思源黑体 CN Heavy" panose="020B0A00000000000000" charset="-122"/>
                <a:ea typeface="思源黑体 CN Heavy" panose="020B0A00000000000000" charset="-122"/>
              </a:rPr>
              <a:t>新能源</a:t>
            </a:r>
            <a:endParaRPr lang="zh-CN" altLang="en-US" sz="32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p:txBody>
      </p:sp>
      <p:sp>
        <p:nvSpPr>
          <p:cNvPr id="3" name="文本框 2"/>
          <p:cNvSpPr txBox="1"/>
          <p:nvPr/>
        </p:nvSpPr>
        <p:spPr>
          <a:xfrm>
            <a:off x="5638800" y="4450715"/>
            <a:ext cx="972185" cy="368300"/>
          </a:xfrm>
          <a:prstGeom prst="rect">
            <a:avLst/>
          </a:prstGeom>
          <a:noFill/>
        </p:spPr>
        <p:txBody>
          <a:bodyPr wrap="square" rtlCol="0">
            <a:spAutoFit/>
          </a:bodyPr>
          <a:p>
            <a:r>
              <a:rPr lang="en-US" altLang="zh-CN">
                <a:gradFill>
                  <a:gsLst>
                    <a:gs pos="0">
                      <a:srgbClr val="14CD68"/>
                    </a:gs>
                    <a:gs pos="100000">
                      <a:srgbClr val="035C7D"/>
                    </a:gs>
                  </a:gsLst>
                  <a:lin scaled="0"/>
                </a:gradFill>
                <a:latin typeface="思源黑体 CN Heavy" panose="020B0A00000000000000" charset="-122"/>
                <a:ea typeface="思源黑体 CN Heavy" panose="020B0A00000000000000" charset="-122"/>
              </a:rPr>
              <a:t>2022.2</a:t>
            </a:r>
            <a:endParaRPr lang="en-US" altLang="zh-CN">
              <a:gradFill>
                <a:gsLst>
                  <a:gs pos="0">
                    <a:srgbClr val="14CD68"/>
                  </a:gs>
                  <a:gs pos="100000">
                    <a:srgbClr val="035C7D"/>
                  </a:gs>
                </a:gsLst>
                <a:lin scaled="0"/>
              </a:gradFill>
              <a:latin typeface="思源黑体 CN Heavy" panose="020B0A00000000000000" charset="-122"/>
              <a:ea typeface="思源黑体 CN Heavy" panose="020B0A00000000000000" charset="-122"/>
            </a:endParaRPr>
          </a:p>
        </p:txBody>
      </p:sp>
      <p:sp>
        <p:nvSpPr>
          <p:cNvPr id="6" name="文本框 5"/>
          <p:cNvSpPr txBox="1"/>
          <p:nvPr>
            <p:custDataLst>
              <p:tags r:id="rId5"/>
            </p:custDataLst>
          </p:nvPr>
        </p:nvSpPr>
        <p:spPr>
          <a:xfrm>
            <a:off x="8545830" y="4707890"/>
            <a:ext cx="1570355" cy="429895"/>
          </a:xfrm>
          <a:prstGeom prst="rect">
            <a:avLst/>
          </a:prstGeom>
          <a:noFill/>
        </p:spPr>
        <p:txBody>
          <a:bodyPr wrap="square" rtlCol="0">
            <a:spAutoFit/>
          </a:bodyPr>
          <a:p>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rPr>
              <a:t>2022.9</a:t>
            </a:r>
            <a:endPar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endParaRPr>
          </a:p>
        </p:txBody>
      </p:sp>
    </p:spTree>
    <p:custDataLst>
      <p:tags r:id="rId6"/>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780415" y="821690"/>
            <a:ext cx="10708640" cy="5353685"/>
          </a:xfrm>
          <a:prstGeom prst="rect">
            <a:avLst/>
          </a:prstGeom>
        </p:spPr>
      </p:pic>
    </p:spTree>
    <p:custDataLst>
      <p:tags r:id="rId5"/>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基金，场内</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VS</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场外</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descr="企业微信截图_20230519165843"/>
          <p:cNvPicPr>
            <a:picLocks noChangeAspect="1"/>
          </p:cNvPicPr>
          <p:nvPr/>
        </p:nvPicPr>
        <p:blipFill>
          <a:blip r:embed="rId3"/>
          <a:stretch>
            <a:fillRect/>
          </a:stretch>
        </p:blipFill>
        <p:spPr>
          <a:xfrm>
            <a:off x="5106670" y="1116965"/>
            <a:ext cx="6601460" cy="4915535"/>
          </a:xfrm>
          <a:prstGeom prst="rect">
            <a:avLst/>
          </a:prstGeom>
        </p:spPr>
      </p:pic>
      <p:pic>
        <p:nvPicPr>
          <p:cNvPr id="3" name="图片 2" descr="v2-9f1e04700e530b7d84f2c2d8f7ee0442_b"/>
          <p:cNvPicPr>
            <a:picLocks noChangeAspect="1"/>
          </p:cNvPicPr>
          <p:nvPr/>
        </p:nvPicPr>
        <p:blipFill>
          <a:blip r:embed="rId4"/>
          <a:stretch>
            <a:fillRect/>
          </a:stretch>
        </p:blipFill>
        <p:spPr>
          <a:xfrm>
            <a:off x="695325" y="1395095"/>
            <a:ext cx="4100830" cy="3935095"/>
          </a:xfrm>
          <a:prstGeom prst="rect">
            <a:avLst/>
          </a:prstGeom>
        </p:spPr>
      </p:pic>
    </p:spTree>
    <p:custDataLst>
      <p:tags r:id="rId5"/>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94665" y="887730"/>
            <a:ext cx="11152505" cy="5233035"/>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360045" y="830580"/>
            <a:ext cx="2386330" cy="1769745"/>
          </a:xfrm>
          <a:prstGeom prst="rect">
            <a:avLst/>
          </a:prstGeom>
          <a:ln w="38100">
            <a:solidFill>
              <a:schemeClr val="accent5"/>
            </a:solidFill>
          </a:ln>
        </p:spPr>
      </p:pic>
    </p:spTree>
    <p:custDataLst>
      <p:tags r:id="rId7"/>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84505" y="933450"/>
            <a:ext cx="11254740" cy="5189220"/>
          </a:xfrm>
          <a:prstGeom prst="rect">
            <a:avLst/>
          </a:prstGeom>
        </p:spPr>
      </p:pic>
    </p:spTree>
    <p:custDataLst>
      <p:tags r:id="rId5"/>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375920" y="942975"/>
            <a:ext cx="4369435" cy="5125720"/>
          </a:xfrm>
          <a:prstGeom prst="rect">
            <a:avLst/>
          </a:prstGeom>
        </p:spPr>
      </p:pic>
      <p:sp>
        <p:nvSpPr>
          <p:cNvPr id="5" name="文本框 4"/>
          <p:cNvSpPr txBox="1"/>
          <p:nvPr/>
        </p:nvSpPr>
        <p:spPr>
          <a:xfrm>
            <a:off x="6449695" y="1630680"/>
            <a:ext cx="5488305" cy="2968625"/>
          </a:xfrm>
          <a:prstGeom prst="rect">
            <a:avLst/>
          </a:prstGeom>
          <a:noFill/>
        </p:spPr>
        <p:txBody>
          <a:bodyPr wrap="square" rtlCol="0" anchor="t">
            <a:spAutoFit/>
          </a:bodyPr>
          <a:p>
            <a:r>
              <a:rPr lang="zh-CN" altLang="en-US" sz="2300">
                <a:latin typeface="思源黑体 CN Heavy" panose="020B0A00000000000000" charset="-122"/>
                <a:ea typeface="思源黑体 CN Heavy" panose="020B0A00000000000000" charset="-122"/>
                <a:cs typeface="思源黑体 CN Heavy" panose="020B0A00000000000000" charset="-122"/>
              </a:rPr>
              <a:t>红利低波的</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全称是中证红利低波动指数，</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该指数选取 50 只流动性好、</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连续分红、红利支付率适中、</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每股股息正增长以及股息率高且波动率低</a:t>
            </a:r>
            <a:r>
              <a:rPr lang="zh-CN" altLang="en-US" sz="2300">
                <a:latin typeface="思源黑体 CN Heavy" panose="020B0A00000000000000" charset="-122"/>
                <a:ea typeface="思源黑体 CN Heavy" panose="020B0A00000000000000" charset="-122"/>
                <a:cs typeface="思源黑体 CN Heavy" panose="020B0A00000000000000" charset="-122"/>
              </a:rPr>
              <a:t>的证券作为指数样本，采用股息率加权，以反映</a:t>
            </a:r>
            <a:r>
              <a:rPr lang="zh-CN" altLang="en-US" sz="2600">
                <a:solidFill>
                  <a:srgbClr val="FF0000"/>
                </a:solidFill>
                <a:latin typeface="思源黑体 CN Heavy" panose="020B0A00000000000000" charset="-122"/>
                <a:ea typeface="思源黑体 CN Heavy" panose="020B0A00000000000000" charset="-122"/>
                <a:cs typeface="思源黑体 CN Heavy" panose="020B0A00000000000000" charset="-122"/>
              </a:rPr>
              <a:t>分红水平高且波动率低</a:t>
            </a:r>
            <a:r>
              <a:rPr lang="zh-CN" altLang="en-US" sz="2300">
                <a:latin typeface="思源黑体 CN Heavy" panose="020B0A00000000000000" charset="-122"/>
                <a:ea typeface="思源黑体 CN Heavy" panose="020B0A00000000000000" charset="-122"/>
                <a:cs typeface="思源黑体 CN Heavy" panose="020B0A00000000000000" charset="-122"/>
              </a:rPr>
              <a:t>的证券</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zh-CN" altLang="en-US" sz="2300">
                <a:latin typeface="思源黑体 CN Heavy" panose="020B0A00000000000000" charset="-122"/>
                <a:ea typeface="思源黑体 CN Heavy" panose="020B0A00000000000000" charset="-122"/>
                <a:cs typeface="思源黑体 CN Heavy" panose="020B0A00000000000000" charset="-122"/>
              </a:rPr>
              <a:t>的整体表现。</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p:txBody>
      </p:sp>
      <p:pic>
        <p:nvPicPr>
          <p:cNvPr id="6" name="图片 5"/>
          <p:cNvPicPr>
            <a:picLocks noChangeAspect="1"/>
          </p:cNvPicPr>
          <p:nvPr>
            <p:custDataLst>
              <p:tags r:id="rId5"/>
            </p:custDataLst>
          </p:nvPr>
        </p:nvPicPr>
        <p:blipFill>
          <a:blip r:embed="rId6"/>
          <a:stretch>
            <a:fillRect/>
          </a:stretch>
        </p:blipFill>
        <p:spPr>
          <a:xfrm>
            <a:off x="4819015" y="942340"/>
            <a:ext cx="1630680" cy="5125720"/>
          </a:xfrm>
          <a:prstGeom prst="rect">
            <a:avLst/>
          </a:prstGeom>
        </p:spPr>
      </p:pic>
    </p:spTree>
    <p:custDataLst>
      <p:tags r:id="rId7"/>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841375" y="2023110"/>
            <a:ext cx="5815330" cy="3348990"/>
          </a:xfrm>
          <a:prstGeom prst="rect">
            <a:avLst/>
          </a:prstGeom>
        </p:spPr>
      </p:pic>
      <p:sp>
        <p:nvSpPr>
          <p:cNvPr id="6" name="文本框 5"/>
          <p:cNvSpPr txBox="1"/>
          <p:nvPr/>
        </p:nvSpPr>
        <p:spPr>
          <a:xfrm>
            <a:off x="509905" y="749935"/>
            <a:ext cx="10706100" cy="829945"/>
          </a:xfrm>
          <a:prstGeom prst="rect">
            <a:avLst/>
          </a:prstGeom>
          <a:noFill/>
        </p:spPr>
        <p:txBody>
          <a:bodyPr wrap="square" rtlCol="0">
            <a:spAutoFit/>
          </a:bodyPr>
          <a:p>
            <a:r>
              <a:rPr lang="zh-CN" altLang="en-US" sz="2200">
                <a:latin typeface="思源黑体 CN Heavy" panose="020B0A00000000000000" charset="-122"/>
                <a:ea typeface="思源黑体 CN Heavy" panose="020B0A00000000000000" charset="-122"/>
                <a:cs typeface="思源黑体 CN Heavy" panose="020B0A00000000000000" charset="-122"/>
              </a:rPr>
              <a:t>是你好、我好、大家好，讲的大伙开开心心；</a:t>
            </a:r>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还是要教会大多数人，学到赚钱的本领！</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r>
              <a:rPr lang="en-US" altLang="zh-CN" sz="2200">
                <a:latin typeface="思源黑体 CN Heavy" panose="020B0A00000000000000" charset="-122"/>
                <a:ea typeface="思源黑体 CN Heavy" panose="020B0A00000000000000" charset="-122"/>
                <a:cs typeface="思源黑体 CN Heavy" panose="020B0A00000000000000" charset="-122"/>
              </a:rPr>
              <a:t>       </a:t>
            </a:r>
            <a:r>
              <a:rPr lang="zh-CN" altLang="en-US" sz="2200">
                <a:latin typeface="思源黑体 CN Heavy" panose="020B0A00000000000000" charset="-122"/>
                <a:ea typeface="思源黑体 CN Heavy" panose="020B0A00000000000000" charset="-122"/>
                <a:cs typeface="思源黑体 CN Heavy" panose="020B0A00000000000000" charset="-122"/>
              </a:rPr>
              <a:t>我选后者，</a:t>
            </a:r>
            <a:r>
              <a:rPr lang="zh-CN" altLang="en-US" sz="2600">
                <a:latin typeface="思源黑体 CN Heavy" panose="020B0A00000000000000" charset="-122"/>
                <a:ea typeface="思源黑体 CN Heavy" panose="020B0A00000000000000" charset="-122"/>
                <a:cs typeface="思源黑体 CN Heavy" panose="020B0A00000000000000" charset="-122"/>
              </a:rPr>
              <a:t>我不怕</a:t>
            </a:r>
            <a:r>
              <a:rPr lang="zh-CN" altLang="en-US" sz="2200">
                <a:latin typeface="思源黑体 CN Heavy" panose="020B0A00000000000000" charset="-122"/>
                <a:ea typeface="思源黑体 CN Heavy" panose="020B0A00000000000000" charset="-122"/>
                <a:cs typeface="思源黑体 CN Heavy" panose="020B0A00000000000000" charset="-122"/>
              </a:rPr>
              <a:t>你说我不好！</a:t>
            </a:r>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我怕你学了半天，做了半天，不赚钱！！！</a:t>
            </a:r>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
        <p:nvSpPr>
          <p:cNvPr id="7" name="文本框 6"/>
          <p:cNvSpPr txBox="1"/>
          <p:nvPr/>
        </p:nvSpPr>
        <p:spPr>
          <a:xfrm>
            <a:off x="6761480" y="1777365"/>
            <a:ext cx="5057140" cy="4467860"/>
          </a:xfrm>
          <a:prstGeom prst="rect">
            <a:avLst/>
          </a:prstGeom>
          <a:noFill/>
        </p:spPr>
        <p:txBody>
          <a:bodyPr wrap="square" rtlCol="0">
            <a:noAutofit/>
          </a:bodyPr>
          <a:p>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rPr>
              <a:t>你是想听个高兴，听个开心</a:t>
            </a:r>
            <a:endPar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endParaRPr>
          </a:p>
          <a:p>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rPr>
              <a:t>听个顺心顺意。</a:t>
            </a:r>
            <a:endParaRPr lang="zh-CN" altLang="en-US" sz="22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还是想</a:t>
            </a:r>
            <a:r>
              <a:rPr lang="zh-CN" altLang="en-US" sz="2600">
                <a:latin typeface="思源黑体 CN Heavy" panose="020B0A00000000000000" charset="-122"/>
                <a:ea typeface="思源黑体 CN Heavy" panose="020B0A00000000000000" charset="-122"/>
              </a:rPr>
              <a:t>真的学会本领？</a:t>
            </a:r>
            <a:endParaRPr lang="zh-CN" altLang="en-US" sz="2000">
              <a:latin typeface="思源黑体 CN Heavy" panose="020B0A00000000000000" charset="-122"/>
              <a:ea typeface="思源黑体 CN Heavy" panose="020B0A00000000000000" charset="-122"/>
            </a:endParaRPr>
          </a:p>
          <a:p>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rPr>
              <a:t>忠言逆耳利于行；良药苦口利于病。</a:t>
            </a:r>
            <a:endPar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000">
              <a:latin typeface="思源黑体 CN Heavy" panose="020B0A00000000000000" charset="-122"/>
              <a:ea typeface="思源黑体 CN Heavy" panose="020B0A00000000000000" charset="-122"/>
            </a:endParaRPr>
          </a:p>
          <a:p>
            <a:r>
              <a:rPr lang="zh-CN" altLang="en-US" sz="2000">
                <a:gradFill>
                  <a:gsLst>
                    <a:gs pos="0">
                      <a:srgbClr val="14CD68"/>
                    </a:gs>
                    <a:gs pos="100000">
                      <a:srgbClr val="035C7D"/>
                    </a:gs>
                  </a:gsLst>
                  <a:lin scaled="0"/>
                </a:gradFill>
                <a:latin typeface="思源黑体 CN Heavy" panose="020B0A00000000000000" charset="-122"/>
                <a:ea typeface="思源黑体 CN Heavy" panose="020B0A00000000000000" charset="-122"/>
              </a:rPr>
              <a:t>想一想，你顺心了这么多年了，赚钱了么？？</a:t>
            </a:r>
            <a:r>
              <a:rPr lang="zh-CN" altLang="en-US" sz="2500">
                <a:gradFill>
                  <a:gsLst>
                    <a:gs pos="0">
                      <a:srgbClr val="14CD68"/>
                    </a:gs>
                    <a:gs pos="100000">
                      <a:srgbClr val="035C7D"/>
                    </a:gs>
                  </a:gsLst>
                  <a:lin scaled="0"/>
                </a:gradFill>
                <a:latin typeface="思源黑体 CN Heavy" panose="020B0A00000000000000" charset="-122"/>
                <a:ea typeface="思源黑体 CN Heavy" panose="020B0A00000000000000" charset="-122"/>
              </a:rPr>
              <a:t>每年都有收益么？？？</a:t>
            </a:r>
            <a:endParaRPr lang="zh-CN" altLang="en-US" sz="2000">
              <a:gradFill>
                <a:gsLst>
                  <a:gs pos="0">
                    <a:srgbClr val="14CD68"/>
                  </a:gs>
                  <a:gs pos="100000">
                    <a:srgbClr val="035C7D"/>
                  </a:gs>
                </a:gsLst>
                <a:lin scaled="0"/>
              </a:gradFill>
              <a:latin typeface="思源黑体 CN Heavy" panose="020B0A00000000000000" charset="-122"/>
              <a:ea typeface="思源黑体 CN Heavy" panose="020B0A00000000000000" charset="-122"/>
            </a:endParaRPr>
          </a:p>
          <a:p>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想明白了，不想在为了交易而交易</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而是要为了能落地的结果去交易。</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想要在年底看见满意成果，</a:t>
            </a:r>
            <a:endParaRPr lang="zh-CN" altLang="en-US" sz="2000">
              <a:latin typeface="思源黑体 CN Heavy" panose="020B0A00000000000000" charset="-122"/>
              <a:ea typeface="思源黑体 CN Heavy" panose="020B0A00000000000000" charset="-122"/>
            </a:endParaRPr>
          </a:p>
          <a:p>
            <a:r>
              <a:rPr lang="zh-CN" altLang="en-US" sz="2200" b="1">
                <a:gradFill>
                  <a:gsLst>
                    <a:gs pos="0">
                      <a:srgbClr val="FE4444"/>
                    </a:gs>
                    <a:gs pos="100000">
                      <a:srgbClr val="832B2B"/>
                    </a:gs>
                  </a:gsLst>
                  <a:lin scaled="0"/>
                </a:gradFill>
                <a:latin typeface="思源黑体 CN Heavy" panose="020B0A00000000000000" charset="-122"/>
                <a:ea typeface="思源黑体 CN Heavy" panose="020B0A00000000000000" charset="-122"/>
              </a:rPr>
              <a:t>都想通后，再去学习！事半功倍！！！</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cxnSp>
        <p:nvCxnSpPr>
          <p:cNvPr id="8" name="直接连接符 7"/>
          <p:cNvCxnSpPr/>
          <p:nvPr/>
        </p:nvCxnSpPr>
        <p:spPr>
          <a:xfrm>
            <a:off x="707390" y="1590040"/>
            <a:ext cx="10532745" cy="0"/>
          </a:xfrm>
          <a:prstGeom prst="line">
            <a:avLst/>
          </a:prstGeom>
        </p:spPr>
        <p:style>
          <a:lnRef idx="3">
            <a:schemeClr val="dk1"/>
          </a:lnRef>
          <a:fillRef idx="0">
            <a:schemeClr val="dk1"/>
          </a:fillRef>
          <a:effectRef idx="2">
            <a:schemeClr val="dk1"/>
          </a:effectRef>
          <a:fontRef idx="minor">
            <a:schemeClr val="tx1"/>
          </a:fontRef>
        </p:style>
      </p:cxnSp>
    </p:spTree>
    <p:custDataLst>
      <p:tags r:id="rId4"/>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基金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0" name="图片 99"/>
          <p:cNvPicPr/>
          <p:nvPr/>
        </p:nvPicPr>
        <p:blipFill>
          <a:blip r:embed="rId3"/>
          <a:stretch>
            <a:fillRect/>
          </a:stretch>
        </p:blipFill>
        <p:spPr>
          <a:xfrm>
            <a:off x="487045" y="1424940"/>
            <a:ext cx="6489700" cy="4086860"/>
          </a:xfrm>
          <a:prstGeom prst="rect">
            <a:avLst/>
          </a:prstGeom>
          <a:noFill/>
          <a:ln w="9525">
            <a:noFill/>
          </a:ln>
        </p:spPr>
      </p:pic>
      <p:pic>
        <p:nvPicPr>
          <p:cNvPr id="101" name="图片 100"/>
          <p:cNvPicPr/>
          <p:nvPr/>
        </p:nvPicPr>
        <p:blipFill>
          <a:blip r:embed="rId4"/>
          <a:stretch>
            <a:fillRect/>
          </a:stretch>
        </p:blipFill>
        <p:spPr>
          <a:xfrm>
            <a:off x="7315835" y="2633980"/>
            <a:ext cx="4317365" cy="2877820"/>
          </a:xfrm>
          <a:prstGeom prst="rect">
            <a:avLst/>
          </a:prstGeom>
          <a:noFill/>
          <a:ln w="9525">
            <a:noFill/>
          </a:ln>
        </p:spPr>
      </p:pic>
      <p:sp>
        <p:nvSpPr>
          <p:cNvPr id="4" name="文本框 3"/>
          <p:cNvSpPr txBox="1"/>
          <p:nvPr/>
        </p:nvSpPr>
        <p:spPr>
          <a:xfrm>
            <a:off x="7813675" y="1232535"/>
            <a:ext cx="4284980" cy="1291590"/>
          </a:xfrm>
          <a:prstGeom prst="rect">
            <a:avLst/>
          </a:prstGeom>
          <a:noFill/>
        </p:spPr>
        <p:txBody>
          <a:bodyPr wrap="square" rtlCol="0">
            <a:spAutoFit/>
          </a:bodyPr>
          <a:p>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赛道</a:t>
            </a:r>
            <a:r>
              <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ETF</a:t>
            </a:r>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基金</a:t>
            </a:r>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不在有</a:t>
            </a:r>
            <a:r>
              <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选择困难症</a:t>
            </a:r>
            <a:r>
              <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endPar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一招鲜，吃遍天！</a:t>
            </a:r>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顺势而为，战法挖机会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535940" y="948055"/>
            <a:ext cx="10988040" cy="5143500"/>
          </a:xfrm>
          <a:prstGeom prst="rect">
            <a:avLst/>
          </a:prstGeom>
        </p:spPr>
      </p:pic>
    </p:spTree>
    <p:custDataLst>
      <p:tags r:id="rId3"/>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5130800" y="1670685"/>
            <a:ext cx="6617970" cy="369252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544830" y="769620"/>
            <a:ext cx="4479925" cy="5452745"/>
          </a:xfrm>
          <a:prstGeom prst="rect">
            <a:avLst/>
          </a:prstGeom>
        </p:spPr>
      </p:pic>
    </p:spTree>
    <p:custDataLst>
      <p:tags r:id="rId6"/>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赛道点金，点石成金</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2129155" y="1343660"/>
            <a:ext cx="9644380" cy="4733925"/>
          </a:xfrm>
          <a:prstGeom prst="rect">
            <a:avLst/>
          </a:prstGeom>
          <a:ln w="28575">
            <a:solidFill>
              <a:schemeClr val="accent2"/>
            </a:solidFill>
          </a:ln>
        </p:spPr>
      </p:pic>
      <p:pic>
        <p:nvPicPr>
          <p:cNvPr id="6" name="图片 5"/>
          <p:cNvPicPr>
            <a:picLocks noChangeAspect="1"/>
          </p:cNvPicPr>
          <p:nvPr>
            <p:custDataLst>
              <p:tags r:id="rId5"/>
            </p:custDataLst>
          </p:nvPr>
        </p:nvPicPr>
        <p:blipFill>
          <a:blip r:embed="rId6"/>
          <a:stretch>
            <a:fillRect/>
          </a:stretch>
        </p:blipFill>
        <p:spPr>
          <a:xfrm>
            <a:off x="510540" y="927100"/>
            <a:ext cx="4028440" cy="3015615"/>
          </a:xfrm>
          <a:prstGeom prst="rect">
            <a:avLst/>
          </a:prstGeom>
          <a:ln w="28575">
            <a:solidFill>
              <a:schemeClr val="tx2">
                <a:lumMod val="75000"/>
                <a:lumOff val="25000"/>
              </a:schemeClr>
            </a:solidFill>
          </a:ln>
        </p:spPr>
      </p:pic>
    </p:spTree>
    <p:custDataLst>
      <p:tags r:id="rId7"/>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北向排行</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0" name="图片 99"/>
          <p:cNvPicPr/>
          <p:nvPr>
            <p:custDataLst>
              <p:tags r:id="rId3"/>
            </p:custDataLst>
          </p:nvPr>
        </p:nvPicPr>
        <p:blipFill>
          <a:blip r:embed="rId4"/>
          <a:stretch>
            <a:fillRect/>
          </a:stretch>
        </p:blipFill>
        <p:spPr>
          <a:xfrm>
            <a:off x="716915" y="1560195"/>
            <a:ext cx="5836920" cy="3884930"/>
          </a:xfrm>
          <a:prstGeom prst="rect">
            <a:avLst/>
          </a:prstGeom>
          <a:noFill/>
          <a:ln w="9525">
            <a:noFill/>
          </a:ln>
        </p:spPr>
      </p:pic>
      <p:pic>
        <p:nvPicPr>
          <p:cNvPr id="2" name="图片 1"/>
          <p:cNvPicPr>
            <a:picLocks noChangeAspect="1"/>
          </p:cNvPicPr>
          <p:nvPr>
            <p:custDataLst>
              <p:tags r:id="rId5"/>
            </p:custDataLst>
          </p:nvPr>
        </p:nvPicPr>
        <p:blipFill>
          <a:blip r:embed="rId6"/>
          <a:stretch>
            <a:fillRect/>
          </a:stretch>
        </p:blipFill>
        <p:spPr>
          <a:xfrm>
            <a:off x="7193280" y="932180"/>
            <a:ext cx="4070985" cy="2496820"/>
          </a:xfrm>
          <a:prstGeom prst="rect">
            <a:avLst/>
          </a:prstGeom>
          <a:ln w="38100">
            <a:gradFill>
              <a:gsLst>
                <a:gs pos="0">
                  <a:srgbClr val="007BD3"/>
                </a:gs>
                <a:gs pos="100000">
                  <a:srgbClr val="034373"/>
                </a:gs>
              </a:gsLst>
            </a:gradFill>
          </a:ln>
        </p:spPr>
      </p:pic>
      <p:pic>
        <p:nvPicPr>
          <p:cNvPr id="3" name="图片 2"/>
          <p:cNvPicPr>
            <a:picLocks noChangeAspect="1"/>
          </p:cNvPicPr>
          <p:nvPr>
            <p:custDataLst>
              <p:tags r:id="rId7"/>
            </p:custDataLst>
          </p:nvPr>
        </p:nvPicPr>
        <p:blipFill>
          <a:blip r:embed="rId8"/>
          <a:stretch>
            <a:fillRect/>
          </a:stretch>
        </p:blipFill>
        <p:spPr>
          <a:xfrm>
            <a:off x="7193280" y="3686175"/>
            <a:ext cx="4070985" cy="2390775"/>
          </a:xfrm>
          <a:prstGeom prst="rect">
            <a:avLst/>
          </a:prstGeom>
          <a:ln w="38100">
            <a:gradFill>
              <a:gsLst>
                <a:gs pos="0">
                  <a:srgbClr val="FE4444"/>
                </a:gs>
                <a:gs pos="100000">
                  <a:srgbClr val="832B2B"/>
                </a:gs>
              </a:gsLst>
            </a:gradFill>
          </a:ln>
        </p:spPr>
      </p:pic>
    </p:spTree>
    <p:custDataLst>
      <p:tags r:id="rId9"/>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北向排行</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66725" y="847090"/>
            <a:ext cx="11370310" cy="5302250"/>
          </a:xfrm>
          <a:prstGeom prst="rect">
            <a:avLst/>
          </a:prstGeom>
          <a:ln w="38100">
            <a:solidFill>
              <a:schemeClr val="tx2">
                <a:lumMod val="75000"/>
                <a:lumOff val="25000"/>
              </a:schemeClr>
            </a:solidFill>
          </a:ln>
        </p:spPr>
      </p:pic>
      <p:cxnSp>
        <p:nvCxnSpPr>
          <p:cNvPr id="4" name="直接连接符 3"/>
          <p:cNvCxnSpPr/>
          <p:nvPr/>
        </p:nvCxnSpPr>
        <p:spPr>
          <a:xfrm>
            <a:off x="5392420" y="1678940"/>
            <a:ext cx="570865" cy="8255"/>
          </a:xfrm>
          <a:prstGeom prst="line">
            <a:avLst/>
          </a:prstGeom>
        </p:spPr>
        <p:style>
          <a:lnRef idx="3">
            <a:schemeClr val="accent4"/>
          </a:lnRef>
          <a:fillRef idx="0">
            <a:schemeClr val="accent4"/>
          </a:fillRef>
          <a:effectRef idx="2">
            <a:schemeClr val="accent4"/>
          </a:effectRef>
          <a:fontRef idx="minor">
            <a:schemeClr val="tx1"/>
          </a:fontRef>
        </p:style>
      </p:cxnSp>
      <p:cxnSp>
        <p:nvCxnSpPr>
          <p:cNvPr id="6" name="直接连接符 5"/>
          <p:cNvCxnSpPr/>
          <p:nvPr>
            <p:custDataLst>
              <p:tags r:id="rId5"/>
            </p:custDataLst>
          </p:nvPr>
        </p:nvCxnSpPr>
        <p:spPr>
          <a:xfrm>
            <a:off x="4796790" y="1508125"/>
            <a:ext cx="570865" cy="8255"/>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直接箭头连接符 6"/>
          <p:cNvCxnSpPr/>
          <p:nvPr/>
        </p:nvCxnSpPr>
        <p:spPr>
          <a:xfrm>
            <a:off x="5285105" y="1397635"/>
            <a:ext cx="198755" cy="189865"/>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cxnSp>
        <p:nvCxnSpPr>
          <p:cNvPr id="9" name="直接箭头连接符 8"/>
          <p:cNvCxnSpPr/>
          <p:nvPr/>
        </p:nvCxnSpPr>
        <p:spPr>
          <a:xfrm flipV="1">
            <a:off x="5855970" y="1381125"/>
            <a:ext cx="181610" cy="22288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pic>
        <p:nvPicPr>
          <p:cNvPr id="10" name="图片 9"/>
          <p:cNvPicPr>
            <a:picLocks noChangeAspect="1"/>
          </p:cNvPicPr>
          <p:nvPr>
            <p:custDataLst>
              <p:tags r:id="rId6"/>
            </p:custDataLst>
          </p:nvPr>
        </p:nvPicPr>
        <p:blipFill>
          <a:blip r:embed="rId7"/>
          <a:stretch>
            <a:fillRect/>
          </a:stretch>
        </p:blipFill>
        <p:spPr>
          <a:xfrm>
            <a:off x="1136650" y="3260090"/>
            <a:ext cx="3552825" cy="1609725"/>
          </a:xfrm>
          <a:prstGeom prst="rect">
            <a:avLst/>
          </a:prstGeom>
          <a:ln w="38100">
            <a:solidFill>
              <a:schemeClr val="accent2"/>
            </a:solidFill>
          </a:ln>
        </p:spPr>
      </p:pic>
    </p:spTree>
    <p:custDataLst>
      <p:tags r:id="rId8"/>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北向排行</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11480" y="886460"/>
            <a:ext cx="11319510" cy="5243195"/>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2186940" y="1055370"/>
            <a:ext cx="5584190" cy="1074420"/>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10328910" y="2072005"/>
            <a:ext cx="1539240" cy="1154430"/>
          </a:xfrm>
          <a:prstGeom prst="rect">
            <a:avLst/>
          </a:prstGeom>
          <a:ln w="28575">
            <a:gradFill>
              <a:gsLst>
                <a:gs pos="0">
                  <a:srgbClr val="FE4444"/>
                </a:gs>
                <a:gs pos="100000">
                  <a:srgbClr val="832B2B"/>
                </a:gs>
              </a:gsLst>
            </a:gradFill>
          </a:ln>
        </p:spPr>
      </p:pic>
      <p:pic>
        <p:nvPicPr>
          <p:cNvPr id="6" name="图片 5"/>
          <p:cNvPicPr>
            <a:picLocks noChangeAspect="1"/>
          </p:cNvPicPr>
          <p:nvPr>
            <p:custDataLst>
              <p:tags r:id="rId9"/>
            </p:custDataLst>
          </p:nvPr>
        </p:nvPicPr>
        <p:blipFill>
          <a:blip r:embed="rId10"/>
          <a:stretch>
            <a:fillRect/>
          </a:stretch>
        </p:blipFill>
        <p:spPr>
          <a:xfrm>
            <a:off x="4106545" y="3740150"/>
            <a:ext cx="1579245" cy="1195705"/>
          </a:xfrm>
          <a:prstGeom prst="rect">
            <a:avLst/>
          </a:prstGeom>
          <a:ln w="28575">
            <a:gradFill>
              <a:gsLst>
                <a:gs pos="0">
                  <a:srgbClr val="7B32B2"/>
                </a:gs>
                <a:gs pos="100000">
                  <a:srgbClr val="401A5D"/>
                </a:gs>
              </a:gsLst>
            </a:gradFill>
          </a:ln>
        </p:spPr>
      </p:pic>
      <p:sp>
        <p:nvSpPr>
          <p:cNvPr id="7" name="文本框 6"/>
          <p:cNvSpPr txBox="1"/>
          <p:nvPr/>
        </p:nvSpPr>
        <p:spPr>
          <a:xfrm>
            <a:off x="648970" y="2332355"/>
            <a:ext cx="2366010" cy="460375"/>
          </a:xfrm>
          <a:prstGeom prst="rect">
            <a:avLst/>
          </a:prstGeom>
          <a:noFill/>
        </p:spPr>
        <p:txBody>
          <a:bodyPr wrap="square" rtlCol="0">
            <a:spAutoFit/>
          </a:bodyPr>
          <a:p>
            <a:r>
              <a:rPr lang="zh-CN" altLang="en-US" sz="2400" b="1">
                <a:gradFill>
                  <a:gsLst>
                    <a:gs pos="0">
                      <a:srgbClr val="FE4444"/>
                    </a:gs>
                    <a:gs pos="100000">
                      <a:srgbClr val="832B2B"/>
                    </a:gs>
                  </a:gsLst>
                  <a:lin scaled="0"/>
                </a:gradFill>
              </a:rPr>
              <a:t>资金推动轮</a:t>
            </a:r>
            <a:endParaRPr lang="zh-CN" altLang="en-US" sz="2400" b="1">
              <a:gradFill>
                <a:gsLst>
                  <a:gs pos="0">
                    <a:srgbClr val="FE4444"/>
                  </a:gs>
                  <a:gs pos="100000">
                    <a:srgbClr val="832B2B"/>
                  </a:gs>
                </a:gsLst>
                <a:lin scaled="0"/>
              </a:gradFill>
            </a:endParaRPr>
          </a:p>
        </p:txBody>
      </p:sp>
    </p:spTree>
    <p:custDataLst>
      <p:tags r:id="rId11"/>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各显神通</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1259205" y="845820"/>
            <a:ext cx="9576435" cy="537337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2232660" y="1028700"/>
            <a:ext cx="7977505" cy="826135"/>
          </a:xfrm>
          <a:prstGeom prst="rect">
            <a:avLst/>
          </a:prstGeom>
          <a:ln w="38100">
            <a:gradFill>
              <a:gsLst>
                <a:gs pos="0">
                  <a:srgbClr val="012D86"/>
                </a:gs>
                <a:gs pos="100000">
                  <a:srgbClr val="0E2557"/>
                </a:gs>
              </a:gsLst>
            </a:gradFill>
          </a:ln>
        </p:spPr>
      </p:pic>
    </p:spTree>
    <p:custDataLst>
      <p:tags r:id="rId7"/>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图片3"/>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顺势而为，跨层挖机会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95300" y="1299845"/>
            <a:ext cx="3088005" cy="3218815"/>
          </a:xfrm>
          <a:prstGeom prst="rect">
            <a:avLst/>
          </a:prstGeom>
          <a:ln w="28575">
            <a:gradFill>
              <a:gsLst>
                <a:gs pos="0">
                  <a:srgbClr val="FECF40"/>
                </a:gs>
                <a:gs pos="100000">
                  <a:srgbClr val="846C21"/>
                </a:gs>
              </a:gsLst>
            </a:gradFill>
          </a:ln>
        </p:spPr>
      </p:pic>
      <p:pic>
        <p:nvPicPr>
          <p:cNvPr id="4" name="图片 3"/>
          <p:cNvPicPr>
            <a:picLocks noChangeAspect="1"/>
          </p:cNvPicPr>
          <p:nvPr>
            <p:custDataLst>
              <p:tags r:id="rId3"/>
            </p:custDataLst>
          </p:nvPr>
        </p:nvPicPr>
        <p:blipFill>
          <a:blip r:embed="rId4"/>
          <a:stretch>
            <a:fillRect/>
          </a:stretch>
        </p:blipFill>
        <p:spPr>
          <a:xfrm>
            <a:off x="3907155" y="856615"/>
            <a:ext cx="3763010" cy="5277485"/>
          </a:xfrm>
          <a:prstGeom prst="rect">
            <a:avLst/>
          </a:prstGeom>
          <a:ln w="28575">
            <a:solidFill>
              <a:schemeClr val="accent1"/>
            </a:solidFill>
          </a:ln>
        </p:spPr>
      </p:pic>
      <p:pic>
        <p:nvPicPr>
          <p:cNvPr id="5" name="图片 4"/>
          <p:cNvPicPr>
            <a:picLocks noChangeAspect="1"/>
          </p:cNvPicPr>
          <p:nvPr>
            <p:custDataLst>
              <p:tags r:id="rId5"/>
            </p:custDataLst>
          </p:nvPr>
        </p:nvPicPr>
        <p:blipFill>
          <a:blip r:embed="rId6"/>
          <a:stretch>
            <a:fillRect/>
          </a:stretch>
        </p:blipFill>
        <p:spPr>
          <a:xfrm>
            <a:off x="7994015" y="856615"/>
            <a:ext cx="3635375" cy="5277485"/>
          </a:xfrm>
          <a:prstGeom prst="rect">
            <a:avLst/>
          </a:prstGeom>
          <a:ln w="28575">
            <a:solidFill>
              <a:schemeClr val="accent1"/>
            </a:solidFill>
          </a:ln>
        </p:spPr>
      </p:pic>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好机会</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大势所趋！</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aphicFrame>
        <p:nvGraphicFramePr>
          <p:cNvPr id="3" name="表格 2"/>
          <p:cNvGraphicFramePr/>
          <p:nvPr>
            <p:custDataLst>
              <p:tags r:id="rId2"/>
            </p:custDataLst>
          </p:nvPr>
        </p:nvGraphicFramePr>
        <p:xfrm>
          <a:off x="1644650" y="989330"/>
          <a:ext cx="8902065" cy="4378325"/>
        </p:xfrm>
        <a:graphic>
          <a:graphicData uri="http://schemas.openxmlformats.org/drawingml/2006/table">
            <a:tbl>
              <a:tblPr firstRow="1" bandRow="1">
                <a:tableStyleId>{5C22544A-7EE6-4342-B048-85BDC9FD1C3A}</a:tableStyleId>
              </a:tblPr>
              <a:tblGrid>
                <a:gridCol w="2967355"/>
                <a:gridCol w="2967355"/>
                <a:gridCol w="2967355"/>
              </a:tblGrid>
              <a:tr h="1950720">
                <a:tc>
                  <a:txBody>
                    <a:bodyPr/>
                    <a:p>
                      <a:pPr algn="ctr">
                        <a:lnSpc>
                          <a:spcPct val="340000"/>
                        </a:lnSpc>
                        <a:buNone/>
                      </a:pPr>
                      <a:r>
                        <a:rPr lang="zh-CN" altLang="en-US" sz="3000">
                          <a:latin typeface="思源黑体 CN Heavy" panose="020B0A00000000000000" charset="-122"/>
                          <a:ea typeface="思源黑体 CN Heavy" panose="020B0A00000000000000" charset="-122"/>
                        </a:rPr>
                        <a:t>看大盘</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340000"/>
                        </a:lnSpc>
                        <a:buNone/>
                      </a:pPr>
                      <a:r>
                        <a:rPr lang="zh-CN" altLang="en-US" sz="3000">
                          <a:latin typeface="思源黑体 CN Heavy" panose="020B0A00000000000000" charset="-122"/>
                          <a:ea typeface="思源黑体 CN Heavy" panose="020B0A00000000000000" charset="-122"/>
                        </a:rPr>
                        <a:t>大盘分析</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600"/>
                        <a:t>量价分析</a:t>
                      </a:r>
                      <a:endParaRPr lang="zh-CN" altLang="en-US" sz="2600"/>
                    </a:p>
                    <a:p>
                      <a:pPr algn="ctr">
                        <a:lnSpc>
                          <a:spcPct val="250000"/>
                        </a:lnSpc>
                        <a:buNone/>
                      </a:pPr>
                      <a:r>
                        <a:rPr lang="zh-CN" altLang="en-US" sz="2600"/>
                        <a:t>战法指标分析</a:t>
                      </a:r>
                      <a:endParaRPr lang="zh-CN" altLang="en-US" sz="2600"/>
                    </a:p>
                  </a:txBody>
                  <a:tcPr/>
                </a:tc>
              </a:tr>
              <a:tr h="2427605">
                <a:tc>
                  <a:txBody>
                    <a:bodyPr/>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判断个股</a:t>
                      </a:r>
                      <a:endParaRPr lang="zh-CN" altLang="en-US" sz="2600">
                        <a:solidFill>
                          <a:schemeClr val="tx1"/>
                        </a:solidFill>
                        <a:latin typeface="思源黑体 CN Heavy" panose="020B0A00000000000000" charset="-122"/>
                        <a:ea typeface="思源黑体 CN Heavy" panose="020B0A00000000000000" charset="-122"/>
                      </a:endParaRPr>
                    </a:p>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买卖点</a:t>
                      </a:r>
                      <a:endParaRPr lang="zh-CN" altLang="en-US" sz="2600">
                        <a:solidFill>
                          <a:schemeClr val="tx1"/>
                        </a:solidFill>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a:t>
                      </a:r>
                      <a:r>
                        <a:rPr lang="zh-CN" altLang="en-US" sz="2200">
                          <a:latin typeface="思源黑体 CN Heavy" panose="020B0A00000000000000" charset="-122"/>
                          <a:ea typeface="思源黑体 CN Heavy" panose="020B0A00000000000000" charset="-122"/>
                          <a:cs typeface="思源黑体 CN Heavy" panose="020B0A00000000000000" charset="-122"/>
                        </a:rPr>
                        <a:t>三板斧&gt;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&lt;主力控盘&gt;</a:t>
                      </a:r>
                      <a:endParaRPr lang="zh-CN" altLang="en-US" sz="2200">
                        <a:latin typeface="思源黑体 CN Heavy" panose="020B0A00000000000000" charset="-122"/>
                        <a:ea typeface="思源黑体 CN Heavy" panose="020B0A00000000000000" charset="-122"/>
                        <a:cs typeface="思源黑体 CN Heavy" panose="020B0A00000000000000" charset="-122"/>
                        <a:sym typeface="+mn-ea"/>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&lt;主力净买额</a:t>
                      </a: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新手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少做，做中线</a:t>
                      </a:r>
                      <a:endParaRPr lang="zh-CN" altLang="en-US" sz="2500">
                        <a:latin typeface="思源黑体 CN Heavy" panose="020B0A00000000000000" charset="-122"/>
                        <a:ea typeface="思源黑体 CN Heavy" panose="020B0A00000000000000" charset="-122"/>
                        <a:cs typeface="思源黑体 CN Heavy" panose="020B0A00000000000000" charset="-122"/>
                      </a:endParaRPr>
                    </a:p>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老手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根据水准而做</a:t>
                      </a:r>
                      <a:endParaRPr lang="zh-CN" altLang="en-US"/>
                    </a:p>
                    <a:p>
                      <a:pPr algn="ctr">
                        <a:lnSpc>
                          <a:spcPct val="270000"/>
                        </a:lnSpc>
                        <a:buNone/>
                      </a:pPr>
                      <a:endParaRPr lang="zh-CN" altLang="en-US"/>
                    </a:p>
                  </a:txBody>
                  <a:tcPr/>
                </a:tc>
              </a:tr>
            </a:tbl>
          </a:graphicData>
        </a:graphic>
      </p:graphicFrame>
      <p:pic>
        <p:nvPicPr>
          <p:cNvPr id="4" name="图片 3"/>
          <p:cNvPicPr>
            <a:picLocks noChangeAspect="1"/>
          </p:cNvPicPr>
          <p:nvPr/>
        </p:nvPicPr>
        <p:blipFill>
          <a:blip r:embed="rId3"/>
          <a:stretch>
            <a:fillRect/>
          </a:stretch>
        </p:blipFill>
        <p:spPr>
          <a:xfrm>
            <a:off x="0" y="0"/>
            <a:ext cx="12190730" cy="685736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赛道点金，点石成金</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0" y="0"/>
            <a:ext cx="12192635" cy="6858635"/>
          </a:xfrm>
          <a:prstGeom prst="rect">
            <a:avLst/>
          </a:prstGeom>
        </p:spPr>
      </p:pic>
      <p:pic>
        <p:nvPicPr>
          <p:cNvPr id="2" name="图片 1"/>
          <p:cNvPicPr>
            <a:picLocks noChangeAspect="1"/>
          </p:cNvPicPr>
          <p:nvPr/>
        </p:nvPicPr>
        <p:blipFill>
          <a:blip r:embed="rId4"/>
          <a:stretch>
            <a:fillRect/>
          </a:stretch>
        </p:blipFill>
        <p:spPr>
          <a:xfrm>
            <a:off x="6900545" y="2956560"/>
            <a:ext cx="2647315" cy="3387725"/>
          </a:xfrm>
          <a:prstGeom prst="rect">
            <a:avLst/>
          </a:prstGeom>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顺势而为，跨层挖机会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23545" y="1709420"/>
            <a:ext cx="8301355" cy="3315335"/>
          </a:xfrm>
          <a:prstGeom prst="rect">
            <a:avLst/>
          </a:prstGeom>
          <a:ln w="28575">
            <a:solidFill>
              <a:schemeClr val="accent1"/>
            </a:solidFill>
          </a:ln>
        </p:spPr>
      </p:pic>
      <p:pic>
        <p:nvPicPr>
          <p:cNvPr id="4" name="图片 3"/>
          <p:cNvPicPr>
            <a:picLocks noChangeAspect="1"/>
          </p:cNvPicPr>
          <p:nvPr>
            <p:custDataLst>
              <p:tags r:id="rId3"/>
            </p:custDataLst>
          </p:nvPr>
        </p:nvPicPr>
        <p:blipFill>
          <a:blip r:embed="rId4"/>
          <a:stretch>
            <a:fillRect/>
          </a:stretch>
        </p:blipFill>
        <p:spPr>
          <a:xfrm>
            <a:off x="8869680" y="1400175"/>
            <a:ext cx="2960370" cy="4038600"/>
          </a:xfrm>
          <a:prstGeom prst="rect">
            <a:avLst/>
          </a:prstGeom>
          <a:ln w="28575">
            <a:gradFill>
              <a:gsLst>
                <a:gs pos="0">
                  <a:srgbClr val="FECF40"/>
                </a:gs>
                <a:gs pos="100000">
                  <a:srgbClr val="846C21"/>
                </a:gs>
              </a:gsLst>
            </a:gradFill>
          </a:ln>
        </p:spPr>
      </p:pic>
      <p:pic>
        <p:nvPicPr>
          <p:cNvPr id="5" name="图片 4" descr="神奇色阶-送月份_1694394863513"/>
          <p:cNvPicPr>
            <a:picLocks noChangeAspect="1"/>
          </p:cNvPicPr>
          <p:nvPr/>
        </p:nvPicPr>
        <p:blipFill>
          <a:blip r:embed="rId5"/>
          <a:stretch>
            <a:fillRect/>
          </a:stretch>
        </p:blipFill>
        <p:spPr>
          <a:xfrm>
            <a:off x="0" y="0"/>
            <a:ext cx="12192000" cy="6858000"/>
          </a:xfrm>
          <a:prstGeom prst="rect">
            <a:avLst/>
          </a:prstGeom>
        </p:spPr>
      </p:pic>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顺势而为，跨层挖机会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0" y="0"/>
            <a:ext cx="12190730" cy="685800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知否？是否？</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5" name="圆角矩形 4"/>
          <p:cNvSpPr/>
          <p:nvPr/>
        </p:nvSpPr>
        <p:spPr>
          <a:xfrm>
            <a:off x="5953760" y="869950"/>
            <a:ext cx="121920" cy="52673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6363970" y="950595"/>
            <a:ext cx="5147945" cy="2799715"/>
          </a:xfrm>
          <a:prstGeom prst="rect">
            <a:avLst/>
          </a:prstGeom>
          <a:noFill/>
        </p:spPr>
        <p:txBody>
          <a:bodyPr wrap="square" rtlCol="0">
            <a:spAutoFit/>
          </a:bodyPr>
          <a:p>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rPr>
              <a:t>是为了赚钱而去做？</a:t>
            </a:r>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rPr>
              <a:t>还是为了操作的快乐？</a:t>
            </a:r>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200"/>
          </a:p>
          <a:p>
            <a:r>
              <a:rPr lang="zh-CN" altLang="en-US" sz="2200"/>
              <a:t>是为了体验快感，就要看有没</a:t>
            </a:r>
            <a:r>
              <a:rPr lang="en-US" altLang="zh-CN" sz="2200">
                <a:latin typeface="思源黑体 CN Heavy" panose="020B0A00000000000000" charset="-122"/>
                <a:ea typeface="思源黑体 CN Heavy" panose="020B0A00000000000000" charset="-122"/>
                <a:cs typeface="思源黑体 CN Heavy" panose="020B0A00000000000000" charset="-122"/>
              </a:rPr>
              <a:t>“</a:t>
            </a:r>
            <a:r>
              <a:rPr lang="zh-CN" altLang="en-US" sz="2200">
                <a:latin typeface="思源黑体 CN Heavy" panose="020B0A00000000000000" charset="-122"/>
                <a:ea typeface="思源黑体 CN Heavy" panose="020B0A00000000000000" charset="-122"/>
                <a:cs typeface="思源黑体 CN Heavy" panose="020B0A00000000000000" charset="-122"/>
              </a:rPr>
              <a:t>基础</a:t>
            </a:r>
            <a:r>
              <a:rPr lang="en-US" altLang="zh-CN" sz="2200">
                <a:latin typeface="思源黑体 CN Heavy" panose="020B0A00000000000000" charset="-122"/>
                <a:ea typeface="思源黑体 CN Heavy" panose="020B0A00000000000000" charset="-122"/>
                <a:cs typeface="思源黑体 CN Heavy" panose="020B0A00000000000000" charset="-122"/>
              </a:rPr>
              <a:t>”</a:t>
            </a:r>
            <a:r>
              <a:rPr lang="zh-CN" altLang="en-US" sz="2200"/>
              <a:t>？</a:t>
            </a:r>
            <a:endParaRPr lang="zh-CN" altLang="en-US" sz="2200"/>
          </a:p>
          <a:p>
            <a:endParaRPr lang="zh-CN" altLang="en-US" sz="2200"/>
          </a:p>
          <a:p>
            <a:endParaRPr lang="zh-CN" altLang="en-US" sz="2200"/>
          </a:p>
          <a:p>
            <a:r>
              <a:rPr lang="zh-CN" altLang="en-US" sz="2200">
                <a:latin typeface="思源黑体 CN Heavy" panose="020B0A00000000000000" charset="-122"/>
                <a:ea typeface="思源黑体 CN Heavy" panose="020B0A00000000000000" charset="-122"/>
              </a:rPr>
              <a:t>就为了赚钱，账户增值应该怎么选？？？</a:t>
            </a:r>
            <a:endParaRPr lang="zh-CN" altLang="en-US" sz="2200">
              <a:latin typeface="思源黑体 CN Heavy" panose="020B0A00000000000000" charset="-122"/>
              <a:ea typeface="思源黑体 CN Heavy" panose="020B0A00000000000000" charset="-122"/>
            </a:endParaRPr>
          </a:p>
        </p:txBody>
      </p:sp>
      <p:sp>
        <p:nvSpPr>
          <p:cNvPr id="7" name="文本框 6"/>
          <p:cNvSpPr txBox="1"/>
          <p:nvPr/>
        </p:nvSpPr>
        <p:spPr>
          <a:xfrm>
            <a:off x="972820" y="857250"/>
            <a:ext cx="4956175" cy="5386705"/>
          </a:xfrm>
          <a:prstGeom prst="rect">
            <a:avLst/>
          </a:prstGeom>
          <a:noFill/>
        </p:spPr>
        <p:txBody>
          <a:bodyPr wrap="square" rtlCol="0">
            <a:noAutofit/>
          </a:bodyPr>
          <a:p>
            <a:r>
              <a:rPr lang="en-US" altLang="zh-CN" sz="2200"/>
              <a:t>1-2</a:t>
            </a:r>
            <a:r>
              <a:rPr lang="zh-CN" altLang="en-US" sz="2200"/>
              <a:t>个月的时间，赚</a:t>
            </a:r>
            <a:r>
              <a:rPr lang="en-US" altLang="zh-CN" sz="2200"/>
              <a:t>9%</a:t>
            </a:r>
            <a:r>
              <a:rPr lang="zh-CN" altLang="en-US" sz="2200"/>
              <a:t>多不多？</a:t>
            </a:r>
            <a:endParaRPr lang="zh-CN" altLang="en-US" sz="2200"/>
          </a:p>
          <a:p>
            <a:endParaRPr lang="zh-CN" altLang="en-US" sz="2200"/>
          </a:p>
          <a:p>
            <a:r>
              <a:rPr lang="en-US" altLang="zh-CN" sz="2200"/>
              <a:t>12</a:t>
            </a:r>
            <a:r>
              <a:rPr lang="zh-CN" altLang="en-US" sz="2200"/>
              <a:t>个月，</a:t>
            </a:r>
            <a:r>
              <a:rPr lang="en-US" altLang="zh-CN" sz="2200"/>
              <a:t>1</a:t>
            </a:r>
            <a:r>
              <a:rPr lang="zh-CN" altLang="en-US" sz="2200"/>
              <a:t>年赚到</a:t>
            </a:r>
            <a:r>
              <a:rPr lang="en-US" altLang="zh-CN" sz="2200"/>
              <a:t>20%</a:t>
            </a:r>
            <a:r>
              <a:rPr lang="zh-CN" altLang="en-US" sz="2200"/>
              <a:t>左右少不少？</a:t>
            </a:r>
            <a:endParaRPr lang="zh-CN" altLang="en-US" sz="2200"/>
          </a:p>
          <a:p>
            <a:endParaRPr lang="zh-CN" altLang="en-US" sz="2200"/>
          </a:p>
          <a:p>
            <a:r>
              <a:rPr lang="zh-CN" altLang="en-US" sz="2200">
                <a:latin typeface="思源黑体 CN Heavy" panose="020B0A00000000000000" charset="-122"/>
                <a:ea typeface="思源黑体 CN Heavy" panose="020B0A00000000000000" charset="-122"/>
                <a:cs typeface="思源黑体 CN Heavy" panose="020B0A00000000000000" charset="-122"/>
              </a:rPr>
              <a:t>你会如何看</a:t>
            </a:r>
            <a:r>
              <a:rPr lang="en-US" altLang="zh-CN" sz="2200">
                <a:latin typeface="思源黑体 CN Heavy" panose="020B0A00000000000000" charset="-122"/>
                <a:ea typeface="思源黑体 CN Heavy" panose="020B0A00000000000000" charset="-122"/>
                <a:cs typeface="思源黑体 CN Heavy" panose="020B0A00000000000000" charset="-122"/>
              </a:rPr>
              <a:t>??</a:t>
            </a:r>
            <a:endParaRPr lang="en-US" altLang="zh-CN" sz="2200">
              <a:latin typeface="思源黑体 CN Heavy" panose="020B0A00000000000000" charset="-122"/>
              <a:ea typeface="思源黑体 CN Heavy" panose="020B0A00000000000000" charset="-122"/>
              <a:cs typeface="思源黑体 CN Heavy" panose="020B0A00000000000000" charset="-122"/>
            </a:endParaRPr>
          </a:p>
          <a:p>
            <a:endParaRPr lang="en-US" altLang="zh-CN" sz="2200"/>
          </a:p>
          <a:p>
            <a:r>
              <a:rPr lang="zh-CN" altLang="en-US" sz="2200"/>
              <a:t>一年</a:t>
            </a:r>
            <a:r>
              <a:rPr lang="en-US" altLang="zh-CN" sz="2200"/>
              <a:t>50%</a:t>
            </a:r>
            <a:r>
              <a:rPr lang="zh-CN" altLang="en-US" sz="2200"/>
              <a:t>的盈利是不是能得到？</a:t>
            </a:r>
            <a:endParaRPr lang="zh-CN" altLang="en-US" sz="2200"/>
          </a:p>
          <a:p>
            <a:r>
              <a:rPr lang="zh-CN" altLang="en-US" sz="2200">
                <a:latin typeface="思源黑体 CN Heavy" panose="020B0A00000000000000" charset="-122"/>
                <a:ea typeface="思源黑体 CN Heavy" panose="020B0A00000000000000" charset="-122"/>
              </a:rPr>
              <a:t>有没有成功经验？过山车？？</a:t>
            </a:r>
            <a:endParaRPr lang="zh-CN" altLang="en-US" sz="2200">
              <a:latin typeface="思源黑体 CN Heavy" panose="020B0A00000000000000" charset="-122"/>
              <a:ea typeface="思源黑体 CN Heavy" panose="020B0A00000000000000" charset="-122"/>
            </a:endParaRPr>
          </a:p>
          <a:p>
            <a:r>
              <a:rPr lang="zh-CN" altLang="en-US" sz="2200">
                <a:latin typeface="思源黑体 CN Heavy" panose="020B0A00000000000000" charset="-122"/>
                <a:ea typeface="思源黑体 CN Heavy" panose="020B0A00000000000000" charset="-122"/>
              </a:rPr>
              <a:t>如何能连续？？？</a:t>
            </a:r>
            <a:endParaRPr lang="zh-CN" altLang="en-US" sz="2200">
              <a:latin typeface="思源黑体 CN Heavy" panose="020B0A00000000000000" charset="-122"/>
              <a:ea typeface="思源黑体 CN Heavy" panose="020B0A00000000000000" charset="-122"/>
            </a:endParaRPr>
          </a:p>
          <a:p>
            <a:endParaRPr lang="zh-CN" altLang="en-US" sz="2200"/>
          </a:p>
          <a:p>
            <a:r>
              <a:rPr lang="zh-CN" altLang="en-US" sz="2200"/>
              <a:t>如果为了追求看似有更高利润的机会，</a:t>
            </a:r>
            <a:endParaRPr lang="zh-CN" altLang="en-US" sz="2200"/>
          </a:p>
          <a:p>
            <a:r>
              <a:rPr lang="zh-CN" altLang="en-US" sz="2200"/>
              <a:t>而亏损了，那高风险冒的值不值？</a:t>
            </a:r>
            <a:endParaRPr lang="zh-CN" altLang="en-US" sz="2200"/>
          </a:p>
          <a:p>
            <a:endParaRPr lang="zh-CN" altLang="en-US" sz="2600">
              <a:latin typeface="思源黑体 CN Heavy" panose="020B0A00000000000000" charset="-122"/>
              <a:ea typeface="思源黑体 CN Heavy" panose="020B0A00000000000000" charset="-122"/>
            </a:endParaRPr>
          </a:p>
          <a:p>
            <a:r>
              <a:rPr lang="zh-CN" altLang="en-US" sz="2600">
                <a:latin typeface="思源黑体 CN Heavy" panose="020B0A00000000000000" charset="-122"/>
                <a:ea typeface="思源黑体 CN Heavy" panose="020B0A00000000000000" charset="-122"/>
              </a:rPr>
              <a:t>想要的更多，却是资产缩水，</a:t>
            </a:r>
            <a:endParaRPr lang="zh-CN" altLang="en-US" sz="2600">
              <a:latin typeface="思源黑体 CN Heavy" panose="020B0A00000000000000" charset="-122"/>
              <a:ea typeface="思源黑体 CN Heavy" panose="020B0A00000000000000" charset="-122"/>
            </a:endParaRPr>
          </a:p>
          <a:p>
            <a:r>
              <a:rPr lang="zh-CN" altLang="en-US" sz="2600">
                <a:latin typeface="思源黑体 CN Heavy" panose="020B0A00000000000000" charset="-122"/>
                <a:ea typeface="思源黑体 CN Heavy" panose="020B0A00000000000000" charset="-122"/>
              </a:rPr>
              <a:t>结果真的是自己想要的么？？</a:t>
            </a:r>
            <a:endParaRPr lang="zh-CN" altLang="en-US" sz="2600">
              <a:latin typeface="思源黑体 CN Heavy" panose="020B0A00000000000000" charset="-122"/>
              <a:ea typeface="思源黑体 CN Heavy" panose="020B0A00000000000000" charset="-122"/>
            </a:endParaRPr>
          </a:p>
          <a:p>
            <a:endParaRPr lang="zh-CN" altLang="en-US"/>
          </a:p>
          <a:p>
            <a:endParaRPr lang="zh-CN" altLang="en-US"/>
          </a:p>
          <a:p>
            <a:endParaRPr lang="zh-CN" altLang="en-US"/>
          </a:p>
        </p:txBody>
      </p:sp>
      <p:sp>
        <p:nvSpPr>
          <p:cNvPr id="8" name="圆角矩形 7"/>
          <p:cNvSpPr/>
          <p:nvPr/>
        </p:nvSpPr>
        <p:spPr>
          <a:xfrm>
            <a:off x="6504940" y="3961765"/>
            <a:ext cx="2343785" cy="2100580"/>
          </a:xfrm>
          <a:prstGeom prst="roundRect">
            <a:avLst/>
          </a:prstGeom>
          <a:solidFill>
            <a:schemeClr val="accent6">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加号 8"/>
          <p:cNvSpPr/>
          <p:nvPr/>
        </p:nvSpPr>
        <p:spPr>
          <a:xfrm>
            <a:off x="9053830" y="4678680"/>
            <a:ext cx="563245" cy="563880"/>
          </a:xfrm>
          <a:prstGeom prst="mathPlus">
            <a:avLst/>
          </a:prstGeom>
          <a:solidFill>
            <a:srgbClr val="FFC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9821545" y="4589780"/>
            <a:ext cx="1690370" cy="652780"/>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6658610" y="4412615"/>
            <a:ext cx="2139315" cy="1198880"/>
          </a:xfrm>
          <a:prstGeom prst="rect">
            <a:avLst/>
          </a:prstGeom>
          <a:noFill/>
        </p:spPr>
        <p:txBody>
          <a:bodyPr wrap="square" rtlCol="0">
            <a:spAutoFit/>
          </a:bodyPr>
          <a:p>
            <a:r>
              <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rPr>
              <a:t>大仓位</a:t>
            </a:r>
            <a:endPar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rPr>
              <a:t>稳健投资</a:t>
            </a:r>
            <a:endPar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
        <p:nvSpPr>
          <p:cNvPr id="12" name="文本框 11"/>
          <p:cNvSpPr txBox="1"/>
          <p:nvPr/>
        </p:nvSpPr>
        <p:spPr>
          <a:xfrm>
            <a:off x="9872980" y="4691380"/>
            <a:ext cx="1587500" cy="398780"/>
          </a:xfrm>
          <a:prstGeom prst="rect">
            <a:avLst/>
          </a:prstGeom>
          <a:noFill/>
        </p:spPr>
        <p:txBody>
          <a:bodyPr wrap="square" rtlCol="0">
            <a:spAutoFit/>
          </a:bodyPr>
          <a:p>
            <a:r>
              <a:rPr lang="zh-CN" altLang="en-US"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小仓位</a:t>
            </a:r>
            <a:r>
              <a:rPr lang="en-US" altLang="zh-CN"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冒险</a:t>
            </a:r>
            <a:endParaRPr lang="zh-CN" altLang="en-US"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智能盯盘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7" name="文本框 6"/>
          <p:cNvSpPr txBox="1"/>
          <p:nvPr/>
        </p:nvSpPr>
        <p:spPr>
          <a:xfrm>
            <a:off x="7098665" y="870585"/>
            <a:ext cx="4920615" cy="691515"/>
          </a:xfrm>
          <a:prstGeom prst="rect">
            <a:avLst/>
          </a:prstGeom>
          <a:noFill/>
        </p:spPr>
        <p:txBody>
          <a:bodyPr wrap="square" rtlCol="0">
            <a:spAutoFit/>
          </a:bodyPr>
          <a:p>
            <a:r>
              <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一键</a:t>
            </a:r>
            <a:r>
              <a:rPr lang="en-US" altLang="zh-CN"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大数据</a:t>
            </a:r>
            <a:r>
              <a:rPr lang="en-US" altLang="zh-CN"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筛选</a:t>
            </a:r>
            <a:endPar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pic>
        <p:nvPicPr>
          <p:cNvPr id="8" name="图片 7"/>
          <p:cNvPicPr>
            <a:picLocks noChangeAspect="1"/>
          </p:cNvPicPr>
          <p:nvPr>
            <p:custDataLst>
              <p:tags r:id="rId1"/>
            </p:custDataLst>
          </p:nvPr>
        </p:nvPicPr>
        <p:blipFill>
          <a:blip r:embed="rId2"/>
          <a:stretch>
            <a:fillRect/>
          </a:stretch>
        </p:blipFill>
        <p:spPr>
          <a:xfrm>
            <a:off x="426085" y="1728470"/>
            <a:ext cx="6792595" cy="4328160"/>
          </a:xfrm>
          <a:prstGeom prst="rect">
            <a:avLst/>
          </a:prstGeom>
          <a:ln w="38100">
            <a:gradFill>
              <a:gsLst>
                <a:gs pos="0">
                  <a:srgbClr val="FE4444"/>
                </a:gs>
                <a:gs pos="100000">
                  <a:srgbClr val="832B2B"/>
                </a:gs>
              </a:gsLst>
            </a:gradFill>
          </a:ln>
        </p:spPr>
      </p:pic>
      <p:pic>
        <p:nvPicPr>
          <p:cNvPr id="9" name="图片 8"/>
          <p:cNvPicPr>
            <a:picLocks noChangeAspect="1"/>
          </p:cNvPicPr>
          <p:nvPr>
            <p:custDataLst>
              <p:tags r:id="rId3"/>
            </p:custDataLst>
          </p:nvPr>
        </p:nvPicPr>
        <p:blipFill>
          <a:blip r:embed="rId4"/>
          <a:stretch>
            <a:fillRect/>
          </a:stretch>
        </p:blipFill>
        <p:spPr>
          <a:xfrm>
            <a:off x="7428230" y="2059305"/>
            <a:ext cx="4333240" cy="3268345"/>
          </a:xfrm>
          <a:prstGeom prst="rect">
            <a:avLst/>
          </a:prstGeom>
          <a:ln w="38100">
            <a:gradFill>
              <a:gsLst>
                <a:gs pos="0">
                  <a:srgbClr val="007BD3"/>
                </a:gs>
                <a:gs pos="100000">
                  <a:srgbClr val="034373"/>
                </a:gs>
              </a:gsLst>
            </a:gradFill>
          </a:ln>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神奇好股</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选行业</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61010" y="972185"/>
            <a:ext cx="11328400" cy="5168265"/>
          </a:xfrm>
          <a:prstGeom prst="rect">
            <a:avLst/>
          </a:prstGeom>
        </p:spPr>
      </p:pic>
      <p:sp>
        <p:nvSpPr>
          <p:cNvPr id="4" name="文本框 3"/>
          <p:cNvSpPr txBox="1"/>
          <p:nvPr/>
        </p:nvSpPr>
        <p:spPr>
          <a:xfrm>
            <a:off x="6096000" y="1388110"/>
            <a:ext cx="1656080" cy="521970"/>
          </a:xfrm>
          <a:prstGeom prst="rect">
            <a:avLst/>
          </a:prstGeom>
          <a:noFill/>
        </p:spPr>
        <p:txBody>
          <a:bodyPr wrap="square" rtlCol="0">
            <a:spAutoFit/>
          </a:bodyPr>
          <a:p>
            <a:r>
              <a:rPr lang="zh-CN" altLang="en-US" sz="2800">
                <a:gradFill>
                  <a:gsLst>
                    <a:gs pos="0">
                      <a:srgbClr val="007BD3"/>
                    </a:gs>
                    <a:gs pos="100000">
                      <a:srgbClr val="034373"/>
                    </a:gs>
                  </a:gsLst>
                  <a:lin scaled="0"/>
                </a:gradFill>
                <a:latin typeface="思源黑体 CN Heavy" panose="020B0A00000000000000" charset="-122"/>
                <a:ea typeface="思源黑体 CN Heavy" panose="020B0A00000000000000" charset="-122"/>
              </a:rPr>
              <a:t>上面行业</a:t>
            </a:r>
            <a:endParaRPr lang="zh-CN" altLang="en-US" sz="28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p:txBody>
      </p:sp>
      <p:sp>
        <p:nvSpPr>
          <p:cNvPr id="5" name="文本框 4"/>
          <p:cNvSpPr txBox="1"/>
          <p:nvPr>
            <p:custDataLst>
              <p:tags r:id="rId3"/>
            </p:custDataLst>
          </p:nvPr>
        </p:nvSpPr>
        <p:spPr>
          <a:xfrm>
            <a:off x="5960110" y="3983990"/>
            <a:ext cx="1727200" cy="521970"/>
          </a:xfrm>
          <a:prstGeom prst="rect">
            <a:avLst/>
          </a:prstGeom>
          <a:noFill/>
        </p:spPr>
        <p:txBody>
          <a:bodyPr wrap="square" rtlCol="0">
            <a:spAutoFit/>
          </a:bodyPr>
          <a:p>
            <a:r>
              <a:rPr lang="zh-CN" altLang="en-US" sz="2800">
                <a:solidFill>
                  <a:schemeClr val="tx1">
                    <a:lumMod val="85000"/>
                    <a:lumOff val="15000"/>
                  </a:schemeClr>
                </a:solidFill>
                <a:latin typeface="思源黑体 CN Heavy" panose="020B0A00000000000000" charset="-122"/>
                <a:ea typeface="思源黑体 CN Heavy" panose="020B0A00000000000000" charset="-122"/>
              </a:rPr>
              <a:t>下面个股</a:t>
            </a:r>
            <a:endParaRPr lang="zh-CN" altLang="en-US" sz="2800">
              <a:solidFill>
                <a:schemeClr val="tx1">
                  <a:lumMod val="85000"/>
                  <a:lumOff val="15000"/>
                </a:schemeClr>
              </a:solidFill>
              <a:latin typeface="思源黑体 CN Heavy" panose="020B0A00000000000000" charset="-122"/>
              <a:ea typeface="思源黑体 CN Heavy" panose="020B0A00000000000000" charset="-122"/>
            </a:endParaRPr>
          </a:p>
        </p:txBody>
      </p:sp>
      <p:cxnSp>
        <p:nvCxnSpPr>
          <p:cNvPr id="6" name="直接连接符 5"/>
          <p:cNvCxnSpPr/>
          <p:nvPr/>
        </p:nvCxnSpPr>
        <p:spPr>
          <a:xfrm>
            <a:off x="8097520" y="3652520"/>
            <a:ext cx="3761105"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大盘.上证指数</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767080" y="904240"/>
            <a:ext cx="10689590" cy="5205730"/>
          </a:xfrm>
          <a:prstGeom prst="rect">
            <a:avLst/>
          </a:prstGeom>
        </p:spPr>
      </p:pic>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神奇好股</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选个股</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60375" y="937895"/>
            <a:ext cx="4096385" cy="4401820"/>
          </a:xfrm>
          <a:prstGeom prst="rect">
            <a:avLst/>
          </a:prstGeom>
          <a:ln w="38100">
            <a:solidFill>
              <a:srgbClr val="FFC000"/>
            </a:solidFill>
          </a:ln>
        </p:spPr>
      </p:pic>
      <p:pic>
        <p:nvPicPr>
          <p:cNvPr id="4" name="图片 3"/>
          <p:cNvPicPr>
            <a:picLocks noChangeAspect="1"/>
          </p:cNvPicPr>
          <p:nvPr>
            <p:custDataLst>
              <p:tags r:id="rId3"/>
            </p:custDataLst>
          </p:nvPr>
        </p:nvPicPr>
        <p:blipFill>
          <a:blip r:embed="rId4"/>
          <a:stretch>
            <a:fillRect/>
          </a:stretch>
        </p:blipFill>
        <p:spPr>
          <a:xfrm>
            <a:off x="1595120" y="1595120"/>
            <a:ext cx="4410075" cy="4114165"/>
          </a:xfrm>
          <a:prstGeom prst="rect">
            <a:avLst/>
          </a:prstGeom>
          <a:ln w="38100">
            <a:solidFill>
              <a:schemeClr val="tx1"/>
            </a:solidFill>
          </a:ln>
        </p:spPr>
      </p:pic>
      <p:pic>
        <p:nvPicPr>
          <p:cNvPr id="5" name="图片 4"/>
          <p:cNvPicPr>
            <a:picLocks noChangeAspect="1"/>
          </p:cNvPicPr>
          <p:nvPr>
            <p:custDataLst>
              <p:tags r:id="rId5"/>
            </p:custDataLst>
          </p:nvPr>
        </p:nvPicPr>
        <p:blipFill>
          <a:blip r:embed="rId6"/>
          <a:stretch>
            <a:fillRect/>
          </a:stretch>
        </p:blipFill>
        <p:spPr>
          <a:xfrm>
            <a:off x="2048510" y="3893185"/>
            <a:ext cx="4723765" cy="2188210"/>
          </a:xfrm>
          <a:prstGeom prst="rect">
            <a:avLst/>
          </a:prstGeom>
          <a:ln w="38100">
            <a:solidFill>
              <a:schemeClr val="accent1"/>
            </a:solidFill>
          </a:ln>
        </p:spPr>
      </p:pic>
      <p:sp>
        <p:nvSpPr>
          <p:cNvPr id="8" name="圆角矩形 7"/>
          <p:cNvSpPr/>
          <p:nvPr/>
        </p:nvSpPr>
        <p:spPr>
          <a:xfrm>
            <a:off x="6217285" y="1482725"/>
            <a:ext cx="2130425" cy="564515"/>
          </a:xfrm>
          <a:prstGeom prst="roundRect">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noFill/>
              </a:ln>
              <a:solidFill>
                <a:schemeClr val="accent6"/>
              </a:solidFill>
            </a:endParaRPr>
          </a:p>
        </p:txBody>
      </p:sp>
      <p:sp>
        <p:nvSpPr>
          <p:cNvPr id="9" name="文本框 8"/>
          <p:cNvSpPr txBox="1"/>
          <p:nvPr/>
        </p:nvSpPr>
        <p:spPr>
          <a:xfrm>
            <a:off x="6367145" y="1522730"/>
            <a:ext cx="1858645"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行业、概念</a:t>
            </a:r>
            <a:endParaRPr lang="zh-CN" altLang="en-US" sz="2600">
              <a:latin typeface="思源黑体 CN Heavy" panose="020B0A00000000000000" charset="-122"/>
              <a:ea typeface="思源黑体 CN Heavy" panose="020B0A00000000000000" charset="-122"/>
            </a:endParaRPr>
          </a:p>
        </p:txBody>
      </p:sp>
      <p:sp>
        <p:nvSpPr>
          <p:cNvPr id="10" name="圆角矩形 9"/>
          <p:cNvSpPr/>
          <p:nvPr>
            <p:custDataLst>
              <p:tags r:id="rId7"/>
            </p:custDataLst>
          </p:nvPr>
        </p:nvSpPr>
        <p:spPr>
          <a:xfrm>
            <a:off x="10109200" y="1482725"/>
            <a:ext cx="1616710" cy="585470"/>
          </a:xfrm>
          <a:prstGeom prst="round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8"/>
            </p:custDataLst>
          </p:nvPr>
        </p:nvSpPr>
        <p:spPr>
          <a:xfrm>
            <a:off x="10469880" y="1522730"/>
            <a:ext cx="895350"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指数</a:t>
            </a:r>
            <a:endParaRPr lang="zh-CN" altLang="en-US" sz="2600">
              <a:latin typeface="思源黑体 CN Heavy" panose="020B0A00000000000000" charset="-122"/>
              <a:ea typeface="思源黑体 CN Heavy" panose="020B0A00000000000000" charset="-122"/>
            </a:endParaRPr>
          </a:p>
        </p:txBody>
      </p:sp>
      <p:sp>
        <p:nvSpPr>
          <p:cNvPr id="12" name="圆角矩形 11"/>
          <p:cNvSpPr/>
          <p:nvPr>
            <p:custDataLst>
              <p:tags r:id="rId9"/>
            </p:custDataLst>
          </p:nvPr>
        </p:nvSpPr>
        <p:spPr>
          <a:xfrm>
            <a:off x="8477885" y="1482725"/>
            <a:ext cx="1558925" cy="564515"/>
          </a:xfrm>
          <a:prstGeom prst="round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10"/>
            </p:custDataLst>
          </p:nvPr>
        </p:nvSpPr>
        <p:spPr>
          <a:xfrm>
            <a:off x="8837930" y="1522730"/>
            <a:ext cx="895350"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盘口</a:t>
            </a:r>
            <a:endParaRPr lang="zh-CN" altLang="en-US" sz="2600">
              <a:latin typeface="思源黑体 CN Heavy" panose="020B0A00000000000000" charset="-122"/>
              <a:ea typeface="思源黑体 CN Heavy" panose="020B0A00000000000000" charset="-122"/>
            </a:endParaRPr>
          </a:p>
        </p:txBody>
      </p:sp>
      <p:sp>
        <p:nvSpPr>
          <p:cNvPr id="14" name="下箭头 13"/>
          <p:cNvSpPr/>
          <p:nvPr/>
        </p:nvSpPr>
        <p:spPr>
          <a:xfrm rot="20280000">
            <a:off x="7724775" y="2070735"/>
            <a:ext cx="299085" cy="2532380"/>
          </a:xfrm>
          <a:prstGeom prst="down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下箭头 14"/>
          <p:cNvSpPr/>
          <p:nvPr>
            <p:custDataLst>
              <p:tags r:id="rId11"/>
            </p:custDataLst>
          </p:nvPr>
        </p:nvSpPr>
        <p:spPr>
          <a:xfrm rot="1620000">
            <a:off x="10412730" y="2045335"/>
            <a:ext cx="256540" cy="2608580"/>
          </a:xfrm>
          <a:prstGeom prst="downArrow">
            <a:avLst/>
          </a:prstGeom>
          <a:solidFill>
            <a:schemeClr val="accent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下箭头 15"/>
          <p:cNvSpPr/>
          <p:nvPr>
            <p:custDataLst>
              <p:tags r:id="rId12"/>
            </p:custDataLst>
          </p:nvPr>
        </p:nvSpPr>
        <p:spPr>
          <a:xfrm>
            <a:off x="9080500" y="2129790"/>
            <a:ext cx="295910" cy="2413000"/>
          </a:xfrm>
          <a:prstGeom prst="downArrow">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7939405" y="4707890"/>
            <a:ext cx="2396490" cy="1209675"/>
          </a:xfrm>
          <a:prstGeom prst="ellipse">
            <a:avLst/>
          </a:prstGeom>
          <a:gradFill>
            <a:gsLst>
              <a:gs pos="0">
                <a:srgbClr val="FE4444"/>
              </a:gs>
              <a:gs pos="100000">
                <a:srgbClr val="832B2B"/>
              </a:gs>
            </a:gsLst>
            <a:lin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custDataLst>
              <p:tags r:id="rId13"/>
            </p:custDataLst>
          </p:nvPr>
        </p:nvSpPr>
        <p:spPr>
          <a:xfrm>
            <a:off x="8544560" y="4944110"/>
            <a:ext cx="3122930" cy="691515"/>
          </a:xfrm>
          <a:prstGeom prst="rect">
            <a:avLst/>
          </a:prstGeom>
          <a:noFill/>
        </p:spPr>
        <p:txBody>
          <a:bodyPr wrap="square" rtlCol="0">
            <a:spAutoFit/>
          </a:bodyPr>
          <a:p>
            <a:r>
              <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rPr>
              <a:t>股票</a:t>
            </a:r>
            <a:endPar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endParaRPr>
          </a:p>
        </p:txBody>
      </p:sp>
      <p:sp>
        <p:nvSpPr>
          <p:cNvPr id="20" name="文本框 19"/>
          <p:cNvSpPr txBox="1"/>
          <p:nvPr/>
        </p:nvSpPr>
        <p:spPr>
          <a:xfrm>
            <a:off x="6649720" y="858520"/>
            <a:ext cx="4597400"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选股不迷茫，有逻辑，有方向</a:t>
            </a:r>
            <a:endParaRPr lang="zh-CN" altLang="en-US" sz="2600">
              <a:latin typeface="思源黑体 CN Heavy" panose="020B0A00000000000000" charset="-122"/>
              <a:ea typeface="思源黑体 CN Heavy" panose="020B0A00000000000000" charset="-122"/>
            </a:endParaRPr>
          </a:p>
        </p:txBody>
      </p:sp>
    </p:spTree>
    <p:custDataLst>
      <p:tags r:id="rId1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手机</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APP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学习基地</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1261110" y="795655"/>
            <a:ext cx="2425065" cy="5391785"/>
          </a:xfrm>
          <a:prstGeom prst="rect">
            <a:avLst/>
          </a:prstGeom>
          <a:ln w="19050">
            <a:solidFill>
              <a:schemeClr val="accent1"/>
            </a:solidFill>
          </a:ln>
        </p:spPr>
      </p:pic>
      <p:sp>
        <p:nvSpPr>
          <p:cNvPr id="6" name="圆角矩形 5"/>
          <p:cNvSpPr/>
          <p:nvPr/>
        </p:nvSpPr>
        <p:spPr>
          <a:xfrm>
            <a:off x="3260725" y="3475355"/>
            <a:ext cx="334010" cy="138430"/>
          </a:xfrm>
          <a:prstGeom prst="roundRect">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custDataLst>
              <p:tags r:id="rId3"/>
            </p:custDataLst>
          </p:nvPr>
        </p:nvPicPr>
        <p:blipFill>
          <a:blip r:embed="rId4"/>
          <a:stretch>
            <a:fillRect/>
          </a:stretch>
        </p:blipFill>
        <p:spPr>
          <a:xfrm>
            <a:off x="4446905" y="885825"/>
            <a:ext cx="2949575" cy="5196205"/>
          </a:xfrm>
          <a:prstGeom prst="rect">
            <a:avLst/>
          </a:prstGeom>
          <a:ln w="12700">
            <a:solidFill>
              <a:schemeClr val="tx2"/>
            </a:solidFill>
          </a:ln>
        </p:spPr>
      </p:pic>
      <p:pic>
        <p:nvPicPr>
          <p:cNvPr id="8" name="图片 7"/>
          <p:cNvPicPr>
            <a:picLocks noChangeAspect="1"/>
          </p:cNvPicPr>
          <p:nvPr>
            <p:custDataLst>
              <p:tags r:id="rId5"/>
            </p:custDataLst>
          </p:nvPr>
        </p:nvPicPr>
        <p:blipFill>
          <a:blip r:embed="rId6"/>
          <a:stretch>
            <a:fillRect/>
          </a:stretch>
        </p:blipFill>
        <p:spPr>
          <a:xfrm>
            <a:off x="8157210" y="885825"/>
            <a:ext cx="3119120" cy="5180330"/>
          </a:xfrm>
          <a:prstGeom prst="rect">
            <a:avLst/>
          </a:prstGeom>
          <a:ln w="12700">
            <a:solidFill>
              <a:schemeClr val="tx1"/>
            </a:solidFill>
          </a:ln>
        </p:spPr>
      </p:pic>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手机</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APP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学习基地</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808355" y="913130"/>
            <a:ext cx="3091180" cy="5196205"/>
          </a:xfrm>
          <a:prstGeom prst="rect">
            <a:avLst/>
          </a:prstGeom>
          <a:ln w="12700">
            <a:solidFill>
              <a:schemeClr val="tx1"/>
            </a:solidFill>
          </a:ln>
        </p:spPr>
      </p:pic>
      <p:pic>
        <p:nvPicPr>
          <p:cNvPr id="8" name="图片 7"/>
          <p:cNvPicPr>
            <a:picLocks noChangeAspect="1"/>
          </p:cNvPicPr>
          <p:nvPr>
            <p:custDataLst>
              <p:tags r:id="rId3"/>
            </p:custDataLst>
          </p:nvPr>
        </p:nvPicPr>
        <p:blipFill>
          <a:blip r:embed="rId4"/>
          <a:stretch>
            <a:fillRect/>
          </a:stretch>
        </p:blipFill>
        <p:spPr>
          <a:xfrm>
            <a:off x="4504690" y="899795"/>
            <a:ext cx="3631565" cy="5195570"/>
          </a:xfrm>
          <a:prstGeom prst="rect">
            <a:avLst/>
          </a:prstGeom>
          <a:ln w="12700">
            <a:solidFill>
              <a:schemeClr val="tx1"/>
            </a:solidFill>
          </a:ln>
        </p:spPr>
      </p:pic>
      <p:pic>
        <p:nvPicPr>
          <p:cNvPr id="9" name="图片 8"/>
          <p:cNvPicPr>
            <a:picLocks noChangeAspect="1"/>
          </p:cNvPicPr>
          <p:nvPr>
            <p:custDataLst>
              <p:tags r:id="rId5"/>
            </p:custDataLst>
          </p:nvPr>
        </p:nvPicPr>
        <p:blipFill>
          <a:blip r:embed="rId6"/>
          <a:stretch>
            <a:fillRect/>
          </a:stretch>
        </p:blipFill>
        <p:spPr>
          <a:xfrm>
            <a:off x="8742045" y="913130"/>
            <a:ext cx="2575560" cy="5182235"/>
          </a:xfrm>
          <a:prstGeom prst="rect">
            <a:avLst/>
          </a:prstGeom>
          <a:ln w="12700">
            <a:solidFill>
              <a:schemeClr val="tx1"/>
            </a:solidFill>
          </a:ln>
        </p:spPr>
      </p:pic>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电脑端</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学习基地</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1"/>
          <p:cNvPicPr>
            <a:picLocks noChangeAspect="1"/>
          </p:cNvPicPr>
          <p:nvPr>
            <p:custDataLst>
              <p:tags r:id="rId1"/>
            </p:custDataLst>
          </p:nvPr>
        </p:nvPicPr>
        <p:blipFill>
          <a:blip r:embed="rId2"/>
          <a:stretch>
            <a:fillRect/>
          </a:stretch>
        </p:blipFill>
        <p:spPr>
          <a:xfrm>
            <a:off x="377825" y="1036955"/>
            <a:ext cx="5825490" cy="5003165"/>
          </a:xfrm>
          <a:prstGeom prst="rect">
            <a:avLst/>
          </a:prstGeom>
          <a:noFill/>
          <a:ln w="12700">
            <a:solidFill>
              <a:schemeClr val="tx1"/>
            </a:solidFill>
          </a:ln>
        </p:spPr>
      </p:pic>
      <p:pic>
        <p:nvPicPr>
          <p:cNvPr id="4" name="图片 3"/>
          <p:cNvPicPr>
            <a:picLocks noChangeAspect="1"/>
          </p:cNvPicPr>
          <p:nvPr>
            <p:custDataLst>
              <p:tags r:id="rId3"/>
            </p:custDataLst>
          </p:nvPr>
        </p:nvPicPr>
        <p:blipFill>
          <a:blip r:embed="rId4"/>
          <a:stretch>
            <a:fillRect/>
          </a:stretch>
        </p:blipFill>
        <p:spPr>
          <a:xfrm>
            <a:off x="6346190" y="1036955"/>
            <a:ext cx="5489575" cy="2197100"/>
          </a:xfrm>
          <a:prstGeom prst="rect">
            <a:avLst/>
          </a:prstGeom>
        </p:spPr>
      </p:pic>
      <p:sp>
        <p:nvSpPr>
          <p:cNvPr id="100" name="文本框 99"/>
          <p:cNvSpPr txBox="1"/>
          <p:nvPr/>
        </p:nvSpPr>
        <p:spPr>
          <a:xfrm>
            <a:off x="6346825" y="3463925"/>
            <a:ext cx="5488940" cy="2799715"/>
          </a:xfrm>
          <a:prstGeom prst="rect">
            <a:avLst/>
          </a:prstGeom>
          <a:noFill/>
          <a:ln w="9525">
            <a:noFill/>
          </a:ln>
        </p:spPr>
        <p:txBody>
          <a:bodyPr wrap="square">
            <a:spAutoFit/>
          </a:bodyPr>
          <a:p>
            <a:pPr indent="0"/>
            <a:r>
              <a:rPr lang="en-US" altLang="zh-CN" sz="2200" b="0">
                <a:ea typeface="宋体" panose="02010600030101010101" pitchFamily="2" charset="-122"/>
              </a:rPr>
              <a:t>       </a:t>
            </a:r>
            <a:r>
              <a:rPr lang="zh-CN" sz="2200" b="0">
                <a:ea typeface="宋体" panose="02010600030101010101" pitchFamily="2" charset="-122"/>
              </a:rPr>
              <a:t>短视频里面，不要只看功能的神奇色阶、赛道点金、热门赛道、飞鱼趋势，这些功能已经是功能应用层了,多是实战的战法知识。</a:t>
            </a:r>
            <a:endParaRPr lang="zh-CN" sz="2200" b="0">
              <a:ea typeface="宋体" panose="02010600030101010101" pitchFamily="2" charset="-122"/>
            </a:endParaRPr>
          </a:p>
          <a:p>
            <a:pPr indent="0"/>
            <a:endParaRPr lang="zh-CN" sz="2200" b="0">
              <a:ea typeface="宋体" panose="02010600030101010101" pitchFamily="2" charset="-122"/>
            </a:endParaRPr>
          </a:p>
          <a:p>
            <a:pPr indent="0"/>
            <a:r>
              <a:rPr lang="en-US" altLang="zh-CN" sz="2200" b="0">
                <a:ea typeface="宋体" panose="02010600030101010101" pitchFamily="2" charset="-122"/>
              </a:rPr>
              <a:t>       </a:t>
            </a:r>
            <a:r>
              <a:rPr lang="zh-CN" sz="2200" b="0">
                <a:ea typeface="宋体" panose="02010600030101010101" pitchFamily="2" charset="-122"/>
              </a:rPr>
              <a:t>圈出来红色框的知识也要学习，这些是基础知识，</a:t>
            </a:r>
            <a:r>
              <a:rPr lang="zh-CN" sz="2200" b="1">
                <a:latin typeface="思源黑体 CN Heavy" panose="020B0A00000000000000" charset="-122"/>
                <a:ea typeface="思源黑体 CN Heavy" panose="020B0A00000000000000" charset="-122"/>
              </a:rPr>
              <a:t>打好地基以后才能更好的应用功能！</a:t>
            </a:r>
            <a:endParaRPr lang="zh-CN" altLang="en-US" sz="2200" b="1">
              <a:latin typeface="思源黑体 CN Heavy" panose="020B0A00000000000000" charset="-122"/>
              <a:ea typeface="思源黑体 CN Heavy" panose="020B0A00000000000000" charset="-122"/>
            </a:endParaRPr>
          </a:p>
        </p:txBody>
      </p:sp>
      <p:sp>
        <p:nvSpPr>
          <p:cNvPr id="6" name="文本框 5"/>
          <p:cNvSpPr txBox="1"/>
          <p:nvPr/>
        </p:nvSpPr>
        <p:spPr>
          <a:xfrm>
            <a:off x="3526155" y="1435100"/>
            <a:ext cx="2373630" cy="645160"/>
          </a:xfrm>
          <a:prstGeom prst="rect">
            <a:avLst/>
          </a:prstGeom>
          <a:noFill/>
        </p:spPr>
        <p:txBody>
          <a:bodyPr wrap="square" rtlCol="0">
            <a:spAutoFit/>
          </a:bodyPr>
          <a:p>
            <a:pPr algn="ctr"/>
            <a:r>
              <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rPr>
              <a:t>点关注！</a:t>
            </a:r>
            <a:endPar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散户思维</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专业思维</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73075" y="1235710"/>
            <a:ext cx="5840095" cy="4386580"/>
          </a:xfrm>
          <a:prstGeom prst="rect">
            <a:avLst/>
          </a:prstGeom>
        </p:spPr>
      </p:pic>
      <p:sp>
        <p:nvSpPr>
          <p:cNvPr id="5" name="文本框 4"/>
          <p:cNvSpPr txBox="1"/>
          <p:nvPr/>
        </p:nvSpPr>
        <p:spPr>
          <a:xfrm>
            <a:off x="6504940" y="835025"/>
            <a:ext cx="5212080" cy="5662295"/>
          </a:xfrm>
          <a:prstGeom prst="rect">
            <a:avLst/>
          </a:prstGeom>
          <a:noFill/>
        </p:spPr>
        <p:txBody>
          <a:bodyPr wrap="square" rtlCol="0">
            <a:spAutoFit/>
          </a:bodyPr>
          <a:p>
            <a:r>
              <a:rPr lang="zh-CN" altLang="en-US">
                <a:latin typeface="思源黑体 CN Heavy" panose="020B0A00000000000000" charset="-122"/>
                <a:ea typeface="思源黑体 CN Heavy" panose="020B0A00000000000000" charset="-122"/>
                <a:cs typeface="思源黑体 CN Heavy" panose="020B0A00000000000000" charset="-122"/>
              </a:rPr>
              <a:t>专业思维，多维度</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1.</a:t>
            </a:r>
            <a:r>
              <a:rPr lang="zh-CN" altLang="en-US" sz="2300">
                <a:latin typeface="思源黑体 CN Heavy" panose="020B0A00000000000000" charset="-122"/>
                <a:ea typeface="思源黑体 CN Heavy" panose="020B0A00000000000000" charset="-122"/>
                <a:cs typeface="思源黑体 CN Heavy" panose="020B0A00000000000000" charset="-122"/>
              </a:rPr>
              <a:t>时间</a:t>
            </a:r>
            <a:r>
              <a:rPr lang="en-US" altLang="zh-CN" sz="2300">
                <a:latin typeface="思源黑体 CN Heavy" panose="020B0A00000000000000" charset="-122"/>
                <a:ea typeface="思源黑体 CN Heavy" panose="020B0A00000000000000" charset="-122"/>
                <a:cs typeface="思源黑体 CN Heavy" panose="020B0A00000000000000" charset="-122"/>
              </a:rPr>
              <a:t>    </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职业操盘手</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买卖点精准把握，苛刻，精益求精</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散户粗放，不修边幅，有失误，就这样吧</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2.</a:t>
            </a:r>
            <a:r>
              <a:rPr lang="zh-CN" altLang="en-US" sz="2300">
                <a:latin typeface="思源黑体 CN Heavy" panose="020B0A00000000000000" charset="-122"/>
                <a:ea typeface="思源黑体 CN Heavy" panose="020B0A00000000000000" charset="-122"/>
                <a:cs typeface="思源黑体 CN Heavy" panose="020B0A00000000000000" charset="-122"/>
              </a:rPr>
              <a:t>仓位</a:t>
            </a:r>
            <a:r>
              <a:rPr lang="en-US" altLang="zh-CN" sz="2300">
                <a:latin typeface="思源黑体 CN Heavy" panose="020B0A00000000000000" charset="-122"/>
                <a:ea typeface="思源黑体 CN Heavy" panose="020B0A00000000000000" charset="-122"/>
                <a:cs typeface="思源黑体 CN Heavy" panose="020B0A00000000000000" charset="-122"/>
              </a:rPr>
              <a:t> </a:t>
            </a:r>
            <a:endParaRPr lang="en-US" altLang="zh-CN"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控仓思维，老玩家从不梭哈！</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 </a:t>
            </a:r>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散户执着于满仓干！</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3.</a:t>
            </a:r>
            <a:r>
              <a:rPr lang="zh-CN" altLang="en-US" sz="2300">
                <a:latin typeface="思源黑体 CN Heavy" panose="020B0A00000000000000" charset="-122"/>
                <a:ea typeface="思源黑体 CN Heavy" panose="020B0A00000000000000" charset="-122"/>
                <a:cs typeface="思源黑体 CN Heavy" panose="020B0A00000000000000" charset="-122"/>
              </a:rPr>
              <a:t>成本价</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rPr>
              <a:t>战术制定，同一个股，不同人的战术不一！</a:t>
            </a:r>
            <a:endPar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a:solidFill>
                  <a:srgbClr val="FF0000"/>
                </a:solidFill>
                <a:latin typeface="思源黑体 CN Heavy" panose="020B0A00000000000000" charset="-122"/>
                <a:ea typeface="思源黑体 CN Heavy" panose="020B0A00000000000000" charset="-122"/>
                <a:cs typeface="思源黑体 CN Heavy" panose="020B0A00000000000000" charset="-122"/>
              </a:rPr>
              <a:t>   </a:t>
            </a:r>
            <a:r>
              <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rPr>
              <a:t>牛人会把价格控制到分</a:t>
            </a:r>
            <a:endPar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散户对于价格就这样吧</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4.</a:t>
            </a:r>
            <a:r>
              <a:rPr lang="zh-CN" altLang="en-US" sz="2300">
                <a:latin typeface="思源黑体 CN Heavy" panose="020B0A00000000000000" charset="-122"/>
                <a:ea typeface="思源黑体 CN Heavy" panose="020B0A00000000000000" charset="-122"/>
                <a:cs typeface="思源黑体 CN Heavy" panose="020B0A00000000000000" charset="-122"/>
              </a:rPr>
              <a:t>个股或基金</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专业角度，个股仅仅是其中1个维度而已</a:t>
            </a:r>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只有散户才以为</a:t>
            </a:r>
            <a:r>
              <a:rPr lang="en-US" altLang="zh-CN">
                <a:latin typeface="思源黑体 CN Heavy" panose="020B0A00000000000000" charset="-122"/>
                <a:ea typeface="思源黑体 CN Heavy" panose="020B0A00000000000000" charset="-122"/>
                <a:cs typeface="思源黑体 CN Heavy" panose="020B0A00000000000000" charset="-122"/>
              </a:rPr>
              <a:t>6</a:t>
            </a:r>
            <a:r>
              <a:rPr lang="zh-CN" altLang="en-US">
                <a:latin typeface="思源黑体 CN Heavy" panose="020B0A00000000000000" charset="-122"/>
                <a:ea typeface="思源黑体 CN Heavy" panose="020B0A00000000000000" charset="-122"/>
                <a:cs typeface="思源黑体 CN Heavy" panose="020B0A00000000000000" charset="-122"/>
              </a:rPr>
              <a:t>位数，是致富密码</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t> </a:t>
            </a:r>
            <a:r>
              <a:rPr lang="en-US" altLang="zh-CN"/>
              <a:t>   </a:t>
            </a:r>
            <a:endParaRPr lang="zh-CN" altLang="en-US"/>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认知与改变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363220" y="954405"/>
            <a:ext cx="5626735" cy="449897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6074410" y="2646045"/>
            <a:ext cx="5641340" cy="3543935"/>
          </a:xfrm>
          <a:prstGeom prst="rect">
            <a:avLst/>
          </a:prstGeom>
          <a:ln w="19050">
            <a:solidFill>
              <a:schemeClr val="accent1"/>
            </a:solidFill>
          </a:ln>
        </p:spPr>
      </p:pic>
      <p:sp>
        <p:nvSpPr>
          <p:cNvPr id="5" name="文本框 4"/>
          <p:cNvSpPr txBox="1"/>
          <p:nvPr/>
        </p:nvSpPr>
        <p:spPr>
          <a:xfrm>
            <a:off x="6254115" y="1556385"/>
            <a:ext cx="5281930" cy="691515"/>
          </a:xfrm>
          <a:prstGeom prst="rect">
            <a:avLst/>
          </a:prstGeom>
          <a:noFill/>
        </p:spPr>
        <p:txBody>
          <a:bodyPr wrap="square" rtlCol="0">
            <a:spAutoFit/>
          </a:bodyPr>
          <a:p>
            <a:pPr algn="ctr"/>
            <a:r>
              <a:rPr lang="zh-CN" altLang="en-US" sz="3900">
                <a:latin typeface="思源黑体 CN Heavy" panose="020B0A00000000000000" charset="-122"/>
                <a:ea typeface="思源黑体 CN Heavy" panose="020B0A00000000000000" charset="-122"/>
              </a:rPr>
              <a:t>另一位</a:t>
            </a:r>
            <a:r>
              <a:rPr lang="en-US" altLang="zh-CN" sz="3900">
                <a:latin typeface="思源黑体 CN Heavy" panose="020B0A00000000000000" charset="-122"/>
                <a:ea typeface="思源黑体 CN Heavy" panose="020B0A00000000000000" charset="-122"/>
              </a:rPr>
              <a:t>   </a:t>
            </a:r>
            <a:r>
              <a:rPr lang="zh-CN" altLang="en-US" sz="3900">
                <a:latin typeface="思源黑体 CN Heavy" panose="020B0A00000000000000" charset="-122"/>
                <a:ea typeface="思源黑体 CN Heavy" panose="020B0A00000000000000" charset="-122"/>
              </a:rPr>
              <a:t>股友，</a:t>
            </a:r>
            <a:r>
              <a:rPr lang="en-US" altLang="zh-CN" sz="3900">
                <a:latin typeface="思源黑体 CN Heavy" panose="020B0A00000000000000" charset="-122"/>
                <a:ea typeface="思源黑体 CN Heavy" panose="020B0A00000000000000" charset="-122"/>
              </a:rPr>
              <a:t>2</a:t>
            </a:r>
            <a:r>
              <a:rPr lang="zh-CN" altLang="en-US" sz="3900">
                <a:latin typeface="思源黑体 CN Heavy" panose="020B0A00000000000000" charset="-122"/>
                <a:ea typeface="思源黑体 CN Heavy" panose="020B0A00000000000000" charset="-122"/>
              </a:rPr>
              <a:t>月</a:t>
            </a:r>
            <a:endParaRPr lang="zh-CN" altLang="en-US" sz="3900">
              <a:latin typeface="思源黑体 CN Heavy" panose="020B0A00000000000000" charset="-122"/>
              <a:ea typeface="思源黑体 CN Heavy" panose="020B0A00000000000000" charset="-122"/>
            </a:endParaRPr>
          </a:p>
        </p:txBody>
      </p:sp>
      <p:sp>
        <p:nvSpPr>
          <p:cNvPr id="6" name="矩形 5"/>
          <p:cNvSpPr/>
          <p:nvPr/>
        </p:nvSpPr>
        <p:spPr>
          <a:xfrm>
            <a:off x="2099310" y="3242945"/>
            <a:ext cx="371475" cy="17907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448310" y="875665"/>
            <a:ext cx="4547235" cy="3161665"/>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5189220" y="875665"/>
            <a:ext cx="4166235" cy="263906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9355455" y="875665"/>
            <a:ext cx="1278890" cy="5264150"/>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10661015" y="875665"/>
            <a:ext cx="1121410" cy="5263515"/>
          </a:xfrm>
          <a:prstGeom prst="rect">
            <a:avLst/>
          </a:prstGeom>
        </p:spPr>
      </p:pic>
      <p:pic>
        <p:nvPicPr>
          <p:cNvPr id="10" name="图片 9"/>
          <p:cNvPicPr>
            <a:picLocks noChangeAspect="1"/>
          </p:cNvPicPr>
          <p:nvPr>
            <p:custDataLst>
              <p:tags r:id="rId10"/>
            </p:custDataLst>
          </p:nvPr>
        </p:nvPicPr>
        <p:blipFill>
          <a:blip r:embed="rId11"/>
          <a:stretch>
            <a:fillRect/>
          </a:stretch>
        </p:blipFill>
        <p:spPr>
          <a:xfrm rot="5400000">
            <a:off x="6030595" y="3075305"/>
            <a:ext cx="2609215" cy="3615055"/>
          </a:xfrm>
          <a:prstGeom prst="rect">
            <a:avLst/>
          </a:prstGeom>
        </p:spPr>
      </p:pic>
      <p:pic>
        <p:nvPicPr>
          <p:cNvPr id="11" name="图片 10"/>
          <p:cNvPicPr>
            <a:picLocks noChangeAspect="1"/>
          </p:cNvPicPr>
          <p:nvPr>
            <p:custDataLst>
              <p:tags r:id="rId12"/>
            </p:custDataLst>
          </p:nvPr>
        </p:nvPicPr>
        <p:blipFill>
          <a:blip r:embed="rId13"/>
          <a:stretch>
            <a:fillRect/>
          </a:stretch>
        </p:blipFill>
        <p:spPr>
          <a:xfrm rot="5400000">
            <a:off x="791845" y="3875405"/>
            <a:ext cx="1920875" cy="2607945"/>
          </a:xfrm>
          <a:prstGeom prst="rect">
            <a:avLst/>
          </a:prstGeom>
        </p:spPr>
      </p:pic>
      <p:pic>
        <p:nvPicPr>
          <p:cNvPr id="12" name="图片 11"/>
          <p:cNvPicPr>
            <a:picLocks noChangeAspect="1"/>
          </p:cNvPicPr>
          <p:nvPr>
            <p:custDataLst>
              <p:tags r:id="rId14"/>
            </p:custDataLst>
          </p:nvPr>
        </p:nvPicPr>
        <p:blipFill>
          <a:blip r:embed="rId15"/>
          <a:stretch>
            <a:fillRect/>
          </a:stretch>
        </p:blipFill>
        <p:spPr>
          <a:xfrm rot="5400000">
            <a:off x="3532505" y="4147185"/>
            <a:ext cx="1500505" cy="2064385"/>
          </a:xfrm>
          <a:prstGeom prst="rect">
            <a:avLst/>
          </a:prstGeom>
        </p:spPr>
      </p:pic>
    </p:spTree>
    <p:custDataLst>
      <p:tags r:id="rId1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440055" y="897890"/>
            <a:ext cx="4810125" cy="305816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5386705" y="1080135"/>
            <a:ext cx="6344920" cy="4387850"/>
          </a:xfrm>
          <a:prstGeom prst="rect">
            <a:avLst/>
          </a:prstGeom>
        </p:spPr>
      </p:pic>
      <p:pic>
        <p:nvPicPr>
          <p:cNvPr id="100" name="图片 99"/>
          <p:cNvPicPr/>
          <p:nvPr/>
        </p:nvPicPr>
        <p:blipFill>
          <a:blip r:embed="rId6"/>
          <a:stretch>
            <a:fillRect/>
          </a:stretch>
        </p:blipFill>
        <p:spPr>
          <a:xfrm>
            <a:off x="440055" y="3956050"/>
            <a:ext cx="2095500" cy="2193290"/>
          </a:xfrm>
          <a:prstGeom prst="rect">
            <a:avLst/>
          </a:prstGeom>
          <a:noFill/>
          <a:ln w="9525">
            <a:noFill/>
          </a:ln>
        </p:spPr>
      </p:pic>
      <p:pic>
        <p:nvPicPr>
          <p:cNvPr id="5" name="图片 4"/>
          <p:cNvPicPr>
            <a:picLocks noChangeAspect="1"/>
          </p:cNvPicPr>
          <p:nvPr>
            <p:custDataLst>
              <p:tags r:id="rId7"/>
            </p:custDataLst>
          </p:nvPr>
        </p:nvPicPr>
        <p:blipFill>
          <a:blip r:embed="rId8"/>
          <a:stretch>
            <a:fillRect/>
          </a:stretch>
        </p:blipFill>
        <p:spPr>
          <a:xfrm>
            <a:off x="3273425" y="3956050"/>
            <a:ext cx="1976755" cy="2192655"/>
          </a:xfrm>
          <a:prstGeom prst="rect">
            <a:avLst/>
          </a:prstGeom>
        </p:spPr>
      </p:pic>
    </p:spTree>
    <p:custDataLst>
      <p:tags r:id="rId9"/>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顺势而为，以终为始</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(4</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12</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83235" y="966470"/>
            <a:ext cx="6956425" cy="441515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4363720" y="3979545"/>
            <a:ext cx="7390130" cy="2210435"/>
          </a:xfrm>
          <a:prstGeom prst="rect">
            <a:avLst/>
          </a:prstGeom>
          <a:ln w="28575">
            <a:solidFill>
              <a:srgbClr val="00B0F0"/>
            </a:solidFill>
          </a:ln>
        </p:spPr>
      </p:pic>
      <p:cxnSp>
        <p:nvCxnSpPr>
          <p:cNvPr id="5" name="直接连接符 4"/>
          <p:cNvCxnSpPr/>
          <p:nvPr/>
        </p:nvCxnSpPr>
        <p:spPr>
          <a:xfrm>
            <a:off x="7465060" y="4301490"/>
            <a:ext cx="1164590" cy="0"/>
          </a:xfrm>
          <a:prstGeom prst="line">
            <a:avLst/>
          </a:prstGeom>
        </p:spPr>
        <p:style>
          <a:lnRef idx="3">
            <a:schemeClr val="accent5"/>
          </a:lnRef>
          <a:fillRef idx="0">
            <a:schemeClr val="accent5"/>
          </a:fillRef>
          <a:effectRef idx="2">
            <a:schemeClr val="accent5"/>
          </a:effectRef>
          <a:fontRef idx="minor">
            <a:schemeClr val="tx1"/>
          </a:fontRef>
        </p:style>
      </p:cxnSp>
      <p:pic>
        <p:nvPicPr>
          <p:cNvPr id="6" name="图片 5"/>
          <p:cNvPicPr>
            <a:picLocks noChangeAspect="1"/>
          </p:cNvPicPr>
          <p:nvPr>
            <p:custDataLst>
              <p:tags r:id="rId6"/>
            </p:custDataLst>
          </p:nvPr>
        </p:nvPicPr>
        <p:blipFill>
          <a:blip r:embed="rId7"/>
          <a:stretch>
            <a:fillRect/>
          </a:stretch>
        </p:blipFill>
        <p:spPr>
          <a:xfrm>
            <a:off x="483235" y="1953260"/>
            <a:ext cx="6579870" cy="515620"/>
          </a:xfrm>
          <a:prstGeom prst="rect">
            <a:avLst/>
          </a:prstGeom>
        </p:spPr>
      </p:pic>
      <p:cxnSp>
        <p:nvCxnSpPr>
          <p:cNvPr id="7" name="直接连接符 6"/>
          <p:cNvCxnSpPr/>
          <p:nvPr/>
        </p:nvCxnSpPr>
        <p:spPr>
          <a:xfrm>
            <a:off x="4501515" y="5487670"/>
            <a:ext cx="2400935" cy="0"/>
          </a:xfrm>
          <a:prstGeom prst="line">
            <a:avLst/>
          </a:prstGeom>
        </p:spPr>
        <p:style>
          <a:lnRef idx="3">
            <a:schemeClr val="accent6"/>
          </a:lnRef>
          <a:fillRef idx="0">
            <a:schemeClr val="accent6"/>
          </a:fillRef>
          <a:effectRef idx="2">
            <a:schemeClr val="accent6"/>
          </a:effectRef>
          <a:fontRef idx="minor">
            <a:schemeClr val="tx1"/>
          </a:fontRef>
        </p:style>
      </p:cxnSp>
    </p:spTree>
    <p:custDataLst>
      <p:tags r:id="rId8"/>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顺势而为，以终为始</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(4</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17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540385" y="761365"/>
            <a:ext cx="6134100" cy="322897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5358130" y="3141980"/>
            <a:ext cx="6424930" cy="2984500"/>
          </a:xfrm>
          <a:prstGeom prst="rect">
            <a:avLst/>
          </a:prstGeom>
          <a:ln w="28575">
            <a:solidFill>
              <a:schemeClr val="accent1"/>
            </a:solidFill>
          </a:ln>
        </p:spPr>
      </p:pic>
      <p:pic>
        <p:nvPicPr>
          <p:cNvPr id="6" name="图片 5"/>
          <p:cNvPicPr>
            <a:picLocks noChangeAspect="1"/>
          </p:cNvPicPr>
          <p:nvPr>
            <p:custDataLst>
              <p:tags r:id="rId6"/>
            </p:custDataLst>
          </p:nvPr>
        </p:nvPicPr>
        <p:blipFill>
          <a:blip r:embed="rId7"/>
          <a:stretch>
            <a:fillRect/>
          </a:stretch>
        </p:blipFill>
        <p:spPr>
          <a:xfrm>
            <a:off x="629285" y="4086225"/>
            <a:ext cx="2600325" cy="1314450"/>
          </a:xfrm>
          <a:prstGeom prst="rect">
            <a:avLst/>
          </a:prstGeom>
          <a:ln w="12700">
            <a:solidFill>
              <a:schemeClr val="accent1"/>
            </a:solidFill>
          </a:ln>
        </p:spPr>
      </p:pic>
    </p:spTree>
    <p:custDataLst>
      <p:tags r:id="rId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战术《量的八阶律》</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1" name="图片 100"/>
          <p:cNvPicPr/>
          <p:nvPr/>
        </p:nvPicPr>
        <p:blipFill>
          <a:blip r:embed="rId2"/>
          <a:stretch>
            <a:fillRect/>
          </a:stretch>
        </p:blipFill>
        <p:spPr>
          <a:xfrm>
            <a:off x="6414770" y="1902460"/>
            <a:ext cx="5278120" cy="3149600"/>
          </a:xfrm>
          <a:prstGeom prst="rect">
            <a:avLst/>
          </a:prstGeom>
          <a:noFill/>
          <a:ln w="9525">
            <a:noFill/>
          </a:ln>
        </p:spPr>
      </p:pic>
      <p:pic>
        <p:nvPicPr>
          <p:cNvPr id="3" name="图片 2"/>
          <p:cNvPicPr>
            <a:picLocks noChangeAspect="1"/>
          </p:cNvPicPr>
          <p:nvPr>
            <p:custDataLst>
              <p:tags r:id="rId3"/>
            </p:custDataLst>
          </p:nvPr>
        </p:nvPicPr>
        <p:blipFill>
          <a:blip r:embed="rId4"/>
          <a:stretch>
            <a:fillRect/>
          </a:stretch>
        </p:blipFill>
        <p:spPr>
          <a:xfrm>
            <a:off x="823595" y="988060"/>
            <a:ext cx="4864735" cy="5024120"/>
          </a:xfrm>
          <a:prstGeom prst="rect">
            <a:avLst/>
          </a:prstGeom>
        </p:spPr>
      </p:pic>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(4</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28</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490220" y="985520"/>
            <a:ext cx="8203565" cy="182562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3286125" y="2028825"/>
            <a:ext cx="8496935" cy="4052570"/>
          </a:xfrm>
          <a:prstGeom prst="rect">
            <a:avLst/>
          </a:prstGeom>
          <a:ln w="38100">
            <a:solidFill>
              <a:schemeClr val="accent4"/>
            </a:solidFill>
          </a:ln>
        </p:spPr>
      </p:pic>
    </p:spTree>
    <p:custDataLst>
      <p:tags r:id="rId6"/>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(5</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9</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474980" y="948055"/>
            <a:ext cx="4175125" cy="4815840"/>
          </a:xfrm>
          <a:prstGeom prst="rect">
            <a:avLst/>
          </a:prstGeom>
          <a:ln w="28575">
            <a:gradFill>
              <a:gsLst>
                <a:gs pos="0">
                  <a:srgbClr val="FECF40"/>
                </a:gs>
                <a:gs pos="100000">
                  <a:srgbClr val="846C21"/>
                </a:gs>
              </a:gsLst>
            </a:gradFill>
          </a:ln>
        </p:spPr>
      </p:pic>
      <p:pic>
        <p:nvPicPr>
          <p:cNvPr id="5" name="图片 4"/>
          <p:cNvPicPr>
            <a:picLocks noChangeAspect="1"/>
          </p:cNvPicPr>
          <p:nvPr>
            <p:custDataLst>
              <p:tags r:id="rId4"/>
            </p:custDataLst>
          </p:nvPr>
        </p:nvPicPr>
        <p:blipFill>
          <a:blip r:embed="rId5"/>
          <a:stretch>
            <a:fillRect/>
          </a:stretch>
        </p:blipFill>
        <p:spPr>
          <a:xfrm>
            <a:off x="4905375" y="1850390"/>
            <a:ext cx="6858000" cy="4200525"/>
          </a:xfrm>
          <a:prstGeom prst="rect">
            <a:avLst/>
          </a:prstGeom>
          <a:ln w="38100">
            <a:gradFill>
              <a:gsLst>
                <a:gs pos="0">
                  <a:srgbClr val="007BD3"/>
                </a:gs>
                <a:gs pos="100000">
                  <a:srgbClr val="034373"/>
                </a:gs>
              </a:gsLst>
            </a:gradFill>
          </a:ln>
        </p:spPr>
      </p:pic>
    </p:spTree>
    <p:custDataLst>
      <p:tags r:id="rId6"/>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28</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599440" y="956945"/>
            <a:ext cx="2105025" cy="3048000"/>
          </a:xfrm>
          <a:prstGeom prst="rect">
            <a:avLst/>
          </a:prstGeom>
        </p:spPr>
      </p:pic>
      <p:sp>
        <p:nvSpPr>
          <p:cNvPr id="6" name="圆角矩形 5"/>
          <p:cNvSpPr/>
          <p:nvPr/>
        </p:nvSpPr>
        <p:spPr>
          <a:xfrm>
            <a:off x="1382395" y="1040130"/>
            <a:ext cx="71691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custDataLst>
              <p:tags r:id="rId4"/>
            </p:custDataLst>
          </p:nvPr>
        </p:nvPicPr>
        <p:blipFill>
          <a:blip r:embed="rId5"/>
          <a:stretch>
            <a:fillRect/>
          </a:stretch>
        </p:blipFill>
        <p:spPr>
          <a:xfrm>
            <a:off x="2606675" y="956945"/>
            <a:ext cx="8615680" cy="109601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2704465" y="2052955"/>
            <a:ext cx="6172200" cy="4171950"/>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321945" y="4599305"/>
            <a:ext cx="2324735" cy="1514475"/>
          </a:xfrm>
          <a:prstGeom prst="rect">
            <a:avLst/>
          </a:prstGeom>
        </p:spPr>
      </p:pic>
      <p:pic>
        <p:nvPicPr>
          <p:cNvPr id="10" name="图片 9"/>
          <p:cNvPicPr>
            <a:picLocks noChangeAspect="1"/>
          </p:cNvPicPr>
          <p:nvPr>
            <p:custDataLst>
              <p:tags r:id="rId10"/>
            </p:custDataLst>
          </p:nvPr>
        </p:nvPicPr>
        <p:blipFill>
          <a:blip r:embed="rId11"/>
          <a:stretch>
            <a:fillRect/>
          </a:stretch>
        </p:blipFill>
        <p:spPr>
          <a:xfrm>
            <a:off x="9065895" y="3855085"/>
            <a:ext cx="2759075" cy="2258695"/>
          </a:xfrm>
          <a:prstGeom prst="rect">
            <a:avLst/>
          </a:prstGeom>
        </p:spPr>
      </p:pic>
    </p:spTree>
    <p:custDataLst>
      <p:tags r:id="rId1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7.5</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75615" y="910590"/>
            <a:ext cx="11299190" cy="5267960"/>
          </a:xfrm>
          <a:prstGeom prst="rect">
            <a:avLst/>
          </a:prstGeom>
        </p:spPr>
      </p:pic>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.11</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42595" y="922655"/>
            <a:ext cx="11306810" cy="5179695"/>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.11</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98475" y="974725"/>
            <a:ext cx="11264265" cy="5063490"/>
          </a:xfrm>
          <a:prstGeom prst="rect">
            <a:avLst/>
          </a:prstGeom>
        </p:spPr>
      </p:pic>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8.23</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548640" y="969010"/>
            <a:ext cx="11118215" cy="5111115"/>
          </a:xfrm>
          <a:prstGeom prst="rect">
            <a:avLst/>
          </a:prstGeom>
        </p:spPr>
      </p:pic>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8.28</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596900" y="948055"/>
            <a:ext cx="10967085" cy="5154930"/>
          </a:xfrm>
          <a:prstGeom prst="rect">
            <a:avLst/>
          </a:prstGeom>
        </p:spPr>
      </p:pic>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点石成金</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descr="买赛道，送热门"/>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赛道点金，点石成金</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0" y="0"/>
            <a:ext cx="12192635" cy="6858635"/>
          </a:xfrm>
          <a:prstGeom prst="rect">
            <a:avLst/>
          </a:prstGeom>
        </p:spPr>
      </p:pic>
      <p:pic>
        <p:nvPicPr>
          <p:cNvPr id="2" name="图片 1"/>
          <p:cNvPicPr>
            <a:picLocks noChangeAspect="1"/>
          </p:cNvPicPr>
          <p:nvPr/>
        </p:nvPicPr>
        <p:blipFill>
          <a:blip r:embed="rId4"/>
          <a:stretch>
            <a:fillRect/>
          </a:stretch>
        </p:blipFill>
        <p:spPr>
          <a:xfrm>
            <a:off x="6900545" y="2956560"/>
            <a:ext cx="2647315" cy="3387725"/>
          </a:xfrm>
          <a:prstGeom prst="rect">
            <a:avLst/>
          </a:prstGeom>
        </p:spPr>
      </p:pic>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四四边界</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574675" y="1031875"/>
            <a:ext cx="4923790" cy="4935220"/>
          </a:xfrm>
          <a:prstGeom prst="rect">
            <a:avLst/>
          </a:prstGeom>
          <a:ln w="28575">
            <a:gradFill>
              <a:gsLst>
                <a:gs pos="0">
                  <a:srgbClr val="007BD3"/>
                </a:gs>
                <a:gs pos="100000">
                  <a:srgbClr val="034373"/>
                </a:gs>
              </a:gsLst>
            </a:gradFill>
          </a:ln>
        </p:spPr>
      </p:pic>
      <p:pic>
        <p:nvPicPr>
          <p:cNvPr id="4" name="图片 3"/>
          <p:cNvPicPr>
            <a:picLocks noChangeAspect="1"/>
          </p:cNvPicPr>
          <p:nvPr>
            <p:custDataLst>
              <p:tags r:id="rId4"/>
            </p:custDataLst>
          </p:nvPr>
        </p:nvPicPr>
        <p:blipFill>
          <a:blip r:embed="rId5"/>
          <a:stretch>
            <a:fillRect/>
          </a:stretch>
        </p:blipFill>
        <p:spPr>
          <a:xfrm>
            <a:off x="6140450" y="1031875"/>
            <a:ext cx="5478145" cy="4935855"/>
          </a:xfrm>
          <a:prstGeom prst="rect">
            <a:avLst/>
          </a:prstGeom>
          <a:ln w="38100">
            <a:gradFill>
              <a:gsLst>
                <a:gs pos="0">
                  <a:srgbClr val="9EE256"/>
                </a:gs>
                <a:gs pos="100000">
                  <a:srgbClr val="52762D"/>
                </a:gs>
              </a:gsLst>
            </a:gradFill>
          </a:ln>
        </p:spPr>
      </p:pic>
    </p:spTree>
    <p:custDataLst>
      <p:tags r:id="rId6"/>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7.5</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75615" y="910590"/>
            <a:ext cx="11299190" cy="5267960"/>
          </a:xfrm>
          <a:prstGeom prst="rect">
            <a:avLst/>
          </a:prstGeom>
        </p:spPr>
      </p:pic>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(7.26)</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13385" y="965835"/>
            <a:ext cx="11377295" cy="5142230"/>
          </a:xfrm>
          <a:prstGeom prst="rect">
            <a:avLst/>
          </a:prstGeom>
        </p:spPr>
      </p:pic>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(7.31)</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43865" y="874395"/>
            <a:ext cx="11341735" cy="5262880"/>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(8.4)</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376555" y="868680"/>
            <a:ext cx="11414760" cy="5215890"/>
          </a:xfrm>
          <a:prstGeom prst="rect">
            <a:avLst/>
          </a:prstGeom>
        </p:spPr>
      </p:pic>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(8.4)</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502285" y="859155"/>
            <a:ext cx="11158220" cy="5274945"/>
          </a:xfrm>
          <a:prstGeom prst="rect">
            <a:avLst/>
          </a:prstGeom>
        </p:spPr>
      </p:pic>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(8.4)</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29260" y="897255"/>
            <a:ext cx="11349355" cy="5220335"/>
          </a:xfrm>
          <a:prstGeom prst="rect">
            <a:avLst/>
          </a:prstGeom>
        </p:spPr>
      </p:pic>
    </p:spTree>
    <p:custDataLst>
      <p:tags r:id="rId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7.24</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80060" y="1119505"/>
            <a:ext cx="3513455" cy="4391025"/>
          </a:xfrm>
          <a:prstGeom prst="rect">
            <a:avLst/>
          </a:prstGeom>
          <a:ln w="28575">
            <a:solidFill>
              <a:schemeClr val="accent1"/>
            </a:solidFill>
          </a:ln>
        </p:spPr>
      </p:pic>
      <p:pic>
        <p:nvPicPr>
          <p:cNvPr id="5" name="图片 4"/>
          <p:cNvPicPr>
            <a:picLocks noChangeAspect="1"/>
          </p:cNvPicPr>
          <p:nvPr>
            <p:custDataLst>
              <p:tags r:id="rId3"/>
            </p:custDataLst>
          </p:nvPr>
        </p:nvPicPr>
        <p:blipFill>
          <a:blip r:embed="rId4"/>
          <a:stretch>
            <a:fillRect/>
          </a:stretch>
        </p:blipFill>
        <p:spPr>
          <a:xfrm>
            <a:off x="4189730" y="1119505"/>
            <a:ext cx="3676015" cy="4391025"/>
          </a:xfrm>
          <a:prstGeom prst="rect">
            <a:avLst/>
          </a:prstGeom>
          <a:ln w="28575">
            <a:solidFill>
              <a:schemeClr val="accent1"/>
            </a:solidFill>
          </a:ln>
        </p:spPr>
      </p:pic>
      <p:pic>
        <p:nvPicPr>
          <p:cNvPr id="6" name="图片 5"/>
          <p:cNvPicPr>
            <a:picLocks noChangeAspect="1"/>
          </p:cNvPicPr>
          <p:nvPr>
            <p:custDataLst>
              <p:tags r:id="rId5"/>
            </p:custDataLst>
          </p:nvPr>
        </p:nvPicPr>
        <p:blipFill>
          <a:blip r:embed="rId6"/>
          <a:stretch>
            <a:fillRect/>
          </a:stretch>
        </p:blipFill>
        <p:spPr>
          <a:xfrm>
            <a:off x="8061960" y="1119505"/>
            <a:ext cx="3668395" cy="4391660"/>
          </a:xfrm>
          <a:prstGeom prst="rect">
            <a:avLst/>
          </a:prstGeom>
          <a:ln w="28575">
            <a:solidFill>
              <a:schemeClr val="accent1"/>
            </a:solidFill>
          </a:ln>
        </p:spPr>
      </p:pic>
      <p:sp>
        <p:nvSpPr>
          <p:cNvPr id="7" name="文本框 6"/>
          <p:cNvSpPr txBox="1"/>
          <p:nvPr/>
        </p:nvSpPr>
        <p:spPr>
          <a:xfrm>
            <a:off x="1459230" y="5606415"/>
            <a:ext cx="9904095" cy="521970"/>
          </a:xfrm>
          <a:prstGeom prst="rect">
            <a:avLst/>
          </a:prstGeom>
          <a:noFill/>
        </p:spPr>
        <p:txBody>
          <a:bodyPr wrap="square" rtlCol="0">
            <a:spAutoFit/>
          </a:bodyPr>
          <a:p>
            <a:r>
              <a:rPr lang="zh-CN" altLang="en-US" sz="2800" b="1">
                <a:gradFill>
                  <a:gsLst>
                    <a:gs pos="0">
                      <a:srgbClr val="E30000"/>
                    </a:gs>
                    <a:gs pos="100000">
                      <a:srgbClr val="760303"/>
                    </a:gs>
                  </a:gsLst>
                  <a:lin scaled="0"/>
                </a:gradFill>
              </a:rPr>
              <a:t>资金推动</a:t>
            </a:r>
            <a:r>
              <a:rPr lang="zh-CN" altLang="en-US" sz="2800" b="1">
                <a:gradFill>
                  <a:gsLst>
                    <a:gs pos="0">
                      <a:srgbClr val="E30000"/>
                    </a:gs>
                    <a:gs pos="100000">
                      <a:srgbClr val="760303"/>
                    </a:gs>
                  </a:gsLst>
                  <a:lin scaled="0"/>
                </a:gradFill>
                <a:sym typeface="+mn-ea"/>
              </a:rPr>
              <a:t>论</a:t>
            </a:r>
            <a:r>
              <a:rPr lang="zh-CN" altLang="en-US" sz="2800" b="1">
                <a:gradFill>
                  <a:gsLst>
                    <a:gs pos="0">
                      <a:srgbClr val="E30000"/>
                    </a:gs>
                    <a:gs pos="100000">
                      <a:srgbClr val="760303"/>
                    </a:gs>
                  </a:gsLst>
                  <a:lin scaled="0"/>
                </a:gradFill>
              </a:rPr>
              <a:t>，</a:t>
            </a:r>
            <a:r>
              <a:rPr lang="en-US" altLang="zh-CN" sz="2800" b="1">
                <a:gradFill>
                  <a:gsLst>
                    <a:gs pos="0">
                      <a:srgbClr val="E30000"/>
                    </a:gs>
                    <a:gs pos="100000">
                      <a:srgbClr val="760303"/>
                    </a:gs>
                  </a:gsLst>
                  <a:lin scaled="0"/>
                </a:gradFill>
              </a:rPr>
              <a:t> </a:t>
            </a:r>
            <a:r>
              <a:rPr lang="zh-CN" altLang="en-US" sz="2800" b="1">
                <a:gradFill>
                  <a:gsLst>
                    <a:gs pos="0">
                      <a:srgbClr val="E30000"/>
                    </a:gs>
                    <a:gs pos="100000">
                      <a:srgbClr val="760303"/>
                    </a:gs>
                  </a:gsLst>
                  <a:lin scaled="0"/>
                </a:gradFill>
              </a:rPr>
              <a:t>新方向可关注，但一样要看技术信号！！！</a:t>
            </a:r>
            <a:endParaRPr lang="zh-CN" altLang="en-US" sz="2800" b="1">
              <a:gradFill>
                <a:gsLst>
                  <a:gs pos="0">
                    <a:srgbClr val="E30000"/>
                  </a:gs>
                  <a:gs pos="100000">
                    <a:srgbClr val="760303"/>
                  </a:gs>
                </a:gsLst>
                <a:lin scaled="0"/>
              </a:gradFill>
            </a:endParaRPr>
          </a:p>
        </p:txBody>
      </p:sp>
    </p:spTree>
    <p:custDataLst>
      <p:tags r:id="rId7"/>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7.26</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745490" y="907415"/>
            <a:ext cx="11045190" cy="517779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93395" y="1370965"/>
            <a:ext cx="4027170" cy="282575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291465" y="1338580"/>
            <a:ext cx="1605280" cy="1971675"/>
          </a:xfrm>
          <a:prstGeom prst="rect">
            <a:avLst/>
          </a:prstGeom>
          <a:ln w="38100">
            <a:solidFill>
              <a:schemeClr val="accent6"/>
            </a:solidFill>
          </a:ln>
        </p:spPr>
      </p:pic>
    </p:spTree>
    <p:custDataLst>
      <p:tags r:id="rId7"/>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7.31</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7" name="文本框 6"/>
          <p:cNvSpPr txBox="1"/>
          <p:nvPr/>
        </p:nvSpPr>
        <p:spPr>
          <a:xfrm>
            <a:off x="1459230" y="5606415"/>
            <a:ext cx="9904095" cy="521970"/>
          </a:xfrm>
          <a:prstGeom prst="rect">
            <a:avLst/>
          </a:prstGeom>
          <a:noFill/>
        </p:spPr>
        <p:txBody>
          <a:bodyPr wrap="square" rtlCol="0">
            <a:spAutoFit/>
          </a:bodyPr>
          <a:p>
            <a:r>
              <a:rPr lang="zh-CN" altLang="en-US" sz="2800" b="1">
                <a:gradFill>
                  <a:gsLst>
                    <a:gs pos="0">
                      <a:srgbClr val="E30000"/>
                    </a:gs>
                    <a:gs pos="100000">
                      <a:srgbClr val="760303"/>
                    </a:gs>
                  </a:gsLst>
                  <a:lin scaled="0"/>
                </a:gradFill>
              </a:rPr>
              <a:t>资金推动</a:t>
            </a:r>
            <a:r>
              <a:rPr lang="zh-CN" altLang="en-US" sz="2800" b="1">
                <a:gradFill>
                  <a:gsLst>
                    <a:gs pos="0">
                      <a:srgbClr val="E30000"/>
                    </a:gs>
                    <a:gs pos="100000">
                      <a:srgbClr val="760303"/>
                    </a:gs>
                  </a:gsLst>
                  <a:lin scaled="0"/>
                </a:gradFill>
                <a:sym typeface="+mn-ea"/>
              </a:rPr>
              <a:t>论</a:t>
            </a:r>
            <a:r>
              <a:rPr lang="zh-CN" altLang="en-US" sz="2800" b="1">
                <a:gradFill>
                  <a:gsLst>
                    <a:gs pos="0">
                      <a:srgbClr val="E30000"/>
                    </a:gs>
                    <a:gs pos="100000">
                      <a:srgbClr val="760303"/>
                    </a:gs>
                  </a:gsLst>
                  <a:lin scaled="0"/>
                </a:gradFill>
              </a:rPr>
              <a:t>，</a:t>
            </a:r>
            <a:r>
              <a:rPr lang="en-US" altLang="zh-CN" sz="2800" b="1">
                <a:gradFill>
                  <a:gsLst>
                    <a:gs pos="0">
                      <a:srgbClr val="E30000"/>
                    </a:gs>
                    <a:gs pos="100000">
                      <a:srgbClr val="760303"/>
                    </a:gs>
                  </a:gsLst>
                  <a:lin scaled="0"/>
                </a:gradFill>
              </a:rPr>
              <a:t> </a:t>
            </a:r>
            <a:r>
              <a:rPr lang="zh-CN" altLang="en-US" sz="2800" b="1">
                <a:gradFill>
                  <a:gsLst>
                    <a:gs pos="0">
                      <a:srgbClr val="E30000"/>
                    </a:gs>
                    <a:gs pos="100000">
                      <a:srgbClr val="760303"/>
                    </a:gs>
                  </a:gsLst>
                  <a:lin scaled="0"/>
                </a:gradFill>
              </a:rPr>
              <a:t>新方向可关注，但一样要看技术信号！！！</a:t>
            </a:r>
            <a:endParaRPr lang="zh-CN" altLang="en-US" sz="2800" b="1">
              <a:gradFill>
                <a:gsLst>
                  <a:gs pos="0">
                    <a:srgbClr val="E30000"/>
                  </a:gs>
                  <a:gs pos="100000">
                    <a:srgbClr val="760303"/>
                  </a:gs>
                </a:gsLst>
                <a:lin scaled="0"/>
              </a:gradFill>
            </a:endParaRPr>
          </a:p>
        </p:txBody>
      </p:sp>
      <p:pic>
        <p:nvPicPr>
          <p:cNvPr id="4" name="图片 3"/>
          <p:cNvPicPr>
            <a:picLocks noChangeAspect="1"/>
          </p:cNvPicPr>
          <p:nvPr>
            <p:custDataLst>
              <p:tags r:id="rId1"/>
            </p:custDataLst>
          </p:nvPr>
        </p:nvPicPr>
        <p:blipFill>
          <a:blip r:embed="rId2"/>
          <a:stretch>
            <a:fillRect/>
          </a:stretch>
        </p:blipFill>
        <p:spPr>
          <a:xfrm>
            <a:off x="550545" y="1035050"/>
            <a:ext cx="5544820" cy="4274820"/>
          </a:xfrm>
          <a:prstGeom prst="rect">
            <a:avLst/>
          </a:prstGeom>
          <a:ln w="28575">
            <a:solidFill>
              <a:srgbClr val="00B0F0"/>
            </a:solidFill>
          </a:ln>
        </p:spPr>
      </p:pic>
      <p:pic>
        <p:nvPicPr>
          <p:cNvPr id="8" name="图片 7"/>
          <p:cNvPicPr>
            <a:picLocks noChangeAspect="1"/>
          </p:cNvPicPr>
          <p:nvPr>
            <p:custDataLst>
              <p:tags r:id="rId3"/>
            </p:custDataLst>
          </p:nvPr>
        </p:nvPicPr>
        <p:blipFill>
          <a:blip r:embed="rId4"/>
          <a:stretch>
            <a:fillRect/>
          </a:stretch>
        </p:blipFill>
        <p:spPr>
          <a:xfrm>
            <a:off x="6494145" y="1035050"/>
            <a:ext cx="5258435" cy="4277995"/>
          </a:xfrm>
          <a:prstGeom prst="rect">
            <a:avLst/>
          </a:prstGeom>
          <a:ln w="38100">
            <a:gradFill>
              <a:gsLst>
                <a:gs pos="0">
                  <a:srgbClr val="007BD3"/>
                </a:gs>
                <a:gs pos="100000">
                  <a:srgbClr val="034373"/>
                </a:gs>
              </a:gsLst>
            </a:gradFill>
          </a:ln>
        </p:spPr>
      </p:pic>
    </p:spTree>
    <p:custDataLst>
      <p:tags r:id="rId5"/>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神奇战法》</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693420" y="768350"/>
            <a:ext cx="10894695" cy="5453380"/>
          </a:xfrm>
          <a:prstGeom prst="rect">
            <a:avLst/>
          </a:prstGeom>
        </p:spPr>
      </p:pic>
      <p:sp>
        <p:nvSpPr>
          <p:cNvPr id="6" name="圆角矩形 5"/>
          <p:cNvSpPr/>
          <p:nvPr/>
        </p:nvSpPr>
        <p:spPr>
          <a:xfrm>
            <a:off x="1247775" y="2813685"/>
            <a:ext cx="694055" cy="160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右箭头 7"/>
          <p:cNvSpPr/>
          <p:nvPr/>
        </p:nvSpPr>
        <p:spPr>
          <a:xfrm rot="18240000">
            <a:off x="1406525" y="2174875"/>
            <a:ext cx="472440" cy="106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右箭头 8"/>
          <p:cNvSpPr/>
          <p:nvPr>
            <p:custDataLst>
              <p:tags r:id="rId4"/>
            </p:custDataLst>
          </p:nvPr>
        </p:nvSpPr>
        <p:spPr>
          <a:xfrm rot="15060000">
            <a:off x="2843530" y="2230120"/>
            <a:ext cx="592455" cy="151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788670" y="990600"/>
            <a:ext cx="2683510" cy="109156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前面行情小</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鸡肋</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当再次符合信号</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何以判断这次的</a:t>
            </a:r>
            <a:r>
              <a:rPr lang="zh-CN" altLang="en-US" sz="2500">
                <a:latin typeface="思源黑体 CN Heavy" panose="020B0A00000000000000" charset="-122"/>
                <a:ea typeface="思源黑体 CN Heavy" panose="020B0A00000000000000" charset="-122"/>
                <a:cs typeface="思源黑体 CN Heavy" panose="020B0A00000000000000" charset="-122"/>
              </a:rPr>
              <a:t>大</a:t>
            </a:r>
            <a:r>
              <a:rPr lang="zh-CN" altLang="en-US" sz="2000">
                <a:latin typeface="思源黑体 CN Heavy" panose="020B0A00000000000000" charset="-122"/>
                <a:ea typeface="思源黑体 CN Heavy" panose="020B0A00000000000000" charset="-122"/>
                <a:cs typeface="思源黑体 CN Heavy" panose="020B0A00000000000000" charset="-122"/>
              </a:rPr>
              <a:t>小？</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p:txBody>
      </p:sp>
      <p:sp>
        <p:nvSpPr>
          <p:cNvPr id="11" name="文本框 10"/>
          <p:cNvSpPr txBox="1"/>
          <p:nvPr/>
        </p:nvSpPr>
        <p:spPr>
          <a:xfrm>
            <a:off x="5835015" y="2211705"/>
            <a:ext cx="1158875" cy="1260475"/>
          </a:xfrm>
          <a:prstGeom prst="rect">
            <a:avLst/>
          </a:prstGeom>
          <a:noFill/>
        </p:spPr>
        <p:txBody>
          <a:bodyPr wrap="square" rtlCol="0">
            <a:spAutoFit/>
          </a:bodyPr>
          <a:p>
            <a:r>
              <a:rPr lang="zh-CN" altLang="en-US">
                <a:solidFill>
                  <a:schemeClr val="accent3"/>
                </a:solidFill>
                <a:latin typeface="思源黑体 CN Heavy" panose="020B0A00000000000000" charset="-122"/>
                <a:ea typeface="思源黑体 CN Heavy" panose="020B0A00000000000000" charset="-122"/>
              </a:rPr>
              <a:t>卖点出货</a:t>
            </a:r>
            <a:endParaRPr lang="zh-CN" altLang="en-US">
              <a:solidFill>
                <a:schemeClr val="accent3"/>
              </a:solidFill>
              <a:latin typeface="思源黑体 CN Heavy" panose="020B0A00000000000000" charset="-122"/>
              <a:ea typeface="思源黑体 CN Heavy" panose="020B0A00000000000000" charset="-122"/>
            </a:endParaRPr>
          </a:p>
          <a:p>
            <a:endParaRPr lang="zh-CN" altLang="en-US">
              <a:latin typeface="思源黑体 CN Heavy" panose="020B0A00000000000000" charset="-122"/>
              <a:ea typeface="思源黑体 CN Heavy" panose="020B0A00000000000000" charset="-122"/>
            </a:endParaRPr>
          </a:p>
          <a:p>
            <a:r>
              <a:rPr lang="zh-CN" altLang="en-US" sz="2000">
                <a:solidFill>
                  <a:schemeClr val="accent1">
                    <a:lumMod val="75000"/>
                  </a:schemeClr>
                </a:solidFill>
                <a:latin typeface="思源黑体 CN Heavy" panose="020B0A00000000000000" charset="-122"/>
                <a:ea typeface="思源黑体 CN Heavy" panose="020B0A00000000000000" charset="-122"/>
              </a:rPr>
              <a:t>后面怎</a:t>
            </a:r>
            <a:endParaRPr lang="zh-CN" altLang="en-US" sz="2000">
              <a:solidFill>
                <a:schemeClr val="accent1">
                  <a:lumMod val="75000"/>
                </a:schemeClr>
              </a:solidFill>
              <a:latin typeface="思源黑体 CN Heavy" panose="020B0A00000000000000" charset="-122"/>
              <a:ea typeface="思源黑体 CN Heavy" panose="020B0A00000000000000" charset="-122"/>
            </a:endParaRPr>
          </a:p>
          <a:p>
            <a:r>
              <a:rPr lang="en-US" altLang="zh-CN" sz="2000">
                <a:solidFill>
                  <a:schemeClr val="accent1">
                    <a:lumMod val="75000"/>
                  </a:schemeClr>
                </a:solidFill>
                <a:latin typeface="思源黑体 CN Heavy" panose="020B0A00000000000000" charset="-122"/>
                <a:ea typeface="思源黑体 CN Heavy" panose="020B0A00000000000000" charset="-122"/>
              </a:rPr>
              <a:t>     </a:t>
            </a:r>
            <a:r>
              <a:rPr lang="zh-CN" altLang="en-US" sz="2000">
                <a:solidFill>
                  <a:schemeClr val="accent1">
                    <a:lumMod val="75000"/>
                  </a:schemeClr>
                </a:solidFill>
                <a:latin typeface="思源黑体 CN Heavy" panose="020B0A00000000000000" charset="-122"/>
                <a:ea typeface="思源黑体 CN Heavy" panose="020B0A00000000000000" charset="-122"/>
              </a:rPr>
              <a:t>把握？</a:t>
            </a:r>
            <a:endParaRPr lang="zh-CN" altLang="en-US" sz="2000">
              <a:solidFill>
                <a:schemeClr val="accent1">
                  <a:lumMod val="75000"/>
                </a:schemeClr>
              </a:solidFill>
              <a:latin typeface="思源黑体 CN Heavy" panose="020B0A00000000000000" charset="-122"/>
              <a:ea typeface="思源黑体 CN Heavy" panose="020B0A00000000000000" charset="-122"/>
            </a:endParaRPr>
          </a:p>
        </p:txBody>
      </p:sp>
      <p:sp>
        <p:nvSpPr>
          <p:cNvPr id="12" name="右箭头 11"/>
          <p:cNvSpPr/>
          <p:nvPr>
            <p:custDataLst>
              <p:tags r:id="rId5"/>
            </p:custDataLst>
          </p:nvPr>
        </p:nvSpPr>
        <p:spPr>
          <a:xfrm>
            <a:off x="5526405" y="2341245"/>
            <a:ext cx="393065" cy="1060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solidFill>
                <a:schemeClr val="accent3"/>
              </a:solidFill>
            </a:endParaRPr>
          </a:p>
        </p:txBody>
      </p:sp>
      <p:sp>
        <p:nvSpPr>
          <p:cNvPr id="13" name="右箭头 12"/>
          <p:cNvSpPr/>
          <p:nvPr>
            <p:custDataLst>
              <p:tags r:id="rId6"/>
            </p:custDataLst>
          </p:nvPr>
        </p:nvSpPr>
        <p:spPr>
          <a:xfrm rot="5400000">
            <a:off x="8242300" y="2155825"/>
            <a:ext cx="444500" cy="151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7471410" y="2454275"/>
            <a:ext cx="3173095" cy="1106805"/>
          </a:xfrm>
          <a:prstGeom prst="rect">
            <a:avLst/>
          </a:prstGeom>
          <a:noFill/>
        </p:spPr>
        <p:txBody>
          <a:bodyPr wrap="square" rtlCol="0">
            <a:spAutoFit/>
          </a:bodyPr>
          <a:p>
            <a:r>
              <a:rPr lang="zh-CN" altLang="en-US" sz="2200">
                <a:latin typeface="思源黑体 CN Heavy" panose="020B0A00000000000000" charset="-122"/>
                <a:ea typeface="思源黑体 CN Heavy" panose="020B0A00000000000000" charset="-122"/>
                <a:cs typeface="思源黑体 CN Heavy" panose="020B0A00000000000000" charset="-122"/>
              </a:rPr>
              <a:t>问题又来了</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r>
              <a:rPr lang="zh-CN" altLang="en-US" sz="2200">
                <a:solidFill>
                  <a:schemeClr val="accent3"/>
                </a:solidFill>
                <a:latin typeface="思源黑体 CN Heavy" panose="020B0A00000000000000" charset="-122"/>
                <a:ea typeface="思源黑体 CN Heavy" panose="020B0A00000000000000" charset="-122"/>
                <a:cs typeface="思源黑体 CN Heavy" panose="020B0A00000000000000" charset="-122"/>
              </a:rPr>
              <a:t>是真回档？还是假动作？</a:t>
            </a:r>
            <a:endParaRPr lang="zh-CN" altLang="en-US" sz="2200">
              <a:solidFill>
                <a:schemeClr val="accent3"/>
              </a:solidFill>
              <a:latin typeface="思源黑体 CN Heavy" panose="020B0A00000000000000" charset="-122"/>
              <a:ea typeface="思源黑体 CN Heavy" panose="020B0A00000000000000" charset="-122"/>
              <a:cs typeface="思源黑体 CN Heavy" panose="020B0A00000000000000" charset="-122"/>
            </a:endParaRPr>
          </a:p>
          <a:p>
            <a:r>
              <a:rPr lang="zh-CN" altLang="en-US" sz="2200">
                <a:solidFill>
                  <a:srgbClr val="0070C0"/>
                </a:solidFill>
                <a:latin typeface="思源黑体 CN Heavy" panose="020B0A00000000000000" charset="-122"/>
                <a:ea typeface="思源黑体 CN Heavy" panose="020B0A00000000000000" charset="-122"/>
                <a:cs typeface="思源黑体 CN Heavy" panose="020B0A00000000000000" charset="-122"/>
              </a:rPr>
              <a:t>都是蓝</a:t>
            </a:r>
            <a:r>
              <a:rPr lang="en-US" altLang="zh-CN" sz="2200">
                <a:solidFill>
                  <a:srgbClr val="0070C0"/>
                </a:solidFill>
                <a:latin typeface="思源黑体 CN Heavy" panose="020B0A00000000000000" charset="-122"/>
                <a:ea typeface="思源黑体 CN Heavy" panose="020B0A00000000000000" charset="-122"/>
                <a:cs typeface="思源黑体 CN Heavy" panose="020B0A00000000000000" charset="-122"/>
              </a:rPr>
              <a:t>K</a:t>
            </a:r>
            <a:r>
              <a:rPr lang="zh-CN" altLang="en-US" sz="2200">
                <a:solidFill>
                  <a:srgbClr val="0070C0"/>
                </a:solidFill>
                <a:latin typeface="思源黑体 CN Heavy" panose="020B0A00000000000000" charset="-122"/>
                <a:ea typeface="思源黑体 CN Heavy" panose="020B0A00000000000000" charset="-122"/>
                <a:cs typeface="思源黑体 CN Heavy" panose="020B0A00000000000000" charset="-122"/>
              </a:rPr>
              <a:t>线</a:t>
            </a:r>
            <a:r>
              <a:rPr lang="en-US" altLang="zh-CN" sz="2200">
                <a:solidFill>
                  <a:srgbClr val="0070C0"/>
                </a:solidFill>
                <a:latin typeface="思源黑体 CN Heavy" panose="020B0A00000000000000" charset="-122"/>
                <a:ea typeface="思源黑体 CN Heavy" panose="020B0A00000000000000" charset="-122"/>
                <a:cs typeface="思源黑体 CN Heavy" panose="020B0A00000000000000" charset="-122"/>
              </a:rPr>
              <a:t>...</a:t>
            </a:r>
            <a:endParaRPr lang="en-US" altLang="zh-CN" sz="2200">
              <a:solidFill>
                <a:srgbClr val="0070C0"/>
              </a:soli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好机会</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大势所趋！</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aphicFrame>
        <p:nvGraphicFramePr>
          <p:cNvPr id="5" name="表格 4"/>
          <p:cNvGraphicFramePr/>
          <p:nvPr>
            <p:custDataLst>
              <p:tags r:id="rId2"/>
            </p:custDataLst>
          </p:nvPr>
        </p:nvGraphicFramePr>
        <p:xfrm>
          <a:off x="642620" y="1178560"/>
          <a:ext cx="8258810" cy="4767580"/>
        </p:xfrm>
        <a:graphic>
          <a:graphicData uri="http://schemas.openxmlformats.org/drawingml/2006/table">
            <a:tbl>
              <a:tblPr firstRow="1" bandRow="1">
                <a:tableStyleId>{5C22544A-7EE6-4342-B048-85BDC9FD1C3A}</a:tableStyleId>
              </a:tblPr>
              <a:tblGrid>
                <a:gridCol w="4232910"/>
                <a:gridCol w="4025900"/>
              </a:tblGrid>
              <a:tr h="1463675">
                <a:tc>
                  <a:txBody>
                    <a:bodyPr/>
                    <a:p>
                      <a:pPr algn="ctr">
                        <a:lnSpc>
                          <a:spcPct val="210000"/>
                        </a:lnSpc>
                        <a:buNone/>
                      </a:pPr>
                      <a:r>
                        <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大盘</a:t>
                      </a:r>
                      <a:r>
                        <a:rPr lang="en-US" altLang="zh-CN"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a:t>
                      </a:r>
                      <a:r>
                        <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行业板块</a:t>
                      </a:r>
                      <a:r>
                        <a:rPr lang="en-US" altLang="zh-CN"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a:t>
                      </a:r>
                      <a:r>
                        <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个股</a:t>
                      </a:r>
                      <a:endPar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170000"/>
                        </a:lnSpc>
                        <a:buNone/>
                      </a:pPr>
                      <a:r>
                        <a:rPr lang="zh-CN" altLang="en-US" sz="3800">
                          <a:solidFill>
                            <a:schemeClr val="tx1">
                              <a:lumMod val="95000"/>
                              <a:lumOff val="5000"/>
                            </a:schemeClr>
                          </a:solidFill>
                          <a:latin typeface="思源黑体 CN Heavy" panose="020B0A00000000000000" charset="-122"/>
                          <a:ea typeface="思源黑体 CN Heavy" panose="020B0A00000000000000" charset="-122"/>
                        </a:rPr>
                        <a:t>好机会！</a:t>
                      </a:r>
                      <a:endParaRPr lang="zh-CN" altLang="en-US" sz="3800">
                        <a:solidFill>
                          <a:schemeClr val="tx1">
                            <a:lumMod val="95000"/>
                            <a:lumOff val="5000"/>
                          </a:schemeClr>
                        </a:solidFill>
                        <a:latin typeface="思源黑体 CN Heavy" panose="020B0A00000000000000" charset="-122"/>
                        <a:ea typeface="思源黑体 CN Heavy" panose="020B0A00000000000000" charset="-122"/>
                      </a:endParaRPr>
                    </a:p>
                  </a:txBody>
                  <a:tcPr/>
                </a:tc>
              </a:tr>
              <a:tr h="1250950">
                <a:tc>
                  <a:txBody>
                    <a:bodyPr/>
                    <a:p>
                      <a:pPr algn="ctr">
                        <a:lnSpc>
                          <a:spcPct val="210000"/>
                        </a:lnSpc>
                        <a:buNone/>
                      </a:pPr>
                      <a:r>
                        <a:rPr lang="zh-CN" altLang="en-US"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rPr>
                        <a:t>行业板块</a:t>
                      </a:r>
                      <a:r>
                        <a:rPr lang="en-US" altLang="zh-CN"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rPr>
                        <a:t>+</a:t>
                      </a:r>
                      <a:r>
                        <a:rPr lang="zh-CN" altLang="en-US"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rPr>
                        <a:t>个股</a:t>
                      </a:r>
                      <a:endParaRPr lang="zh-CN" altLang="en-US"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210000"/>
                        </a:lnSpc>
                        <a:buNone/>
                      </a:pPr>
                      <a:r>
                        <a:rPr lang="zh-CN" altLang="en-US" sz="3000">
                          <a:solidFill>
                            <a:schemeClr val="accent5">
                              <a:lumMod val="75000"/>
                            </a:schemeClr>
                          </a:solidFill>
                          <a:latin typeface="思源黑体 CN Heavy" panose="020B0A00000000000000" charset="-122"/>
                          <a:ea typeface="思源黑体 CN Heavy" panose="020B0A00000000000000" charset="-122"/>
                        </a:rPr>
                        <a:t>一般机会</a:t>
                      </a:r>
                      <a:endParaRPr lang="zh-CN" altLang="en-US" sz="3000">
                        <a:solidFill>
                          <a:schemeClr val="accent5">
                            <a:lumMod val="75000"/>
                          </a:schemeClr>
                        </a:solidFill>
                        <a:latin typeface="思源黑体 CN Heavy" panose="020B0A00000000000000" charset="-122"/>
                        <a:ea typeface="思源黑体 CN Heavy" panose="020B0A00000000000000" charset="-122"/>
                      </a:endParaRPr>
                    </a:p>
                  </a:txBody>
                  <a:tcPr/>
                </a:tc>
              </a:tr>
              <a:tr h="897890">
                <a:tc>
                  <a:txBody>
                    <a:bodyPr/>
                    <a:p>
                      <a:pPr algn="ctr">
                        <a:lnSpc>
                          <a:spcPct val="160000"/>
                        </a:lnSpc>
                        <a:buNone/>
                      </a:pPr>
                      <a:r>
                        <a:rPr lang="zh-CN" altLang="en-US" sz="2800">
                          <a:solidFill>
                            <a:schemeClr val="accent4"/>
                          </a:solidFill>
                          <a:latin typeface="思源黑体 CN Heavy" panose="020B0A00000000000000" charset="-122"/>
                          <a:ea typeface="思源黑体 CN Heavy" panose="020B0A00000000000000" charset="-122"/>
                        </a:rPr>
                        <a:t>个股</a:t>
                      </a:r>
                      <a:endParaRPr lang="zh-CN" altLang="en-US" sz="2800">
                        <a:solidFill>
                          <a:schemeClr val="accent4"/>
                        </a:solidFill>
                        <a:latin typeface="思源黑体 CN Heavy" panose="020B0A00000000000000" charset="-122"/>
                        <a:ea typeface="思源黑体 CN Heavy" panose="020B0A00000000000000" charset="-122"/>
                      </a:endParaRPr>
                    </a:p>
                  </a:txBody>
                  <a:tcPr/>
                </a:tc>
                <a:tc>
                  <a:txBody>
                    <a:bodyPr/>
                    <a:p>
                      <a:pPr algn="ctr">
                        <a:lnSpc>
                          <a:spcPct val="160000"/>
                        </a:lnSpc>
                        <a:buNone/>
                      </a:pPr>
                      <a:r>
                        <a:rPr lang="zh-CN" altLang="en-US" sz="2800">
                          <a:solidFill>
                            <a:schemeClr val="accent4"/>
                          </a:solidFill>
                          <a:latin typeface="思源黑体 CN Heavy" panose="020B0A00000000000000" charset="-122"/>
                          <a:ea typeface="思源黑体 CN Heavy" panose="020B0A00000000000000" charset="-122"/>
                        </a:rPr>
                        <a:t>小机会</a:t>
                      </a:r>
                      <a:endParaRPr lang="zh-CN" altLang="en-US" sz="2800">
                        <a:solidFill>
                          <a:schemeClr val="accent4"/>
                        </a:solidFill>
                        <a:latin typeface="思源黑体 CN Heavy" panose="020B0A00000000000000" charset="-122"/>
                        <a:ea typeface="思源黑体 CN Heavy" panose="020B0A00000000000000" charset="-122"/>
                      </a:endParaRPr>
                    </a:p>
                  </a:txBody>
                  <a:tcPr/>
                </a:tc>
              </a:tr>
              <a:tr h="1155065">
                <a:tc>
                  <a:txBody>
                    <a:bodyPr/>
                    <a:p>
                      <a:pPr algn="ctr">
                        <a:lnSpc>
                          <a:spcPct val="160000"/>
                        </a:lnSpc>
                        <a:buNone/>
                      </a:pPr>
                      <a:endParaRPr lang="zh-CN" altLang="en-US" sz="1800">
                        <a:solidFill>
                          <a:schemeClr val="accent4"/>
                        </a:solidFill>
                        <a:latin typeface="思源黑体 CN Heavy" panose="020B0A00000000000000" charset="-122"/>
                        <a:ea typeface="思源黑体 CN Heavy" panose="020B0A00000000000000" charset="-122"/>
                      </a:endParaRPr>
                    </a:p>
                  </a:txBody>
                  <a:tcPr/>
                </a:tc>
                <a:tc>
                  <a:txBody>
                    <a:bodyPr/>
                    <a:p>
                      <a:pPr algn="ctr">
                        <a:lnSpc>
                          <a:spcPct val="180000"/>
                        </a:lnSpc>
                        <a:buNone/>
                      </a:pPr>
                      <a:r>
                        <a:rPr lang="zh-CN" altLang="en-US" sz="2800">
                          <a:solidFill>
                            <a:schemeClr val="accent4"/>
                          </a:solidFill>
                          <a:latin typeface="思源黑体 CN Heavy" panose="020B0A00000000000000" charset="-122"/>
                          <a:ea typeface="思源黑体 CN Heavy" panose="020B0A00000000000000" charset="-122"/>
                          <a:sym typeface="+mn-ea"/>
                        </a:rPr>
                        <a:t>好</a:t>
                      </a:r>
                      <a:r>
                        <a:rPr lang="en-US" altLang="zh-CN" sz="2800">
                          <a:solidFill>
                            <a:schemeClr val="accent4"/>
                          </a:solidFill>
                          <a:latin typeface="思源黑体 CN Heavy" panose="020B0A00000000000000" charset="-122"/>
                          <a:ea typeface="思源黑体 CN Heavy" panose="020B0A00000000000000" charset="-122"/>
                          <a:sym typeface="+mn-ea"/>
                        </a:rPr>
                        <a:t>.</a:t>
                      </a:r>
                      <a:r>
                        <a:rPr lang="zh-CN" altLang="en-US" sz="2800">
                          <a:solidFill>
                            <a:schemeClr val="accent4"/>
                          </a:solidFill>
                          <a:latin typeface="思源黑体 CN Heavy" panose="020B0A00000000000000" charset="-122"/>
                          <a:ea typeface="思源黑体 CN Heavy" panose="020B0A00000000000000" charset="-122"/>
                          <a:sym typeface="+mn-ea"/>
                        </a:rPr>
                        <a:t>小机会</a:t>
                      </a:r>
                      <a:endParaRPr lang="zh-CN" altLang="en-US" sz="2800">
                        <a:solidFill>
                          <a:schemeClr val="accent4"/>
                        </a:solidFill>
                        <a:latin typeface="思源黑体 CN Heavy" panose="020B0A00000000000000" charset="-122"/>
                        <a:ea typeface="思源黑体 CN Heavy" panose="020B0A00000000000000" charset="-122"/>
                      </a:endParaRPr>
                    </a:p>
                  </a:txBody>
                  <a:tcPr/>
                </a:tc>
              </a:tr>
            </a:tbl>
          </a:graphicData>
        </a:graphic>
      </p:graphicFrame>
      <p:sp>
        <p:nvSpPr>
          <p:cNvPr id="6" name="文本框 5"/>
          <p:cNvSpPr txBox="1"/>
          <p:nvPr/>
        </p:nvSpPr>
        <p:spPr>
          <a:xfrm>
            <a:off x="1318895" y="4909820"/>
            <a:ext cx="3257550" cy="922020"/>
          </a:xfrm>
          <a:prstGeom prst="rect">
            <a:avLst/>
          </a:prstGeom>
          <a:noFill/>
        </p:spPr>
        <p:txBody>
          <a:bodyPr wrap="square" rtlCol="0">
            <a:spAutoFit/>
          </a:bodyPr>
          <a:p>
            <a:r>
              <a:rPr lang="zh-CN" altLang="en-US">
                <a:latin typeface="思源黑体 CN Heavy" panose="020B0A00000000000000" charset="-122"/>
                <a:ea typeface="思源黑体 CN Heavy" panose="020B0A00000000000000" charset="-122"/>
                <a:cs typeface="思源黑体 CN Heavy" panose="020B0A00000000000000" charset="-122"/>
              </a:rPr>
              <a:t>个股</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趋势全走好</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神奇三板斧的第</a:t>
            </a:r>
            <a:r>
              <a:rPr lang="en-US" altLang="zh-CN">
                <a:latin typeface="思源黑体 CN Heavy" panose="020B0A00000000000000" charset="-122"/>
                <a:ea typeface="思源黑体 CN Heavy" panose="020B0A00000000000000" charset="-122"/>
                <a:cs typeface="思源黑体 CN Heavy" panose="020B0A00000000000000" charset="-122"/>
              </a:rPr>
              <a:t>1</a:t>
            </a:r>
            <a:r>
              <a:rPr lang="zh-CN" altLang="en-US">
                <a:latin typeface="思源黑体 CN Heavy" panose="020B0A00000000000000" charset="-122"/>
                <a:ea typeface="思源黑体 CN Heavy" panose="020B0A00000000000000" charset="-122"/>
                <a:cs typeface="思源黑体 CN Heavy" panose="020B0A00000000000000" charset="-122"/>
              </a:rPr>
              <a:t>时间</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完全避开，十大坑！！！</a:t>
            </a:r>
            <a:endParaRPr lang="zh-CN" altLang="en-US">
              <a:latin typeface="思源黑体 CN Heavy" panose="020B0A00000000000000" charset="-122"/>
              <a:ea typeface="思源黑体 CN Heavy" panose="020B0A00000000000000" charset="-122"/>
              <a:cs typeface="思源黑体 CN Heavy" panose="020B0A00000000000000" charset="-122"/>
            </a:endParaRPr>
          </a:p>
        </p:txBody>
      </p:sp>
      <p:sp>
        <p:nvSpPr>
          <p:cNvPr id="8" name="文本框 7"/>
          <p:cNvSpPr txBox="1"/>
          <p:nvPr/>
        </p:nvSpPr>
        <p:spPr>
          <a:xfrm>
            <a:off x="8994775" y="1452245"/>
            <a:ext cx="2714625" cy="953135"/>
          </a:xfrm>
          <a:prstGeom prst="rect">
            <a:avLst/>
          </a:prstGeom>
          <a:noFill/>
        </p:spPr>
        <p:txBody>
          <a:bodyPr wrap="square" rtlCol="0">
            <a:spAutoFit/>
          </a:bodyPr>
          <a:p>
            <a:r>
              <a:rPr lang="zh-CN" altLang="en-US" sz="2800">
                <a:latin typeface="思源黑体 CN Heavy" panose="020B0A00000000000000" charset="-122"/>
                <a:ea typeface="思源黑体 CN Heavy" panose="020B0A00000000000000" charset="-122"/>
              </a:rPr>
              <a:t>个股好机会</a:t>
            </a:r>
            <a:endParaRPr lang="zh-CN" altLang="en-US" sz="2800">
              <a:latin typeface="思源黑体 CN Heavy" panose="020B0A00000000000000" charset="-122"/>
              <a:ea typeface="思源黑体 CN Heavy" panose="020B0A00000000000000" charset="-122"/>
            </a:endParaRPr>
          </a:p>
          <a:p>
            <a:r>
              <a:rPr lang="zh-CN" altLang="en-US" sz="2800">
                <a:latin typeface="思源黑体 CN Heavy" panose="020B0A00000000000000" charset="-122"/>
                <a:ea typeface="思源黑体 CN Heavy" panose="020B0A00000000000000" charset="-122"/>
              </a:rPr>
              <a:t>需要穿三层！</a:t>
            </a:r>
            <a:endParaRPr lang="zh-CN" altLang="en-US" sz="2800">
              <a:latin typeface="思源黑体 CN Heavy" panose="020B0A00000000000000" charset="-122"/>
              <a:ea typeface="思源黑体 CN Heavy" panose="020B0A00000000000000" charset="-122"/>
            </a:endParaRPr>
          </a:p>
        </p:txBody>
      </p:sp>
      <p:sp>
        <p:nvSpPr>
          <p:cNvPr id="10" name="文本框 9"/>
          <p:cNvSpPr txBox="1"/>
          <p:nvPr/>
        </p:nvSpPr>
        <p:spPr>
          <a:xfrm>
            <a:off x="8994775" y="2766695"/>
            <a:ext cx="2838450" cy="89154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cs typeface="思源黑体 CN Heavy" panose="020B0A00000000000000" charset="-122"/>
              </a:rPr>
              <a:t>大盘</a:t>
            </a:r>
            <a:r>
              <a:rPr lang="en-US" altLang="zh-CN" sz="2600">
                <a:latin typeface="思源黑体 CN Heavy" panose="020B0A00000000000000" charset="-122"/>
                <a:ea typeface="思源黑体 CN Heavy" panose="020B0A00000000000000" charset="-122"/>
                <a:cs typeface="思源黑体 CN Heavy" panose="020B0A00000000000000" charset="-122"/>
              </a:rPr>
              <a:t>+</a:t>
            </a:r>
            <a:r>
              <a:rPr lang="zh-CN" altLang="en-US" sz="2600">
                <a:latin typeface="思源黑体 CN Heavy" panose="020B0A00000000000000" charset="-122"/>
                <a:ea typeface="思源黑体 CN Heavy" panose="020B0A00000000000000" charset="-122"/>
                <a:cs typeface="思源黑体 CN Heavy" panose="020B0A00000000000000" charset="-122"/>
              </a:rPr>
              <a:t>行业</a:t>
            </a:r>
            <a:r>
              <a:rPr lang="en-US" altLang="zh-CN" sz="2600">
                <a:latin typeface="思源黑体 CN Heavy" panose="020B0A00000000000000" charset="-122"/>
                <a:ea typeface="思源黑体 CN Heavy" panose="020B0A00000000000000" charset="-122"/>
                <a:cs typeface="思源黑体 CN Heavy" panose="020B0A00000000000000" charset="-122"/>
              </a:rPr>
              <a:t>ETF</a:t>
            </a:r>
            <a:endParaRPr lang="en-US" altLang="zh-CN" sz="2600">
              <a:latin typeface="思源黑体 CN Heavy" panose="020B0A00000000000000" charset="-122"/>
              <a:ea typeface="思源黑体 CN Heavy" panose="020B0A00000000000000" charset="-122"/>
              <a:cs typeface="思源黑体 CN Heavy" panose="020B0A00000000000000" charset="-122"/>
            </a:endParaRPr>
          </a:p>
          <a:p>
            <a:r>
              <a:rPr lang="zh-CN" altLang="en-US" sz="2600">
                <a:latin typeface="思源黑体 CN Heavy" panose="020B0A00000000000000" charset="-122"/>
                <a:ea typeface="思源黑体 CN Heavy" panose="020B0A00000000000000" charset="-122"/>
                <a:cs typeface="思源黑体 CN Heavy" panose="020B0A00000000000000" charset="-122"/>
              </a:rPr>
              <a:t>只需要穿两层！</a:t>
            </a:r>
            <a:endParaRPr lang="zh-CN" altLang="en-US" sz="2600">
              <a:latin typeface="思源黑体 CN Heavy" panose="020B0A00000000000000" charset="-122"/>
              <a:ea typeface="思源黑体 CN Heavy" panose="020B0A00000000000000" charset="-122"/>
              <a:cs typeface="思源黑体 CN Heavy" panose="020B0A00000000000000" charset="-122"/>
            </a:endParaRPr>
          </a:p>
        </p:txBody>
      </p:sp>
      <p:sp>
        <p:nvSpPr>
          <p:cNvPr id="11" name="圆角矩形 10"/>
          <p:cNvSpPr/>
          <p:nvPr/>
        </p:nvSpPr>
        <p:spPr>
          <a:xfrm>
            <a:off x="8883650" y="2614295"/>
            <a:ext cx="2571115" cy="7620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custDataLst>
              <p:tags r:id="rId3"/>
            </p:custDataLst>
          </p:nvPr>
        </p:nvSpPr>
        <p:spPr>
          <a:xfrm>
            <a:off x="8883650" y="3836670"/>
            <a:ext cx="2571115" cy="7620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神奇战法》</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622935" y="768350"/>
            <a:ext cx="10991850" cy="5441315"/>
          </a:xfrm>
          <a:prstGeom prst="rect">
            <a:avLst/>
          </a:prstGeom>
        </p:spPr>
      </p:pic>
      <p:sp>
        <p:nvSpPr>
          <p:cNvPr id="13" name="文本框 12"/>
          <p:cNvSpPr txBox="1"/>
          <p:nvPr>
            <p:custDataLst>
              <p:tags r:id="rId4"/>
            </p:custDataLst>
          </p:nvPr>
        </p:nvSpPr>
        <p:spPr>
          <a:xfrm>
            <a:off x="6351270" y="3217545"/>
            <a:ext cx="4071620" cy="553085"/>
          </a:xfrm>
          <a:prstGeom prst="rect">
            <a:avLst/>
          </a:prstGeom>
          <a:noFill/>
        </p:spPr>
        <p:txBody>
          <a:bodyPr wrap="square" rtlCol="0">
            <a:spAutoFit/>
          </a:bodyPr>
          <a:p>
            <a:r>
              <a:rPr lang="zh-CN" altLang="en-US" sz="3000">
                <a:gradFill>
                  <a:gsLst>
                    <a:gs pos="0">
                      <a:srgbClr val="FE4444"/>
                    </a:gs>
                    <a:gs pos="100000">
                      <a:srgbClr val="832B2B"/>
                    </a:gs>
                  </a:gsLst>
                  <a:lin scaled="0"/>
                </a:gradFill>
                <a:highlight>
                  <a:srgbClr val="C0C0C0"/>
                </a:highlight>
                <a:latin typeface="思源黑体 CN Heavy" panose="020B0A00000000000000" charset="-122"/>
                <a:ea typeface="思源黑体 CN Heavy" panose="020B0A00000000000000" charset="-122"/>
              </a:rPr>
              <a:t>顺势而为，见势得利！</a:t>
            </a:r>
            <a:endParaRPr lang="zh-CN" altLang="en-US" sz="3000">
              <a:gradFill>
                <a:gsLst>
                  <a:gs pos="0">
                    <a:srgbClr val="FE4444"/>
                  </a:gs>
                  <a:gs pos="100000">
                    <a:srgbClr val="832B2B"/>
                  </a:gs>
                </a:gsLst>
                <a:lin scaled="0"/>
              </a:gradFill>
              <a:highlight>
                <a:srgbClr val="C0C0C0"/>
              </a:highlight>
              <a:latin typeface="思源黑体 CN Heavy" panose="020B0A00000000000000" charset="-122"/>
              <a:ea typeface="思源黑体 CN Heavy" panose="020B0A00000000000000" charset="-122"/>
            </a:endParaRPr>
          </a:p>
        </p:txBody>
      </p:sp>
      <p:sp>
        <p:nvSpPr>
          <p:cNvPr id="6" name="文本框 5"/>
          <p:cNvSpPr txBox="1"/>
          <p:nvPr>
            <p:custDataLst>
              <p:tags r:id="rId5"/>
            </p:custDataLst>
          </p:nvPr>
        </p:nvSpPr>
        <p:spPr>
          <a:xfrm>
            <a:off x="1884045" y="1514475"/>
            <a:ext cx="2414270" cy="1198880"/>
          </a:xfrm>
          <a:prstGeom prst="rect">
            <a:avLst/>
          </a:prstGeom>
          <a:noFill/>
        </p:spPr>
        <p:txBody>
          <a:bodyPr wrap="square" rtlCol="0">
            <a:spAutoFit/>
          </a:bodyPr>
          <a:p>
            <a:r>
              <a:rPr lang="zh-CN" altLang="en-US">
                <a:latin typeface="思源黑体 CN Heavy" panose="020B0A00000000000000" charset="-122"/>
                <a:ea typeface="思源黑体 CN Heavy" panose="020B0A00000000000000" charset="-122"/>
                <a:cs typeface="思源黑体 CN Heavy" panose="020B0A00000000000000" charset="-122"/>
              </a:rPr>
              <a:t>神奇色阶</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1</a:t>
            </a:r>
            <a:r>
              <a:rPr lang="zh-CN" altLang="en-US">
                <a:latin typeface="思源黑体 CN Heavy" panose="020B0A00000000000000" charset="-122"/>
                <a:ea typeface="思源黑体 CN Heavy" panose="020B0A00000000000000" charset="-122"/>
                <a:cs typeface="思源黑体 CN Heavy" panose="020B0A00000000000000" charset="-122"/>
              </a:rPr>
              <a:t>，</a:t>
            </a:r>
            <a:r>
              <a:rPr lang="en-US" altLang="zh-CN">
                <a:latin typeface="思源黑体 CN Heavy" panose="020B0A00000000000000" charset="-122"/>
                <a:ea typeface="思源黑体 CN Heavy" panose="020B0A00000000000000" charset="-122"/>
                <a:cs typeface="思源黑体 CN Heavy" panose="020B0A00000000000000" charset="-122"/>
              </a:rPr>
              <a:t>4.</a:t>
            </a:r>
            <a:r>
              <a:rPr lang="zh-CN" altLang="en-US">
                <a:latin typeface="思源黑体 CN Heavy" panose="020B0A00000000000000" charset="-122"/>
                <a:ea typeface="思源黑体 CN Heavy" panose="020B0A00000000000000" charset="-122"/>
                <a:cs typeface="思源黑体 CN Heavy" panose="020B0A00000000000000" charset="-122"/>
              </a:rPr>
              <a:t>二次红</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短期走好，量能好</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solidFill>
                  <a:schemeClr val="accent6"/>
                </a:solidFill>
                <a:latin typeface="思源黑体 CN Heavy" panose="020B0A00000000000000" charset="-122"/>
                <a:ea typeface="思源黑体 CN Heavy" panose="020B0A00000000000000" charset="-122"/>
                <a:cs typeface="思源黑体 CN Heavy" panose="020B0A00000000000000" charset="-122"/>
              </a:rPr>
              <a:t>轻仓参与</a:t>
            </a:r>
            <a:endParaRPr lang="zh-CN" altLang="en-US">
              <a:solidFill>
                <a:schemeClr val="accent6"/>
              </a:solidFill>
              <a:latin typeface="思源黑体 CN Heavy" panose="020B0A00000000000000" charset="-122"/>
              <a:ea typeface="思源黑体 CN Heavy" panose="020B0A00000000000000" charset="-122"/>
              <a:cs typeface="思源黑体 CN Heavy" panose="020B0A00000000000000" charset="-122"/>
            </a:endParaRPr>
          </a:p>
        </p:txBody>
      </p:sp>
      <p:sp>
        <p:nvSpPr>
          <p:cNvPr id="5" name="右箭头 4"/>
          <p:cNvSpPr/>
          <p:nvPr/>
        </p:nvSpPr>
        <p:spPr>
          <a:xfrm rot="13140000">
            <a:off x="4189095" y="1534160"/>
            <a:ext cx="753745"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右箭头 6"/>
          <p:cNvSpPr/>
          <p:nvPr>
            <p:custDataLst>
              <p:tags r:id="rId6"/>
            </p:custDataLst>
          </p:nvPr>
        </p:nvSpPr>
        <p:spPr>
          <a:xfrm rot="13440000">
            <a:off x="3498850" y="1638300"/>
            <a:ext cx="910590" cy="186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2722880" y="786765"/>
            <a:ext cx="2046605" cy="706755"/>
          </a:xfrm>
          <a:prstGeom prst="rect">
            <a:avLst/>
          </a:prstGeom>
          <a:noFill/>
        </p:spPr>
        <p:txBody>
          <a:bodyPr wrap="square" rtlCol="0">
            <a:spAutoFit/>
          </a:bodyPr>
          <a:p>
            <a:r>
              <a:rPr lang="zh-CN" altLang="en-US" sz="2000">
                <a:solidFill>
                  <a:srgbClr val="0070C0"/>
                </a:solidFill>
                <a:highlight>
                  <a:srgbClr val="C0C0C0"/>
                </a:highlight>
                <a:latin typeface="思源黑体 CN Heavy" panose="020B0A00000000000000" charset="-122"/>
                <a:ea typeface="思源黑体 CN Heavy" panose="020B0A00000000000000" charset="-122"/>
              </a:rPr>
              <a:t>趋势渐进走强</a:t>
            </a:r>
            <a:endParaRPr lang="zh-CN" altLang="en-US" sz="2000">
              <a:solidFill>
                <a:srgbClr val="0070C0"/>
              </a:solidFill>
              <a:highlight>
                <a:srgbClr val="C0C0C0"/>
              </a:highlight>
              <a:latin typeface="思源黑体 CN Heavy" panose="020B0A00000000000000" charset="-122"/>
              <a:ea typeface="思源黑体 CN Heavy" panose="020B0A00000000000000" charset="-122"/>
            </a:endParaRPr>
          </a:p>
          <a:p>
            <a:r>
              <a:rPr lang="zh-CN" altLang="en-US" sz="2000">
                <a:solidFill>
                  <a:srgbClr val="0070C0"/>
                </a:solidFill>
                <a:highlight>
                  <a:srgbClr val="C0C0C0"/>
                </a:highlight>
                <a:latin typeface="思源黑体 CN Heavy" panose="020B0A00000000000000" charset="-122"/>
                <a:ea typeface="思源黑体 CN Heavy" panose="020B0A00000000000000" charset="-122"/>
              </a:rPr>
              <a:t>加仓点</a:t>
            </a:r>
            <a:endParaRPr lang="zh-CN" altLang="en-US" sz="2000">
              <a:solidFill>
                <a:srgbClr val="0070C0"/>
              </a:solidFill>
              <a:highlight>
                <a:srgbClr val="C0C0C0"/>
              </a:highlight>
              <a:latin typeface="思源黑体 CN Heavy" panose="020B0A00000000000000" charset="-122"/>
              <a:ea typeface="思源黑体 CN Heavy" panose="020B0A00000000000000" charset="-122"/>
            </a:endParaRPr>
          </a:p>
        </p:txBody>
      </p:sp>
      <p:sp>
        <p:nvSpPr>
          <p:cNvPr id="9" name="文本框 8"/>
          <p:cNvSpPr txBox="1"/>
          <p:nvPr/>
        </p:nvSpPr>
        <p:spPr>
          <a:xfrm>
            <a:off x="6858000" y="2018665"/>
            <a:ext cx="3565525" cy="1014730"/>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盘整期间，神奇色阶</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第</a:t>
            </a:r>
            <a:r>
              <a:rPr lang="en-US" altLang="zh-CN" sz="2000">
                <a:latin typeface="思源黑体 CN Heavy" panose="020B0A00000000000000" charset="-122"/>
                <a:ea typeface="思源黑体 CN Heavy" panose="020B0A00000000000000" charset="-122"/>
                <a:cs typeface="思源黑体 CN Heavy" panose="020B0A00000000000000" charset="-122"/>
              </a:rPr>
              <a:t>2+3</a:t>
            </a:r>
            <a:r>
              <a:rPr lang="zh-CN" altLang="en-US" sz="2000">
                <a:latin typeface="思源黑体 CN Heavy" panose="020B0A00000000000000" charset="-122"/>
                <a:ea typeface="思源黑体 CN Heavy" panose="020B0A00000000000000" charset="-122"/>
                <a:cs typeface="思源黑体 CN Heavy" panose="020B0A00000000000000" charset="-122"/>
              </a:rPr>
              <a:t>色阶</a:t>
            </a:r>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保持红色</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这样的回档，会再次有机会</a:t>
            </a:r>
            <a:endPar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p:txBody>
      </p:sp>
      <p:sp>
        <p:nvSpPr>
          <p:cNvPr id="2" name="矩形 1"/>
          <p:cNvSpPr/>
          <p:nvPr/>
        </p:nvSpPr>
        <p:spPr>
          <a:xfrm>
            <a:off x="10219373" y="786765"/>
            <a:ext cx="485775" cy="598805"/>
          </a:xfrm>
          <a:prstGeom prst="rect">
            <a:avLst/>
          </a:prstGeom>
          <a:noFill/>
          <a:ln>
            <a:noFill/>
          </a:ln>
        </p:spPr>
        <p:txBody>
          <a:bodyPr wrap="none" rtlCol="0" anchor="t">
            <a:spAutoFit/>
          </a:bodyPr>
          <a:p>
            <a:pPr algn="ctr"/>
            <a:r>
              <a:rPr lang="en-US" altLang="zh-CN" sz="33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t>
            </a:r>
            <a:endParaRPr lang="en-US" altLang="zh-CN" sz="33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ustDataLst>
      <p:tags r:id="rId7"/>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367030" y="768350"/>
            <a:ext cx="11516995" cy="5587365"/>
          </a:xfrm>
          <a:prstGeom prst="rect">
            <a:avLst/>
          </a:prstGeom>
        </p:spPr>
      </p:pic>
      <p:sp>
        <p:nvSpPr>
          <p:cNvPr id="6" name="五角星 5"/>
          <p:cNvSpPr/>
          <p:nvPr>
            <p:custDataLst>
              <p:tags r:id="rId4"/>
            </p:custDataLst>
          </p:nvPr>
        </p:nvSpPr>
        <p:spPr>
          <a:xfrm>
            <a:off x="4389755" y="2319020"/>
            <a:ext cx="474980" cy="48641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p>
            <a:pPr algn="ctr"/>
            <a:endParaRPr lang="zh-CN" altLang="en-US"/>
          </a:p>
        </p:txBody>
      </p:sp>
      <p:sp>
        <p:nvSpPr>
          <p:cNvPr id="3" name="五角星 2"/>
          <p:cNvSpPr/>
          <p:nvPr>
            <p:custDataLst>
              <p:tags r:id="rId5"/>
            </p:custDataLst>
          </p:nvPr>
        </p:nvSpPr>
        <p:spPr>
          <a:xfrm>
            <a:off x="8994140" y="876300"/>
            <a:ext cx="474980" cy="486410"/>
          </a:xfrm>
          <a:prstGeom prst="star5">
            <a:avLst/>
          </a:prstGeom>
        </p:spPr>
        <p:style>
          <a:lnRef idx="1">
            <a:schemeClr val="accent3"/>
          </a:lnRef>
          <a:fillRef idx="3">
            <a:schemeClr val="accent3"/>
          </a:fillRef>
          <a:effectRef idx="2">
            <a:schemeClr val="accent3"/>
          </a:effectRef>
          <a:fontRef idx="minor">
            <a:schemeClr val="lt1"/>
          </a:fontRef>
        </p:style>
        <p:txBody>
          <a:bodyPr rtlCol="0" anchor="ctr"/>
          <a:p>
            <a:pPr algn="ctr"/>
            <a:endParaRPr lang="zh-CN" altLang="en-US"/>
          </a:p>
        </p:txBody>
      </p:sp>
      <p:sp>
        <p:nvSpPr>
          <p:cNvPr id="7" name="五角星 6"/>
          <p:cNvSpPr/>
          <p:nvPr>
            <p:custDataLst>
              <p:tags r:id="rId6"/>
            </p:custDataLst>
          </p:nvPr>
        </p:nvSpPr>
        <p:spPr>
          <a:xfrm>
            <a:off x="7338060" y="1185545"/>
            <a:ext cx="339725" cy="348615"/>
          </a:xfrm>
          <a:prstGeom prst="star5">
            <a:avLst>
              <a:gd name="adj" fmla="val 30175"/>
              <a:gd name="hf" fmla="val 105146"/>
              <a:gd name="vf" fmla="val 110557"/>
            </a:avLst>
          </a:prstGeom>
        </p:spPr>
        <p:style>
          <a:lnRef idx="1">
            <a:schemeClr val="accent3"/>
          </a:lnRef>
          <a:fillRef idx="3">
            <a:schemeClr val="accent3"/>
          </a:fillRef>
          <a:effectRef idx="2">
            <a:schemeClr val="accent3"/>
          </a:effectRef>
          <a:fontRef idx="minor">
            <a:schemeClr val="lt1"/>
          </a:fontRef>
        </p:style>
        <p:txBody>
          <a:bodyPr rtlCol="0" anchor="ctr"/>
          <a:p>
            <a:pPr algn="ctr"/>
            <a:endParaRPr lang="zh-CN" altLang="en-US"/>
          </a:p>
        </p:txBody>
      </p:sp>
      <p:sp>
        <p:nvSpPr>
          <p:cNvPr id="5" name="文本框 4"/>
          <p:cNvSpPr txBox="1"/>
          <p:nvPr/>
        </p:nvSpPr>
        <p:spPr>
          <a:xfrm>
            <a:off x="522605" y="1109345"/>
            <a:ext cx="1876425" cy="953135"/>
          </a:xfrm>
          <a:prstGeom prst="rect">
            <a:avLst/>
          </a:prstGeom>
          <a:noFill/>
        </p:spPr>
        <p:txBody>
          <a:bodyPr wrap="square" rtlCol="0">
            <a:spAutoFit/>
          </a:bodyPr>
          <a:p>
            <a:r>
              <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rPr>
              <a:t>大道易简</a:t>
            </a:r>
            <a:endPar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endParaRPr>
          </a:p>
          <a:p>
            <a:r>
              <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rPr>
              <a:t>知足常乐</a:t>
            </a:r>
            <a:endPar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endParaRPr>
          </a:p>
        </p:txBody>
      </p:sp>
    </p:spTree>
    <p:custDataLst>
      <p:tags r:id="rId7"/>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52120" y="892810"/>
            <a:ext cx="11287125" cy="5174615"/>
          </a:xfrm>
          <a:prstGeom prst="rect">
            <a:avLst/>
          </a:prstGeom>
        </p:spPr>
      </p:pic>
    </p:spTree>
    <p:custDataLst>
      <p:tags r:id="rId5"/>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42595" y="917575"/>
            <a:ext cx="11280775" cy="5197475"/>
          </a:xfrm>
          <a:prstGeom prst="rect">
            <a:avLst/>
          </a:prstGeom>
        </p:spPr>
      </p:pic>
    </p:spTree>
    <p:custDataLst>
      <p:tags r:id="rId5"/>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523875" y="909320"/>
            <a:ext cx="10815320" cy="5201285"/>
          </a:xfrm>
          <a:prstGeom prst="rect">
            <a:avLst/>
          </a:prstGeom>
        </p:spPr>
      </p:pic>
      <p:sp>
        <p:nvSpPr>
          <p:cNvPr id="3" name="文本框 2"/>
          <p:cNvSpPr txBox="1"/>
          <p:nvPr/>
        </p:nvSpPr>
        <p:spPr>
          <a:xfrm>
            <a:off x="870585" y="1555115"/>
            <a:ext cx="2961005" cy="645160"/>
          </a:xfrm>
          <a:prstGeom prst="rect">
            <a:avLst/>
          </a:prstGeom>
          <a:noFill/>
        </p:spPr>
        <p:txBody>
          <a:bodyPr wrap="square" rtlCol="0">
            <a:spAutoFit/>
          </a:bodyPr>
          <a:p>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2.</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神奇三板斧</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色阶</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行情扩大</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加仓</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
        <p:nvSpPr>
          <p:cNvPr id="4" name="文本框 3"/>
          <p:cNvSpPr txBox="1"/>
          <p:nvPr/>
        </p:nvSpPr>
        <p:spPr>
          <a:xfrm>
            <a:off x="3303270" y="5807075"/>
            <a:ext cx="4064000" cy="368300"/>
          </a:xfrm>
          <a:prstGeom prst="rect">
            <a:avLst/>
          </a:prstGeom>
          <a:noFill/>
        </p:spPr>
        <p:txBody>
          <a:bodyPr wrap="square" rtlCol="0">
            <a:spAutoFit/>
          </a:bodyPr>
          <a:p>
            <a:r>
              <a:rPr lang="zh-CN" altLang="en-US">
                <a:solidFill>
                  <a:srgbClr val="FFC000"/>
                </a:solidFill>
                <a:latin typeface="思源黑体 CN Heavy" panose="020B0A00000000000000" charset="-122"/>
                <a:ea typeface="思源黑体 CN Heavy" panose="020B0A00000000000000" charset="-122"/>
              </a:rPr>
              <a:t>鱼上水面</a:t>
            </a:r>
            <a:endParaRPr lang="zh-CN" altLang="en-US">
              <a:solidFill>
                <a:srgbClr val="FFC000"/>
              </a:solidFill>
              <a:latin typeface="思源黑体 CN Heavy" panose="020B0A00000000000000" charset="-122"/>
              <a:ea typeface="思源黑体 CN Heavy" panose="020B0A00000000000000" charset="-122"/>
            </a:endParaRPr>
          </a:p>
        </p:txBody>
      </p:sp>
      <p:sp>
        <p:nvSpPr>
          <p:cNvPr id="6" name="文本框 5"/>
          <p:cNvSpPr txBox="1"/>
          <p:nvPr/>
        </p:nvSpPr>
        <p:spPr>
          <a:xfrm>
            <a:off x="4105910" y="3184525"/>
            <a:ext cx="1969135" cy="645160"/>
          </a:xfrm>
          <a:prstGeom prst="rect">
            <a:avLst/>
          </a:prstGeom>
          <a:noFill/>
        </p:spPr>
        <p:txBody>
          <a:bodyPr wrap="square" rtlCol="0">
            <a:spAutoFit/>
          </a:bodyPr>
          <a:p>
            <a:r>
              <a:rPr lang="zh-CN" altLang="en-US"/>
              <a:t>阶段</a:t>
            </a:r>
            <a:r>
              <a:rPr lang="en-US" altLang="zh-CN"/>
              <a:t>-</a:t>
            </a:r>
            <a:r>
              <a:rPr lang="zh-CN" altLang="en-US"/>
              <a:t>上升回档</a:t>
            </a:r>
            <a:endParaRPr lang="zh-CN" altLang="en-US"/>
          </a:p>
          <a:p>
            <a:r>
              <a:rPr lang="zh-CN" altLang="en-US"/>
              <a:t>看的近，</a:t>
            </a:r>
            <a:r>
              <a:rPr lang="zh-CN" altLang="en-US">
                <a:latin typeface="思源黑体 CN Heavy" panose="020B0A00000000000000" charset="-122"/>
                <a:ea typeface="思源黑体 CN Heavy" panose="020B0A00000000000000" charset="-122"/>
              </a:rPr>
              <a:t>弱回档</a:t>
            </a:r>
            <a:endParaRPr lang="zh-CN" altLang="en-US">
              <a:latin typeface="思源黑体 CN Heavy" panose="020B0A00000000000000" charset="-122"/>
              <a:ea typeface="思源黑体 CN Heavy" panose="020B0A00000000000000" charset="-122"/>
            </a:endParaRPr>
          </a:p>
        </p:txBody>
      </p:sp>
      <p:cxnSp>
        <p:nvCxnSpPr>
          <p:cNvPr id="7" name="直接连接符 6"/>
          <p:cNvCxnSpPr/>
          <p:nvPr/>
        </p:nvCxnSpPr>
        <p:spPr>
          <a:xfrm flipV="1">
            <a:off x="6860540" y="2977515"/>
            <a:ext cx="8255" cy="2556510"/>
          </a:xfrm>
          <a:prstGeom prst="line">
            <a:avLst/>
          </a:prstGeom>
        </p:spPr>
        <p:style>
          <a:lnRef idx="3">
            <a:schemeClr val="accent4"/>
          </a:lnRef>
          <a:fillRef idx="0">
            <a:schemeClr val="accent4"/>
          </a:fillRef>
          <a:effectRef idx="2">
            <a:schemeClr val="accent4"/>
          </a:effectRef>
          <a:fontRef idx="minor">
            <a:schemeClr val="tx1"/>
          </a:fontRef>
        </p:style>
      </p:cxnSp>
      <p:cxnSp>
        <p:nvCxnSpPr>
          <p:cNvPr id="8" name="直接连接符 7"/>
          <p:cNvCxnSpPr/>
          <p:nvPr>
            <p:custDataLst>
              <p:tags r:id="rId5"/>
            </p:custDataLst>
          </p:nvPr>
        </p:nvCxnSpPr>
        <p:spPr>
          <a:xfrm flipH="1" flipV="1">
            <a:off x="6960235" y="2985770"/>
            <a:ext cx="1270" cy="2531745"/>
          </a:xfrm>
          <a:prstGeom prst="line">
            <a:avLst/>
          </a:prstGeom>
        </p:spPr>
        <p:style>
          <a:lnRef idx="3">
            <a:schemeClr val="accent4"/>
          </a:lnRef>
          <a:fillRef idx="0">
            <a:schemeClr val="accent4"/>
          </a:fillRef>
          <a:effectRef idx="2">
            <a:schemeClr val="accent4"/>
          </a:effectRef>
          <a:fontRef idx="minor">
            <a:schemeClr val="tx1"/>
          </a:fontRef>
        </p:style>
      </p:cxnSp>
      <p:sp>
        <p:nvSpPr>
          <p:cNvPr id="9" name="文本框 8"/>
          <p:cNvSpPr txBox="1"/>
          <p:nvPr/>
        </p:nvSpPr>
        <p:spPr>
          <a:xfrm>
            <a:off x="6214110" y="2200275"/>
            <a:ext cx="1492885" cy="706755"/>
          </a:xfrm>
          <a:prstGeom prst="rect">
            <a:avLst/>
          </a:prstGeom>
          <a:noFill/>
        </p:spPr>
        <p:txBody>
          <a:bodyPr wrap="square" rtlCol="0">
            <a:spAutoFit/>
          </a:bodyPr>
          <a:p>
            <a:r>
              <a:rPr lang="zh-CN" altLang="en-US"/>
              <a:t>超长趋势</a:t>
            </a:r>
            <a:endParaRPr lang="zh-CN" altLang="en-US"/>
          </a:p>
          <a:p>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rPr>
              <a:t>大买点</a:t>
            </a:r>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
        <p:nvSpPr>
          <p:cNvPr id="10" name="右箭头 9"/>
          <p:cNvSpPr/>
          <p:nvPr/>
        </p:nvSpPr>
        <p:spPr>
          <a:xfrm rot="19860000">
            <a:off x="6622415" y="2193925"/>
            <a:ext cx="3094990" cy="1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9256395" y="2250440"/>
            <a:ext cx="76200" cy="19354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pic>
        <p:nvPicPr>
          <p:cNvPr id="13" name="图片 12"/>
          <p:cNvPicPr>
            <a:picLocks noChangeAspect="1"/>
          </p:cNvPicPr>
          <p:nvPr>
            <p:custDataLst>
              <p:tags r:id="rId6"/>
            </p:custDataLst>
          </p:nvPr>
        </p:nvPicPr>
        <p:blipFill>
          <a:blip r:embed="rId7"/>
          <a:stretch>
            <a:fillRect/>
          </a:stretch>
        </p:blipFill>
        <p:spPr>
          <a:xfrm>
            <a:off x="10089515" y="2366010"/>
            <a:ext cx="1701800" cy="2934335"/>
          </a:xfrm>
          <a:prstGeom prst="rect">
            <a:avLst/>
          </a:prstGeom>
          <a:ln w="28575">
            <a:solidFill>
              <a:schemeClr val="accent1"/>
            </a:solidFill>
          </a:ln>
        </p:spPr>
      </p:pic>
      <p:pic>
        <p:nvPicPr>
          <p:cNvPr id="14" name="图片 13"/>
          <p:cNvPicPr>
            <a:picLocks noChangeAspect="1"/>
          </p:cNvPicPr>
          <p:nvPr>
            <p:custDataLst>
              <p:tags r:id="rId8"/>
            </p:custDataLst>
          </p:nvPr>
        </p:nvPicPr>
        <p:blipFill>
          <a:blip r:embed="rId9"/>
          <a:stretch>
            <a:fillRect/>
          </a:stretch>
        </p:blipFill>
        <p:spPr>
          <a:xfrm>
            <a:off x="7499350" y="2985770"/>
            <a:ext cx="1543685" cy="1087755"/>
          </a:xfrm>
          <a:prstGeom prst="rect">
            <a:avLst/>
          </a:prstGeom>
          <a:ln w="19050">
            <a:gradFill>
              <a:gsLst>
                <a:gs pos="0">
                  <a:srgbClr val="FECF40"/>
                </a:gs>
                <a:gs pos="100000">
                  <a:srgbClr val="846C21"/>
                </a:gs>
              </a:gsLst>
            </a:gradFill>
          </a:ln>
        </p:spPr>
      </p:pic>
    </p:spTree>
    <p:custDataLst>
      <p:tags r:id="rId10"/>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30530" y="908685"/>
            <a:ext cx="11289030" cy="5222240"/>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4771390" y="1387475"/>
            <a:ext cx="2239010" cy="1541145"/>
          </a:xfrm>
          <a:prstGeom prst="rect">
            <a:avLst/>
          </a:prstGeom>
          <a:ln w="38100">
            <a:gradFill>
              <a:gsLst>
                <a:gs pos="0">
                  <a:srgbClr val="FECF40"/>
                </a:gs>
                <a:gs pos="100000">
                  <a:srgbClr val="846C21"/>
                </a:gs>
              </a:gsLst>
            </a:gradFill>
          </a:ln>
        </p:spPr>
      </p:pic>
    </p:spTree>
    <p:custDataLst>
      <p:tags r:id="rId7"/>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神奇战法</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7.19</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71170" y="913130"/>
            <a:ext cx="11308080" cy="5160010"/>
          </a:xfrm>
          <a:prstGeom prst="rect">
            <a:avLst/>
          </a:prstGeom>
        </p:spPr>
      </p:pic>
    </p:spTree>
    <p:custDataLst>
      <p:tags r:id="rId5"/>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神奇战法</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7.19</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451485" y="892810"/>
            <a:ext cx="11320145" cy="5201285"/>
          </a:xfrm>
          <a:prstGeom prst="rect">
            <a:avLst/>
          </a:prstGeom>
        </p:spPr>
      </p:pic>
    </p:spTree>
    <p:custDataLst>
      <p:tags r:id="rId5"/>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7.17</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5872480" y="899160"/>
            <a:ext cx="6087110" cy="4215765"/>
          </a:xfrm>
          <a:prstGeom prst="rect">
            <a:avLst/>
          </a:prstGeom>
          <a:noFill/>
        </p:spPr>
        <p:txBody>
          <a:bodyPr wrap="square" rtlCol="0" anchor="t">
            <a:spAutoFit/>
          </a:bodyPr>
          <a:p>
            <a:r>
              <a:rPr lang="en-US" altLang="zh-CN"/>
              <a:t>存量利率较高叠加“资产荒”，居民提前还贷可被视为资产配置的理性选择。某上市银行2022 年报披露，全年办理提前还款714.22 亿元，占按揭余额（加回提前还款额）的11%。</a:t>
            </a:r>
            <a:r>
              <a:rPr lang="en-US" altLang="zh-CN" b="1">
                <a:solidFill>
                  <a:schemeClr val="tx1"/>
                </a:solidFill>
              </a:rPr>
              <a:t>2022 上半年，RMBS 条件早偿率指数持续上升，居民降杠杆意愿较强。</a:t>
            </a:r>
            <a:r>
              <a:rPr lang="en-US" altLang="zh-CN"/>
              <a:t>该背景下，调降存量房贷利率呼声渐起，一方面可降低提前还款比例，另一方面可减轻居民还贷负担，提振消费。</a:t>
            </a:r>
            <a:endParaRPr lang="en-US" altLang="zh-CN"/>
          </a:p>
          <a:p>
            <a:r>
              <a:rPr lang="en-US" altLang="zh-CN"/>
              <a:t>影响测算：提前还款Vs 存量房贷利率调降     </a:t>
            </a:r>
            <a:endParaRPr lang="en-US" altLang="zh-CN"/>
          </a:p>
          <a:p>
            <a:r>
              <a:rPr lang="en-US" altLang="zh-CN"/>
              <a:t>       </a:t>
            </a:r>
            <a:r>
              <a:rPr lang="zh-CN" altLang="en-US"/>
              <a:t>下半年银行业绝对收益概率较大，但相对收益偏弱。绝对收益主要来自“复苏交易”，经济预期企稳，股份行就会有潜在机会。</a:t>
            </a:r>
            <a:endParaRPr lang="zh-CN" altLang="en-US"/>
          </a:p>
          <a:p>
            <a:r>
              <a:rPr lang="en-US" altLang="zh-CN"/>
              <a:t>       </a:t>
            </a:r>
            <a:r>
              <a:rPr lang="zh-CN" altLang="en-US"/>
              <a:t>目前来看，市场对下半年经济增长预期已经企稳，下半年政策大概率围绕财政，但政策着力点会更有针对性。长期资金需要关注配置窗口，回调即是机会！</a:t>
            </a:r>
            <a:endParaRPr lang="zh-CN" altLang="en-US" sz="1600"/>
          </a:p>
          <a:p>
            <a:r>
              <a:rPr lang="zh-CN" altLang="en-US" sz="1600"/>
              <a:t>风险提示：（1）经济表现不及预期；（2）金融风险超预期等。</a:t>
            </a:r>
            <a:endParaRPr lang="zh-CN" altLang="en-US" sz="1600"/>
          </a:p>
        </p:txBody>
      </p:sp>
      <p:pic>
        <p:nvPicPr>
          <p:cNvPr id="4" name="图片 3"/>
          <p:cNvPicPr>
            <a:picLocks noChangeAspect="1"/>
          </p:cNvPicPr>
          <p:nvPr>
            <p:custDataLst>
              <p:tags r:id="rId2"/>
            </p:custDataLst>
          </p:nvPr>
        </p:nvPicPr>
        <p:blipFill>
          <a:blip r:embed="rId3"/>
          <a:stretch>
            <a:fillRect/>
          </a:stretch>
        </p:blipFill>
        <p:spPr>
          <a:xfrm>
            <a:off x="391160" y="3237865"/>
            <a:ext cx="3615055" cy="214503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391160" y="828040"/>
            <a:ext cx="5299710" cy="2343150"/>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411480" y="5449570"/>
            <a:ext cx="2628900" cy="742950"/>
          </a:xfrm>
          <a:prstGeom prst="rect">
            <a:avLst/>
          </a:prstGeom>
          <a:ln w="28575">
            <a:solidFill>
              <a:schemeClr val="accent1"/>
            </a:solidFill>
          </a:ln>
        </p:spPr>
      </p:pic>
      <p:pic>
        <p:nvPicPr>
          <p:cNvPr id="7" name="图片 6"/>
          <p:cNvPicPr>
            <a:picLocks noChangeAspect="1"/>
          </p:cNvPicPr>
          <p:nvPr>
            <p:custDataLst>
              <p:tags r:id="rId8"/>
            </p:custDataLst>
          </p:nvPr>
        </p:nvPicPr>
        <p:blipFill>
          <a:blip r:embed="rId9"/>
          <a:stretch>
            <a:fillRect/>
          </a:stretch>
        </p:blipFill>
        <p:spPr>
          <a:xfrm>
            <a:off x="4219575" y="5111750"/>
            <a:ext cx="4779645" cy="1080770"/>
          </a:xfrm>
          <a:prstGeom prst="rect">
            <a:avLst/>
          </a:prstGeom>
          <a:ln w="28575">
            <a:solidFill>
              <a:schemeClr val="accent1"/>
            </a:solidFill>
          </a:ln>
        </p:spPr>
      </p:pic>
      <p:sp>
        <p:nvSpPr>
          <p:cNvPr id="8" name="文本框 7"/>
          <p:cNvSpPr txBox="1"/>
          <p:nvPr/>
        </p:nvSpPr>
        <p:spPr>
          <a:xfrm>
            <a:off x="489585" y="1199515"/>
            <a:ext cx="1237615" cy="475615"/>
          </a:xfrm>
          <a:prstGeom prst="rect">
            <a:avLst/>
          </a:prstGeom>
          <a:noFill/>
        </p:spPr>
        <p:txBody>
          <a:bodyPr wrap="square" rtlCol="0">
            <a:spAutoFit/>
          </a:bodyPr>
          <a:p>
            <a:r>
              <a:rPr lang="zh-CN" altLang="en-US" sz="2500" b="1">
                <a:solidFill>
                  <a:schemeClr val="bg1"/>
                </a:solidFill>
              </a:rPr>
              <a:t>工行</a:t>
            </a:r>
            <a:endParaRPr lang="zh-CN" altLang="en-US" sz="2500" b="1">
              <a:solidFill>
                <a:schemeClr val="bg1"/>
              </a:solidFill>
            </a:endParaRPr>
          </a:p>
        </p:txBody>
      </p:sp>
    </p:spTree>
    <p:custDataLst>
      <p:tags r:id="rId10"/>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448945" y="911225"/>
            <a:ext cx="11322685" cy="5230495"/>
          </a:xfrm>
          <a:prstGeom prst="rect">
            <a:avLst/>
          </a:prstGeom>
        </p:spPr>
      </p:pic>
      <p:sp>
        <p:nvSpPr>
          <p:cNvPr id="4" name="文本框 3"/>
          <p:cNvSpPr txBox="1"/>
          <p:nvPr/>
        </p:nvSpPr>
        <p:spPr>
          <a:xfrm>
            <a:off x="1591310" y="1281430"/>
            <a:ext cx="4905375" cy="163004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总结：飞鱼趋势，谁先上水，谁是</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大哥</a:t>
            </a:r>
            <a:r>
              <a:rPr lang="en-US" altLang="zh-CN" sz="2000">
                <a:latin typeface="思源黑体 CN Heavy" panose="020B0A00000000000000" charset="-122"/>
                <a:ea typeface="思源黑体 CN Heavy" panose="020B0A00000000000000" charset="-122"/>
                <a:cs typeface="思源黑体 CN Heavy" panose="020B0A00000000000000" charset="-122"/>
              </a:rPr>
              <a:t>”</a:t>
            </a:r>
            <a:endParaRPr lang="en-US" altLang="zh-CN" sz="2000">
              <a:latin typeface="思源黑体 CN Heavy" panose="020B0A00000000000000" charset="-122"/>
              <a:ea typeface="思源黑体 CN Heavy" panose="020B0A00000000000000" charset="-122"/>
              <a:cs typeface="思源黑体 CN Heavy" panose="020B0A00000000000000" charset="-122"/>
            </a:endParaRPr>
          </a:p>
          <a:p>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大哥</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发力，</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小盘的</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二哥</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成长快！</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en-US" altLang="zh-CN" sz="2000">
                <a:solidFill>
                  <a:srgbClr val="0070C0"/>
                </a:solidFill>
                <a:latin typeface="思源黑体 CN Heavy" panose="020B0A00000000000000" charset="-122"/>
                <a:ea typeface="思源黑体 CN Heavy" panose="020B0A00000000000000" charset="-122"/>
                <a:cs typeface="思源黑体 CN Heavy" panose="020B0A00000000000000" charset="-122"/>
              </a:rPr>
              <a:t>“</a:t>
            </a:r>
            <a:r>
              <a:rPr lang="zh-CN" altLang="en-US" sz="2000">
                <a:solidFill>
                  <a:srgbClr val="0070C0"/>
                </a:solidFill>
                <a:latin typeface="思源黑体 CN Heavy" panose="020B0A00000000000000" charset="-122"/>
                <a:ea typeface="思源黑体 CN Heavy" panose="020B0A00000000000000" charset="-122"/>
                <a:cs typeface="思源黑体 CN Heavy" panose="020B0A00000000000000" charset="-122"/>
              </a:rPr>
              <a:t>大哥</a:t>
            </a:r>
            <a:r>
              <a:rPr lang="en-US" altLang="zh-CN" sz="2000">
                <a:solidFill>
                  <a:srgbClr val="0070C0"/>
                </a:solidFill>
                <a:latin typeface="思源黑体 CN Heavy" panose="020B0A00000000000000" charset="-122"/>
                <a:ea typeface="思源黑体 CN Heavy" panose="020B0A00000000000000" charset="-122"/>
                <a:cs typeface="思源黑体 CN Heavy" panose="020B0A00000000000000" charset="-122"/>
              </a:rPr>
              <a:t>”</a:t>
            </a:r>
            <a:r>
              <a:rPr lang="zh-CN" altLang="en-US" sz="2000">
                <a:solidFill>
                  <a:srgbClr val="0070C0"/>
                </a:solidFill>
                <a:latin typeface="思源黑体 CN Heavy" panose="020B0A00000000000000" charset="-122"/>
                <a:ea typeface="思源黑体 CN Heavy" panose="020B0A00000000000000" charset="-122"/>
                <a:cs typeface="思源黑体 CN Heavy" panose="020B0A00000000000000" charset="-122"/>
              </a:rPr>
              <a:t>休息了，宴席结束啦！</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谁来也不好使</a:t>
            </a:r>
            <a:r>
              <a:rPr lang="en-US" altLang="zh-CN" sz="20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a:t>
            </a:r>
            <a:endParaRPr lang="en-US" altLang="zh-CN" sz="20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好机会</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大势所趋！</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aphicFrame>
        <p:nvGraphicFramePr>
          <p:cNvPr id="3" name="表格 2"/>
          <p:cNvGraphicFramePr/>
          <p:nvPr>
            <p:custDataLst>
              <p:tags r:id="rId2"/>
            </p:custDataLst>
          </p:nvPr>
        </p:nvGraphicFramePr>
        <p:xfrm>
          <a:off x="1644650" y="989330"/>
          <a:ext cx="8902065" cy="4378325"/>
        </p:xfrm>
        <a:graphic>
          <a:graphicData uri="http://schemas.openxmlformats.org/drawingml/2006/table">
            <a:tbl>
              <a:tblPr firstRow="1" bandRow="1">
                <a:tableStyleId>{5C22544A-7EE6-4342-B048-85BDC9FD1C3A}</a:tableStyleId>
              </a:tblPr>
              <a:tblGrid>
                <a:gridCol w="2967355"/>
                <a:gridCol w="2967355"/>
                <a:gridCol w="2967355"/>
              </a:tblGrid>
              <a:tr h="1950720">
                <a:tc>
                  <a:txBody>
                    <a:bodyPr/>
                    <a:p>
                      <a:pPr algn="ctr">
                        <a:lnSpc>
                          <a:spcPct val="340000"/>
                        </a:lnSpc>
                        <a:buNone/>
                      </a:pPr>
                      <a:r>
                        <a:rPr lang="zh-CN" altLang="en-US" sz="3000">
                          <a:latin typeface="思源黑体 CN Heavy" panose="020B0A00000000000000" charset="-122"/>
                          <a:ea typeface="思源黑体 CN Heavy" panose="020B0A00000000000000" charset="-122"/>
                        </a:rPr>
                        <a:t>看大盘</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340000"/>
                        </a:lnSpc>
                        <a:buNone/>
                      </a:pPr>
                      <a:r>
                        <a:rPr lang="zh-CN" altLang="en-US" sz="3000">
                          <a:latin typeface="思源黑体 CN Heavy" panose="020B0A00000000000000" charset="-122"/>
                          <a:ea typeface="思源黑体 CN Heavy" panose="020B0A00000000000000" charset="-122"/>
                        </a:rPr>
                        <a:t>大盘分析</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600"/>
                        <a:t>量价分析</a:t>
                      </a:r>
                      <a:endParaRPr lang="zh-CN" altLang="en-US" sz="2600"/>
                    </a:p>
                    <a:p>
                      <a:pPr algn="ctr">
                        <a:lnSpc>
                          <a:spcPct val="250000"/>
                        </a:lnSpc>
                        <a:buNone/>
                      </a:pPr>
                      <a:r>
                        <a:rPr lang="zh-CN" altLang="en-US" sz="2600"/>
                        <a:t>战法指标分析</a:t>
                      </a:r>
                      <a:endParaRPr lang="zh-CN" altLang="en-US" sz="2600"/>
                    </a:p>
                  </a:txBody>
                  <a:tcPr/>
                </a:tc>
              </a:tr>
              <a:tr h="2427605">
                <a:tc>
                  <a:txBody>
                    <a:bodyPr/>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判断个股</a:t>
                      </a:r>
                      <a:endParaRPr lang="zh-CN" altLang="en-US" sz="2600">
                        <a:solidFill>
                          <a:schemeClr val="tx1"/>
                        </a:solidFill>
                        <a:latin typeface="思源黑体 CN Heavy" panose="020B0A00000000000000" charset="-122"/>
                        <a:ea typeface="思源黑体 CN Heavy" panose="020B0A00000000000000" charset="-122"/>
                      </a:endParaRPr>
                    </a:p>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买卖点</a:t>
                      </a:r>
                      <a:endParaRPr lang="zh-CN" altLang="en-US" sz="2600">
                        <a:solidFill>
                          <a:schemeClr val="tx1"/>
                        </a:solidFill>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a:t>
                      </a:r>
                      <a:r>
                        <a:rPr lang="zh-CN" altLang="en-US" sz="2200">
                          <a:latin typeface="思源黑体 CN Heavy" panose="020B0A00000000000000" charset="-122"/>
                          <a:ea typeface="思源黑体 CN Heavy" panose="020B0A00000000000000" charset="-122"/>
                          <a:cs typeface="思源黑体 CN Heavy" panose="020B0A00000000000000" charset="-122"/>
                        </a:rPr>
                        <a:t>三板斧&gt;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&lt;主力控盘&gt;</a:t>
                      </a:r>
                      <a:endParaRPr lang="zh-CN" altLang="en-US" sz="2200">
                        <a:latin typeface="思源黑体 CN Heavy" panose="020B0A00000000000000" charset="-122"/>
                        <a:ea typeface="思源黑体 CN Heavy" panose="020B0A00000000000000" charset="-122"/>
                        <a:cs typeface="思源黑体 CN Heavy" panose="020B0A00000000000000" charset="-122"/>
                        <a:sym typeface="+mn-ea"/>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&lt;主力净买额</a:t>
                      </a: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新手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少做，做中线</a:t>
                      </a:r>
                      <a:endParaRPr lang="zh-CN" altLang="en-US" sz="2500">
                        <a:latin typeface="思源黑体 CN Heavy" panose="020B0A00000000000000" charset="-122"/>
                        <a:ea typeface="思源黑体 CN Heavy" panose="020B0A00000000000000" charset="-122"/>
                        <a:cs typeface="思源黑体 CN Heavy" panose="020B0A00000000000000" charset="-122"/>
                      </a:endParaRPr>
                    </a:p>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老手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根据水准而做</a:t>
                      </a:r>
                      <a:endParaRPr lang="zh-CN" altLang="en-US"/>
                    </a:p>
                    <a:p>
                      <a:pPr algn="ctr">
                        <a:lnSpc>
                          <a:spcPct val="270000"/>
                        </a:lnSpc>
                        <a:buNone/>
                      </a:pPr>
                      <a:endParaRPr lang="zh-CN" altLang="en-US"/>
                    </a:p>
                  </a:txBody>
                  <a:tcPr/>
                </a:tc>
              </a:tr>
            </a:tbl>
          </a:graphicData>
        </a:graphic>
      </p:graphicFrame>
    </p:spTree>
    <p:custDataLst>
      <p:tags r:id="rId3"/>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34340" y="873125"/>
            <a:ext cx="11387455" cy="5254625"/>
          </a:xfrm>
          <a:prstGeom prst="rect">
            <a:avLst/>
          </a:prstGeom>
        </p:spPr>
      </p:pic>
    </p:spTree>
    <p:custDataLst>
      <p:tags r:id="rId5"/>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374650" y="880110"/>
            <a:ext cx="11479530" cy="5295900"/>
          </a:xfrm>
          <a:prstGeom prst="rect">
            <a:avLst/>
          </a:prstGeom>
        </p:spPr>
      </p:pic>
      <p:sp>
        <p:nvSpPr>
          <p:cNvPr id="4" name="文本框 3"/>
          <p:cNvSpPr txBox="1"/>
          <p:nvPr/>
        </p:nvSpPr>
        <p:spPr>
          <a:xfrm>
            <a:off x="4888230" y="661670"/>
            <a:ext cx="3790315" cy="1014730"/>
          </a:xfrm>
          <a:prstGeom prst="rect">
            <a:avLst/>
          </a:prstGeom>
          <a:noFill/>
        </p:spPr>
        <p:txBody>
          <a:bodyPr wrap="square" rtlCol="0">
            <a:spAutoFit/>
          </a:bodyPr>
          <a:p>
            <a:r>
              <a:rPr lang="en-US" altLang="zh-CN" sz="22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2023</a:t>
            </a:r>
            <a:endParaRPr lang="en-US" altLang="zh-CN" sz="22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1900">
                <a:latin typeface="思源黑体 CN Heavy" panose="020B0A00000000000000" charset="-122"/>
                <a:ea typeface="思源黑体 CN Heavy" panose="020B0A00000000000000" charset="-122"/>
                <a:cs typeface="思源黑体 CN Heavy" panose="020B0A00000000000000" charset="-122"/>
              </a:rPr>
              <a:t>只有看懂飞鱼趋势</a:t>
            </a:r>
            <a:endParaRPr lang="zh-CN" altLang="en-US" sz="1900">
              <a:latin typeface="思源黑体 CN Heavy" panose="020B0A00000000000000" charset="-122"/>
              <a:ea typeface="思源黑体 CN Heavy" panose="020B0A00000000000000" charset="-122"/>
              <a:cs typeface="思源黑体 CN Heavy" panose="020B0A00000000000000" charset="-122"/>
            </a:endParaRPr>
          </a:p>
          <a:p>
            <a:r>
              <a:rPr lang="zh-CN" altLang="en-US" sz="1900">
                <a:latin typeface="思源黑体 CN Heavy" panose="020B0A00000000000000" charset="-122"/>
                <a:ea typeface="思源黑体 CN Heavy" panose="020B0A00000000000000" charset="-122"/>
                <a:cs typeface="思源黑体 CN Heavy" panose="020B0A00000000000000" charset="-122"/>
              </a:rPr>
              <a:t>基本面好</a:t>
            </a:r>
            <a:r>
              <a:rPr lang="en-US" altLang="zh-CN" sz="1900">
                <a:latin typeface="思源黑体 CN Heavy" panose="020B0A00000000000000" charset="-122"/>
                <a:ea typeface="思源黑体 CN Heavy" panose="020B0A00000000000000" charset="-122"/>
                <a:cs typeface="思源黑体 CN Heavy" panose="020B0A00000000000000" charset="-122"/>
              </a:rPr>
              <a:t>+</a:t>
            </a:r>
            <a:r>
              <a:rPr lang="en-US" altLang="zh-CN" sz="19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0</a:t>
            </a:r>
            <a:r>
              <a:rPr lang="zh-CN" altLang="en-US" sz="19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成本底仓，循环推进</a:t>
            </a:r>
            <a:r>
              <a:rPr lang="en-US" altLang="zh-CN" sz="1900">
                <a:gradFill>
                  <a:gsLst>
                    <a:gs pos="0">
                      <a:srgbClr val="FE4444"/>
                    </a:gs>
                    <a:gs pos="100000">
                      <a:srgbClr val="832B2B"/>
                    </a:gs>
                  </a:gsLst>
                  <a:lin scaled="0"/>
                </a:gradFill>
              </a:rPr>
              <a:t> </a:t>
            </a:r>
            <a:endParaRPr lang="en-US" altLang="zh-CN" sz="1900">
              <a:gradFill>
                <a:gsLst>
                  <a:gs pos="0">
                    <a:srgbClr val="FE4444"/>
                  </a:gs>
                  <a:gs pos="100000">
                    <a:srgbClr val="832B2B"/>
                  </a:gs>
                </a:gsLst>
                <a:lin scaled="0"/>
              </a:gradFill>
            </a:endParaRPr>
          </a:p>
        </p:txBody>
      </p:sp>
    </p:spTree>
    <p:custDataLst>
      <p:tags r:id="rId5"/>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科创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64185" y="906145"/>
            <a:ext cx="11355705" cy="519620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4290060" y="4737735"/>
            <a:ext cx="3256280" cy="1088390"/>
          </a:xfrm>
          <a:prstGeom prst="rect">
            <a:avLst/>
          </a:prstGeom>
          <a:ln w="38100">
            <a:solidFill>
              <a:schemeClr val="accent4"/>
            </a:solidFill>
          </a:ln>
        </p:spPr>
      </p:pic>
    </p:spTree>
    <p:custDataLst>
      <p:tags r:id="rId6"/>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科创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455295" y="876935"/>
            <a:ext cx="11349990" cy="5227955"/>
          </a:xfrm>
          <a:prstGeom prst="rect">
            <a:avLst/>
          </a:prstGeom>
        </p:spPr>
      </p:pic>
    </p:spTree>
    <p:custDataLst>
      <p:tags r:id="rId4"/>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1291590"/>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7.17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475615" y="910590"/>
            <a:ext cx="11299190" cy="5267960"/>
          </a:xfrm>
          <a:prstGeom prst="rect">
            <a:avLst/>
          </a:prstGeom>
        </p:spPr>
      </p:pic>
    </p:spTree>
    <p:custDataLst>
      <p:tags r:id="rId4"/>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1291590"/>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7.19</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07035" y="885825"/>
            <a:ext cx="11410950" cy="5226685"/>
          </a:xfrm>
          <a:prstGeom prst="rect">
            <a:avLst/>
          </a:prstGeom>
        </p:spPr>
      </p:pic>
      <p:sp>
        <p:nvSpPr>
          <p:cNvPr id="5" name="圆角矩形 4"/>
          <p:cNvSpPr/>
          <p:nvPr/>
        </p:nvSpPr>
        <p:spPr>
          <a:xfrm>
            <a:off x="5937885" y="2917190"/>
            <a:ext cx="854710" cy="85090"/>
          </a:xfrm>
          <a:prstGeom prst="round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1291590"/>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7.19</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66725" y="837565"/>
            <a:ext cx="11337925" cy="5299710"/>
          </a:xfrm>
          <a:prstGeom prst="rect">
            <a:avLst/>
          </a:prstGeom>
        </p:spPr>
      </p:pic>
    </p:spTree>
    <p:custDataLst>
      <p:tags r:id="rId4"/>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1291590"/>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7.19</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515620" y="1022350"/>
            <a:ext cx="4794250" cy="1691640"/>
          </a:xfrm>
          <a:prstGeom prst="rect">
            <a:avLst/>
          </a:prstGeom>
          <a:noFill/>
        </p:spPr>
        <p:txBody>
          <a:bodyPr wrap="square" rtlCol="0">
            <a:spAutoFit/>
          </a:bodyPr>
          <a:p>
            <a:r>
              <a:rPr lang="en-US" altLang="zh-CN" sz="2000" b="1"/>
              <a:t>1.</a:t>
            </a:r>
            <a:r>
              <a:rPr lang="zh-CN" altLang="en-US" sz="2000" b="1"/>
              <a:t>逻辑大数据，推算景气度</a:t>
            </a:r>
            <a:endParaRPr lang="zh-CN" altLang="en-US" sz="2000" b="1"/>
          </a:p>
          <a:p>
            <a:r>
              <a:rPr lang="en-US" altLang="zh-CN" sz="2000" b="1"/>
              <a:t>2.</a:t>
            </a:r>
            <a:r>
              <a:rPr lang="zh-CN" altLang="en-US" sz="2000" b="1"/>
              <a:t>行业板块的业绩印证</a:t>
            </a:r>
            <a:endParaRPr lang="zh-CN" altLang="en-US" sz="2000" b="1"/>
          </a:p>
          <a:p>
            <a:r>
              <a:rPr lang="en-US" altLang="zh-CN" sz="2000" b="1"/>
              <a:t>3.</a:t>
            </a:r>
            <a:r>
              <a:rPr lang="zh-CN" altLang="en-US" sz="2000" b="1"/>
              <a:t>行业</a:t>
            </a:r>
            <a:r>
              <a:rPr lang="en-US" altLang="zh-CN" sz="2000" b="1"/>
              <a:t>ETF</a:t>
            </a:r>
            <a:r>
              <a:rPr lang="zh-CN" altLang="en-US" sz="2000" b="1"/>
              <a:t>基金的</a:t>
            </a:r>
            <a:r>
              <a:rPr lang="en-US" altLang="zh-CN" sz="2000" b="1"/>
              <a:t> &lt;</a:t>
            </a:r>
            <a:r>
              <a:rPr lang="zh-CN" altLang="en-US" sz="2000" b="1"/>
              <a:t>神奇三板斧</a:t>
            </a:r>
            <a:r>
              <a:rPr lang="en-US" altLang="zh-CN" sz="2000" b="1">
                <a:sym typeface="+mn-ea"/>
              </a:rPr>
              <a:t>&gt;</a:t>
            </a:r>
            <a:r>
              <a:rPr lang="zh-CN" altLang="en-US" sz="2000" b="1">
                <a:sym typeface="+mn-ea"/>
              </a:rPr>
              <a:t>买点</a:t>
            </a:r>
            <a:endParaRPr lang="zh-CN" altLang="en-US" sz="2000" b="1">
              <a:sym typeface="+mn-ea"/>
            </a:endParaRPr>
          </a:p>
          <a:p>
            <a:endParaRPr lang="zh-CN" altLang="en-US">
              <a:sym typeface="+mn-ea"/>
            </a:endParaRPr>
          </a:p>
          <a:p>
            <a:r>
              <a:rPr lang="en-US" altLang="zh-CN" sz="2600" b="1">
                <a:gradFill>
                  <a:gsLst>
                    <a:gs pos="0">
                      <a:srgbClr val="FE4444"/>
                    </a:gs>
                    <a:gs pos="100000">
                      <a:srgbClr val="832B2B"/>
                    </a:gs>
                  </a:gsLst>
                  <a:lin scaled="0"/>
                </a:gradFill>
                <a:sym typeface="+mn-ea"/>
              </a:rPr>
              <a:t>1+2+3=</a:t>
            </a:r>
            <a:r>
              <a:rPr lang="zh-CN" altLang="en-US" sz="2600" b="1">
                <a:gradFill>
                  <a:gsLst>
                    <a:gs pos="0">
                      <a:srgbClr val="FE4444"/>
                    </a:gs>
                    <a:gs pos="100000">
                      <a:srgbClr val="832B2B"/>
                    </a:gs>
                  </a:gsLst>
                  <a:lin scaled="0"/>
                </a:gradFill>
                <a:sym typeface="+mn-ea"/>
              </a:rPr>
              <a:t>好机会！</a:t>
            </a:r>
            <a:endParaRPr lang="zh-CN" altLang="en-US" sz="2600" b="1">
              <a:gradFill>
                <a:gsLst>
                  <a:gs pos="0">
                    <a:srgbClr val="FE4444"/>
                  </a:gs>
                  <a:gs pos="100000">
                    <a:srgbClr val="832B2B"/>
                  </a:gs>
                </a:gsLst>
                <a:lin scaled="0"/>
              </a:gradFill>
              <a:sym typeface="+mn-ea"/>
            </a:endParaRPr>
          </a:p>
        </p:txBody>
      </p:sp>
      <p:pic>
        <p:nvPicPr>
          <p:cNvPr id="4" name="图片 3"/>
          <p:cNvPicPr>
            <a:picLocks noChangeAspect="1"/>
          </p:cNvPicPr>
          <p:nvPr>
            <p:custDataLst>
              <p:tags r:id="rId2"/>
            </p:custDataLst>
          </p:nvPr>
        </p:nvPicPr>
        <p:blipFill>
          <a:blip r:embed="rId3"/>
          <a:stretch>
            <a:fillRect/>
          </a:stretch>
        </p:blipFill>
        <p:spPr>
          <a:xfrm>
            <a:off x="611505" y="2802255"/>
            <a:ext cx="4856480" cy="3229610"/>
          </a:xfrm>
          <a:prstGeom prst="rect">
            <a:avLst/>
          </a:prstGeom>
        </p:spPr>
      </p:pic>
      <p:sp>
        <p:nvSpPr>
          <p:cNvPr id="5" name="文本框 4"/>
          <p:cNvSpPr txBox="1"/>
          <p:nvPr/>
        </p:nvSpPr>
        <p:spPr>
          <a:xfrm>
            <a:off x="5605145" y="950595"/>
            <a:ext cx="6096000" cy="1753235"/>
          </a:xfrm>
          <a:prstGeom prst="rect">
            <a:avLst/>
          </a:prstGeom>
          <a:noFill/>
        </p:spPr>
        <p:txBody>
          <a:bodyPr wrap="square" rtlCol="0" anchor="t">
            <a:spAutoFit/>
          </a:bodyPr>
          <a:p>
            <a:r>
              <a:rPr lang="zh-CN" altLang="en-US"/>
              <a:t>　　国内消费边际改善，空调有望延续高景气：受渠道补库存、热夏催化、前期需求回补等因素影响，2023 年国内空调景气度向好，在众多消费品中表现突出。</a:t>
            </a:r>
            <a:endParaRPr lang="zh-CN" altLang="en-US"/>
          </a:p>
          <a:p>
            <a:r>
              <a:rPr lang="en-US" altLang="zh-CN"/>
              <a:t>       家电外销复苏，值得资本市场关注：今年上半年家电出口增速转正。分品类来看，洗衣机、吸尘器、热泵、液晶电视机出口增速相对较快。</a:t>
            </a:r>
            <a:endParaRPr lang="en-US" altLang="zh-CN"/>
          </a:p>
        </p:txBody>
      </p:sp>
      <p:pic>
        <p:nvPicPr>
          <p:cNvPr id="6" name="图片 5"/>
          <p:cNvPicPr>
            <a:picLocks noChangeAspect="1"/>
          </p:cNvPicPr>
          <p:nvPr>
            <p:custDataLst>
              <p:tags r:id="rId4"/>
            </p:custDataLst>
          </p:nvPr>
        </p:nvPicPr>
        <p:blipFill>
          <a:blip r:embed="rId5"/>
          <a:stretch>
            <a:fillRect/>
          </a:stretch>
        </p:blipFill>
        <p:spPr>
          <a:xfrm>
            <a:off x="5309870" y="2713990"/>
            <a:ext cx="6219825" cy="1930400"/>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5309870" y="4545330"/>
            <a:ext cx="3030220" cy="1631315"/>
          </a:xfrm>
          <a:prstGeom prst="rect">
            <a:avLst/>
          </a:prstGeom>
          <a:ln w="19050">
            <a:solidFill>
              <a:schemeClr val="accent4"/>
            </a:solidFill>
          </a:ln>
        </p:spPr>
      </p:pic>
      <p:pic>
        <p:nvPicPr>
          <p:cNvPr id="8" name="图片 7"/>
          <p:cNvPicPr>
            <a:picLocks noChangeAspect="1"/>
          </p:cNvPicPr>
          <p:nvPr>
            <p:custDataLst>
              <p:tags r:id="rId8"/>
            </p:custDataLst>
          </p:nvPr>
        </p:nvPicPr>
        <p:blipFill>
          <a:blip r:embed="rId9"/>
          <a:stretch>
            <a:fillRect/>
          </a:stretch>
        </p:blipFill>
        <p:spPr>
          <a:xfrm>
            <a:off x="8987155" y="4925695"/>
            <a:ext cx="2294890" cy="1021080"/>
          </a:xfrm>
          <a:prstGeom prst="rect">
            <a:avLst/>
          </a:prstGeom>
        </p:spPr>
      </p:pic>
    </p:spTree>
    <p:custDataLst>
      <p:tags r:id="rId10"/>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p:nvPr>
            <p:custDataLst>
              <p:tags r:id="rId2"/>
            </p:custDataLst>
          </p:nvPr>
        </p:nvPicPr>
        <p:blipFill>
          <a:blip r:embed="rId3"/>
          <a:stretch>
            <a:fillRect/>
          </a:stretch>
        </p:blipFill>
        <p:spPr>
          <a:xfrm>
            <a:off x="1327150" y="824230"/>
            <a:ext cx="9509760" cy="5348605"/>
          </a:xfrm>
          <a:prstGeom prst="rect">
            <a:avLst/>
          </a:prstGeom>
          <a:noFill/>
          <a:ln w="9525">
            <a:noFill/>
          </a:ln>
        </p:spPr>
      </p:pic>
    </p:spTree>
    <p:custDataLst>
      <p:tags r:id="rId4"/>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7.17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70535" y="941705"/>
            <a:ext cx="11329670" cy="516763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注册制的基础知识</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9222740" y="774700"/>
            <a:ext cx="2472055" cy="5450205"/>
          </a:xfrm>
          <a:prstGeom prst="rect">
            <a:avLst/>
          </a:prstGeom>
        </p:spPr>
      </p:pic>
      <p:sp>
        <p:nvSpPr>
          <p:cNvPr id="5" name="文本框 4"/>
          <p:cNvSpPr txBox="1"/>
          <p:nvPr/>
        </p:nvSpPr>
        <p:spPr>
          <a:xfrm>
            <a:off x="400685" y="761365"/>
            <a:ext cx="8822690" cy="5494020"/>
          </a:xfrm>
          <a:prstGeom prst="rect">
            <a:avLst/>
          </a:prstGeom>
          <a:noFill/>
        </p:spPr>
        <p:txBody>
          <a:bodyPr wrap="square" rtlCol="0" anchor="t">
            <a:noAutofit/>
          </a:bodyPr>
          <a:p>
            <a:r>
              <a:rPr lang="zh-CN" altLang="en-US" b="1"/>
              <a:t>境内公司申请在主板上市，一般应符合哪些标准？</a:t>
            </a:r>
            <a:endParaRPr lang="zh-CN" altLang="en-US" b="1"/>
          </a:p>
          <a:p>
            <a:r>
              <a:rPr lang="zh-CN" altLang="en-US"/>
              <a:t>答：境内发行人申请在主板上市，市值及财务指标应当至少符合下列标准中的一项：</a:t>
            </a:r>
            <a:endParaRPr lang="zh-CN" altLang="en-US"/>
          </a:p>
          <a:p>
            <a:r>
              <a:rPr lang="zh-CN" altLang="en-US"/>
              <a:t>（1）最近三年净利润均为正，且最近三年净利润累计不低于 1.5 亿元，最近一年净利润不低于 6000 万元，最近三年经营活动产生的现金流量净额累计不低于 1 亿元或营业收入累计不低于 10 亿元；</a:t>
            </a:r>
            <a:endParaRPr lang="zh-CN" altLang="en-US"/>
          </a:p>
          <a:p>
            <a:r>
              <a:rPr lang="zh-CN" altLang="en-US"/>
              <a:t>（2）预计市值不低于 50 亿元，且最近一年净利润为正，最近一年营业收入不低于 6 亿元，最近三年经营活动产生的现金流量净额累计不低于 1.5亿元；</a:t>
            </a:r>
            <a:endParaRPr lang="zh-CN" altLang="en-US"/>
          </a:p>
          <a:p>
            <a:r>
              <a:rPr lang="zh-CN" altLang="en-US"/>
              <a:t>（3）预计市值不低于 80 亿元，且最近一年净利润为正，最近一年营业收入不低于 8 亿元。</a:t>
            </a:r>
            <a:endParaRPr lang="zh-CN" altLang="en-US"/>
          </a:p>
          <a:p>
            <a:r>
              <a:rPr lang="zh-CN" altLang="en-US"/>
              <a:t>上述所称净利润以扣除非经常性损益前后的孰低者为准，净利润、营业收入、经营活动产生的现金流量净额均指经审计的数值。上述所称预计市值，是指股票公开发行后按照总股本乘以发行价格计算出来的发行人股票名义总价值。</a:t>
            </a:r>
            <a:endParaRPr lang="zh-CN" altLang="en-US"/>
          </a:p>
          <a:p>
            <a:endParaRPr lang="zh-CN" altLang="en-US"/>
          </a:p>
          <a:p>
            <a:r>
              <a:rPr lang="zh-CN" altLang="en-US" b="1"/>
              <a:t>首次公开发行证券采用直接方式定价的，发行价格有什么要求？</a:t>
            </a:r>
            <a:endParaRPr lang="zh-CN" altLang="en-US" b="1"/>
          </a:p>
          <a:p>
            <a:r>
              <a:rPr lang="zh-CN" altLang="en-US"/>
              <a:t> 答： 首次公开发行证券采用直接定价方式的，发行人和主承销商向交易所报备的发行与承销方案应明确，发行价格对应的市盈率不得超过同行业上市公司二级市场平均市盈率；已经或者同时境外发行的，确定的发行价格不得超过发行人境外市场价格。</a:t>
            </a:r>
            <a:endParaRPr lang="zh-CN" altLang="en-US"/>
          </a:p>
          <a:p>
            <a:r>
              <a:rPr lang="zh-CN" altLang="en-US"/>
              <a:t> 如果发行人与主承销商拟定的发行价格高于上述任一值，或者发行人尚未盈利的，发行人和主承销商应当采用询价方式发行。</a:t>
            </a:r>
            <a:endParaRPr lang="zh-CN" altLang="en-US"/>
          </a:p>
        </p:txBody>
      </p:sp>
    </p:spTree>
    <p:custDataLst>
      <p:tags r:id="rId4"/>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5725160" y="910590"/>
            <a:ext cx="6096000" cy="5631180"/>
          </a:xfrm>
          <a:prstGeom prst="rect">
            <a:avLst/>
          </a:prstGeom>
          <a:noFill/>
        </p:spPr>
        <p:txBody>
          <a:bodyPr wrap="square" rtlCol="0" anchor="t">
            <a:spAutoFit/>
          </a:bodyPr>
          <a:p>
            <a:r>
              <a:rPr lang="zh-CN" altLang="en-US" b="1"/>
              <a:t>本周中汽协发布6月汽车产销数据，新能源汽车市场延续快速增长趋势</a:t>
            </a:r>
            <a:r>
              <a:rPr lang="zh-CN" altLang="en-US"/>
              <a:t>，</a:t>
            </a:r>
            <a:r>
              <a:rPr lang="zh-CN" altLang="en-US" b="1"/>
              <a:t>二季度销量逐月环比改善</a:t>
            </a:r>
            <a:r>
              <a:rPr lang="zh-CN" altLang="en-US"/>
              <a:t>。</a:t>
            </a:r>
            <a:endParaRPr lang="zh-CN" altLang="en-US"/>
          </a:p>
          <a:p>
            <a:endParaRPr lang="zh-CN" altLang="en-US"/>
          </a:p>
          <a:p>
            <a:r>
              <a:rPr lang="zh-CN" altLang="en-US"/>
              <a:t>产业链方面，下游需求略有恢复，但回暖不明显，供需双方博弈状态持续，锂盐价格小幅下跌，产业链整体价格弱稳运行。</a:t>
            </a:r>
            <a:r>
              <a:rPr lang="zh-CN" altLang="en-US" b="1"/>
              <a:t>当前板块估值处于近三年的历史底部，具备全球竞争力的头部优质企业配置价值渐显。</a:t>
            </a:r>
            <a:endParaRPr lang="zh-CN" altLang="en-US" b="1"/>
          </a:p>
          <a:p>
            <a:endParaRPr lang="zh-CN" altLang="en-US"/>
          </a:p>
          <a:p>
            <a:r>
              <a:rPr lang="zh-CN" altLang="en-US"/>
              <a:t>2023年上半年，汽车行业受补贴退出、主机厂价格战、国六A降价去库存等事件影响，消费者观望情绪加重，需求恢复不及预期，指数进入多轮震荡。</a:t>
            </a:r>
            <a:endParaRPr lang="zh-CN" altLang="en-US"/>
          </a:p>
          <a:p>
            <a:endParaRPr lang="zh-CN" altLang="en-US"/>
          </a:p>
          <a:p>
            <a:r>
              <a:rPr lang="zh-CN" altLang="en-US" b="1"/>
              <a:t>展望23年下半年，国家发改委、能源局、商务部等部门近期已陆续推出促汽车消费政策，价格战影响基本消除，消费者观望情绪减弱，叠加各地车展恢复、新车型推出加速，下游需求有望加速回暖。</a:t>
            </a:r>
            <a:r>
              <a:rPr lang="zh-CN" altLang="en-US"/>
              <a:t>政策加持背景下，看好需求复苏和技术升级带来的投资机会。</a:t>
            </a:r>
            <a:endParaRPr lang="zh-CN" altLang="en-US"/>
          </a:p>
          <a:p>
            <a:endParaRPr lang="zh-CN" altLang="en-US"/>
          </a:p>
          <a:p>
            <a:r>
              <a:rPr lang="zh-CN" altLang="en-US"/>
              <a:t>风险提示：宏观经济恢复不及预期；汽车销量不及预期。</a:t>
            </a:r>
            <a:endParaRPr lang="zh-CN" altLang="en-US"/>
          </a:p>
          <a:p>
            <a:endParaRPr lang="zh-CN" altLang="en-US"/>
          </a:p>
        </p:txBody>
      </p:sp>
      <p:pic>
        <p:nvPicPr>
          <p:cNvPr id="4" name="图片 3"/>
          <p:cNvPicPr>
            <a:picLocks noChangeAspect="1"/>
          </p:cNvPicPr>
          <p:nvPr>
            <p:custDataLst>
              <p:tags r:id="rId2"/>
            </p:custDataLst>
          </p:nvPr>
        </p:nvPicPr>
        <p:blipFill>
          <a:blip r:embed="rId3"/>
          <a:stretch>
            <a:fillRect/>
          </a:stretch>
        </p:blipFill>
        <p:spPr>
          <a:xfrm>
            <a:off x="414655" y="1888490"/>
            <a:ext cx="5122545" cy="3081020"/>
          </a:xfrm>
          <a:prstGeom prst="rect">
            <a:avLst/>
          </a:prstGeom>
        </p:spPr>
      </p:pic>
    </p:spTree>
    <p:custDataLst>
      <p:tags r:id="rId4"/>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54660" y="902970"/>
            <a:ext cx="11305540" cy="5204460"/>
          </a:xfrm>
          <a:prstGeom prst="rect">
            <a:avLst/>
          </a:prstGeom>
        </p:spPr>
      </p:pic>
    </p:spTree>
    <p:custDataLst>
      <p:tags r:id="rId4"/>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1291590"/>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轮动排行！</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7.17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85775" y="902335"/>
            <a:ext cx="11276965" cy="5227320"/>
          </a:xfrm>
          <a:prstGeom prst="rect">
            <a:avLst/>
          </a:prstGeom>
        </p:spPr>
      </p:pic>
    </p:spTree>
    <p:custDataLst>
      <p:tags r:id="rId4"/>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529590" y="832485"/>
            <a:ext cx="11203940" cy="5335905"/>
          </a:xfrm>
          <a:prstGeom prst="rect">
            <a:avLst/>
          </a:prstGeom>
        </p:spPr>
      </p:pic>
    </p:spTree>
    <p:custDataLst>
      <p:tags r:id="rId4"/>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44500" y="991870"/>
            <a:ext cx="6828790" cy="467106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6207125" y="883285"/>
            <a:ext cx="5610860" cy="3982085"/>
          </a:xfrm>
          <a:prstGeom prst="rect">
            <a:avLst/>
          </a:prstGeom>
          <a:ln w="28575">
            <a:solidFill>
              <a:schemeClr val="accent1"/>
            </a:solidFill>
          </a:ln>
        </p:spPr>
      </p:pic>
      <p:sp>
        <p:nvSpPr>
          <p:cNvPr id="5" name="文本框 4"/>
          <p:cNvSpPr txBox="1"/>
          <p:nvPr/>
        </p:nvSpPr>
        <p:spPr>
          <a:xfrm>
            <a:off x="7359015" y="4987290"/>
            <a:ext cx="4458970" cy="1291590"/>
          </a:xfrm>
          <a:prstGeom prst="rect">
            <a:avLst/>
          </a:prstGeom>
          <a:noFill/>
        </p:spPr>
        <p:txBody>
          <a:bodyPr wrap="square" rtlCol="0">
            <a:spAutoFit/>
          </a:bodyPr>
          <a:p>
            <a:r>
              <a:rPr lang="en-US" altLang="zh-CN"/>
              <a:t>       </a:t>
            </a:r>
            <a:r>
              <a:rPr lang="zh-CN" altLang="en-US"/>
              <a:t>业内认为，在多部颇具票房号召力的影片的加持之下，</a:t>
            </a:r>
            <a:r>
              <a:rPr lang="zh-CN" altLang="en-US" sz="2000" b="1"/>
              <a:t>2023年7月的月票房有望突破70亿元大关，创造中国影史同月份票房新高。</a:t>
            </a:r>
            <a:endParaRPr lang="zh-CN" altLang="en-US" sz="2000" b="1"/>
          </a:p>
        </p:txBody>
      </p:sp>
    </p:spTree>
    <p:custDataLst>
      <p:tags r:id="rId6"/>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1291590"/>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7.17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475615" y="910590"/>
            <a:ext cx="11299190" cy="5267960"/>
          </a:xfrm>
          <a:prstGeom prst="rect">
            <a:avLst/>
          </a:prstGeom>
        </p:spPr>
      </p:pic>
    </p:spTree>
    <p:custDataLst>
      <p:tags r:id="rId4"/>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5872480" y="899160"/>
            <a:ext cx="6087110" cy="4215765"/>
          </a:xfrm>
          <a:prstGeom prst="rect">
            <a:avLst/>
          </a:prstGeom>
          <a:noFill/>
        </p:spPr>
        <p:txBody>
          <a:bodyPr wrap="square" rtlCol="0" anchor="t">
            <a:spAutoFit/>
          </a:bodyPr>
          <a:p>
            <a:r>
              <a:rPr lang="en-US" altLang="zh-CN"/>
              <a:t>存量利率较高叠加“资产荒”，居民提前还贷可被视为资产配置的理性选择。某上市银行2022 年报披露，全年办理提前还款714.22 亿元，占按揭余额（加回提前还款额）的11%。</a:t>
            </a:r>
            <a:r>
              <a:rPr lang="en-US" altLang="zh-CN" b="1">
                <a:solidFill>
                  <a:schemeClr val="tx1"/>
                </a:solidFill>
              </a:rPr>
              <a:t>2022 上半年，RMBS 条件早偿率指数持续上升，居民降杠杆意愿较强。</a:t>
            </a:r>
            <a:r>
              <a:rPr lang="en-US" altLang="zh-CN"/>
              <a:t>该背景下，调降存量房贷利率呼声渐起，一方面可降低提前还款比例，另一方面可减轻居民还贷负担，提振消费。</a:t>
            </a:r>
            <a:endParaRPr lang="en-US" altLang="zh-CN"/>
          </a:p>
          <a:p>
            <a:r>
              <a:rPr lang="en-US" altLang="zh-CN"/>
              <a:t>影响测算：提前还款Vs 存量房贷利率调降     </a:t>
            </a:r>
            <a:endParaRPr lang="en-US" altLang="zh-CN"/>
          </a:p>
          <a:p>
            <a:r>
              <a:rPr lang="en-US" altLang="zh-CN"/>
              <a:t>       </a:t>
            </a:r>
            <a:r>
              <a:rPr lang="zh-CN" altLang="en-US"/>
              <a:t>下半年银行业绝对收益概率较大，但相对收益偏弱。绝对收益主要来自“复苏交易”，经济预期企稳，股份行就会有潜在机会。</a:t>
            </a:r>
            <a:endParaRPr lang="zh-CN" altLang="en-US"/>
          </a:p>
          <a:p>
            <a:r>
              <a:rPr lang="en-US" altLang="zh-CN"/>
              <a:t>       </a:t>
            </a:r>
            <a:r>
              <a:rPr lang="zh-CN" altLang="en-US"/>
              <a:t>目前来看，市场对下半年经济增长预期已经企稳，下半年政策大概率围绕财政，但政策着力点会更有针对性。长期资金需要关注配置窗口，回调即是机会！</a:t>
            </a:r>
            <a:endParaRPr lang="zh-CN" altLang="en-US" sz="1600"/>
          </a:p>
          <a:p>
            <a:r>
              <a:rPr lang="zh-CN" altLang="en-US" sz="1600"/>
              <a:t>风险提示：（1）经济表现不及预期；（2）金融风险超预期等。</a:t>
            </a:r>
            <a:endParaRPr lang="zh-CN" altLang="en-US" sz="1600"/>
          </a:p>
        </p:txBody>
      </p:sp>
      <p:pic>
        <p:nvPicPr>
          <p:cNvPr id="4" name="图片 3"/>
          <p:cNvPicPr>
            <a:picLocks noChangeAspect="1"/>
          </p:cNvPicPr>
          <p:nvPr>
            <p:custDataLst>
              <p:tags r:id="rId2"/>
            </p:custDataLst>
          </p:nvPr>
        </p:nvPicPr>
        <p:blipFill>
          <a:blip r:embed="rId3"/>
          <a:stretch>
            <a:fillRect/>
          </a:stretch>
        </p:blipFill>
        <p:spPr>
          <a:xfrm>
            <a:off x="391160" y="3237865"/>
            <a:ext cx="3615055" cy="214503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391160" y="828040"/>
            <a:ext cx="5299710" cy="2343150"/>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411480" y="5449570"/>
            <a:ext cx="2628900" cy="742950"/>
          </a:xfrm>
          <a:prstGeom prst="rect">
            <a:avLst/>
          </a:prstGeom>
          <a:ln w="28575">
            <a:solidFill>
              <a:schemeClr val="accent1"/>
            </a:solidFill>
          </a:ln>
        </p:spPr>
      </p:pic>
      <p:pic>
        <p:nvPicPr>
          <p:cNvPr id="7" name="图片 6"/>
          <p:cNvPicPr>
            <a:picLocks noChangeAspect="1"/>
          </p:cNvPicPr>
          <p:nvPr>
            <p:custDataLst>
              <p:tags r:id="rId8"/>
            </p:custDataLst>
          </p:nvPr>
        </p:nvPicPr>
        <p:blipFill>
          <a:blip r:embed="rId9"/>
          <a:stretch>
            <a:fillRect/>
          </a:stretch>
        </p:blipFill>
        <p:spPr>
          <a:xfrm>
            <a:off x="4219575" y="5111750"/>
            <a:ext cx="4779645" cy="1080770"/>
          </a:xfrm>
          <a:prstGeom prst="rect">
            <a:avLst/>
          </a:prstGeom>
          <a:ln w="28575">
            <a:solidFill>
              <a:schemeClr val="accent1"/>
            </a:solidFill>
          </a:ln>
        </p:spPr>
      </p:pic>
      <p:sp>
        <p:nvSpPr>
          <p:cNvPr id="8" name="文本框 7"/>
          <p:cNvSpPr txBox="1"/>
          <p:nvPr/>
        </p:nvSpPr>
        <p:spPr>
          <a:xfrm>
            <a:off x="489585" y="1199515"/>
            <a:ext cx="1237615" cy="475615"/>
          </a:xfrm>
          <a:prstGeom prst="rect">
            <a:avLst/>
          </a:prstGeom>
          <a:noFill/>
        </p:spPr>
        <p:txBody>
          <a:bodyPr wrap="square" rtlCol="0">
            <a:spAutoFit/>
          </a:bodyPr>
          <a:p>
            <a:r>
              <a:rPr lang="zh-CN" altLang="en-US" sz="2500" b="1">
                <a:solidFill>
                  <a:schemeClr val="bg1"/>
                </a:solidFill>
              </a:rPr>
              <a:t>工行</a:t>
            </a:r>
            <a:endParaRPr lang="zh-CN" altLang="en-US" sz="2500" b="1">
              <a:solidFill>
                <a:schemeClr val="bg1"/>
              </a:solidFill>
            </a:endParaRPr>
          </a:p>
        </p:txBody>
      </p:sp>
    </p:spTree>
    <p:custDataLst>
      <p:tags r:id="rId10"/>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453390" y="881380"/>
            <a:ext cx="11276330" cy="5306695"/>
          </a:xfrm>
          <a:prstGeom prst="rect">
            <a:avLst/>
          </a:prstGeom>
        </p:spPr>
      </p:pic>
      <p:sp>
        <p:nvSpPr>
          <p:cNvPr id="7" name="文本框 6"/>
          <p:cNvSpPr txBox="1"/>
          <p:nvPr/>
        </p:nvSpPr>
        <p:spPr>
          <a:xfrm>
            <a:off x="9674225" y="1263015"/>
            <a:ext cx="1567815" cy="429895"/>
          </a:xfrm>
          <a:prstGeom prst="rect">
            <a:avLst/>
          </a:prstGeom>
          <a:noFill/>
        </p:spPr>
        <p:txBody>
          <a:bodyPr wrap="square" rtlCol="0">
            <a:spAutoFit/>
          </a:bodyPr>
          <a:p>
            <a:r>
              <a:rPr lang="zh-CN" altLang="en-US" sz="2200" b="1"/>
              <a:t>金融</a:t>
            </a:r>
            <a:r>
              <a:rPr lang="en-US" altLang="zh-CN" sz="2200" b="1"/>
              <a:t>ETF</a:t>
            </a:r>
            <a:endParaRPr lang="en-US" altLang="zh-CN" sz="2200" b="1"/>
          </a:p>
        </p:txBody>
      </p:sp>
    </p:spTree>
    <p:custDataLst>
      <p:tags r:id="rId4"/>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认知与改变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p:nvPr/>
        </p:nvPicPr>
        <p:blipFill>
          <a:blip r:embed="rId2"/>
          <a:stretch>
            <a:fillRect/>
          </a:stretch>
        </p:blipFill>
        <p:spPr>
          <a:xfrm>
            <a:off x="542290" y="914400"/>
            <a:ext cx="1329690" cy="4975225"/>
          </a:xfrm>
          <a:prstGeom prst="rect">
            <a:avLst/>
          </a:prstGeom>
          <a:noFill/>
          <a:ln w="9525">
            <a:noFill/>
          </a:ln>
        </p:spPr>
      </p:pic>
      <p:pic>
        <p:nvPicPr>
          <p:cNvPr id="101" name="图片 100"/>
          <p:cNvPicPr/>
          <p:nvPr/>
        </p:nvPicPr>
        <p:blipFill>
          <a:blip r:embed="rId3"/>
          <a:stretch>
            <a:fillRect/>
          </a:stretch>
        </p:blipFill>
        <p:spPr>
          <a:xfrm>
            <a:off x="2001520" y="886460"/>
            <a:ext cx="1225550" cy="4975225"/>
          </a:xfrm>
          <a:prstGeom prst="rect">
            <a:avLst/>
          </a:prstGeom>
          <a:noFill/>
          <a:ln w="9525">
            <a:noFill/>
          </a:ln>
        </p:spPr>
      </p:pic>
      <p:pic>
        <p:nvPicPr>
          <p:cNvPr id="5" name="图片 4"/>
          <p:cNvPicPr>
            <a:picLocks noChangeAspect="1"/>
          </p:cNvPicPr>
          <p:nvPr>
            <p:custDataLst>
              <p:tags r:id="rId4"/>
            </p:custDataLst>
          </p:nvPr>
        </p:nvPicPr>
        <p:blipFill>
          <a:blip r:embed="rId5"/>
          <a:stretch>
            <a:fillRect/>
          </a:stretch>
        </p:blipFill>
        <p:spPr>
          <a:xfrm>
            <a:off x="3356610" y="867410"/>
            <a:ext cx="1226185" cy="5038090"/>
          </a:xfrm>
          <a:prstGeom prst="rect">
            <a:avLst/>
          </a:prstGeom>
        </p:spPr>
      </p:pic>
      <p:pic>
        <p:nvPicPr>
          <p:cNvPr id="102" name="图片 101"/>
          <p:cNvPicPr/>
          <p:nvPr/>
        </p:nvPicPr>
        <p:blipFill>
          <a:blip r:embed="rId6"/>
          <a:stretch>
            <a:fillRect/>
          </a:stretch>
        </p:blipFill>
        <p:spPr>
          <a:xfrm>
            <a:off x="4712335" y="914400"/>
            <a:ext cx="1203325" cy="4975225"/>
          </a:xfrm>
          <a:prstGeom prst="rect">
            <a:avLst/>
          </a:prstGeom>
          <a:noFill/>
          <a:ln w="9525">
            <a:noFill/>
          </a:ln>
        </p:spPr>
      </p:pic>
      <p:pic>
        <p:nvPicPr>
          <p:cNvPr id="6" name="图片 5"/>
          <p:cNvPicPr>
            <a:picLocks noChangeAspect="1"/>
          </p:cNvPicPr>
          <p:nvPr>
            <p:custDataLst>
              <p:tags r:id="rId7"/>
            </p:custDataLst>
          </p:nvPr>
        </p:nvPicPr>
        <p:blipFill>
          <a:blip r:embed="rId8"/>
          <a:stretch>
            <a:fillRect/>
          </a:stretch>
        </p:blipFill>
        <p:spPr>
          <a:xfrm>
            <a:off x="6045200" y="914400"/>
            <a:ext cx="1223645" cy="4974590"/>
          </a:xfrm>
          <a:prstGeom prst="rect">
            <a:avLst/>
          </a:prstGeom>
        </p:spPr>
      </p:pic>
      <p:pic>
        <p:nvPicPr>
          <p:cNvPr id="7" name="图片 6"/>
          <p:cNvPicPr>
            <a:picLocks noChangeAspect="1"/>
          </p:cNvPicPr>
          <p:nvPr>
            <p:custDataLst>
              <p:tags r:id="rId9"/>
            </p:custDataLst>
          </p:nvPr>
        </p:nvPicPr>
        <p:blipFill>
          <a:blip r:embed="rId10"/>
          <a:stretch>
            <a:fillRect/>
          </a:stretch>
        </p:blipFill>
        <p:spPr>
          <a:xfrm>
            <a:off x="7398385" y="898525"/>
            <a:ext cx="1200150" cy="4991100"/>
          </a:xfrm>
          <a:prstGeom prst="rect">
            <a:avLst/>
          </a:prstGeom>
        </p:spPr>
      </p:pic>
      <p:pic>
        <p:nvPicPr>
          <p:cNvPr id="8" name="图片 7"/>
          <p:cNvPicPr>
            <a:picLocks noChangeAspect="1"/>
          </p:cNvPicPr>
          <p:nvPr>
            <p:custDataLst>
              <p:tags r:id="rId11"/>
            </p:custDataLst>
          </p:nvPr>
        </p:nvPicPr>
        <p:blipFill>
          <a:blip r:embed="rId12"/>
          <a:stretch>
            <a:fillRect/>
          </a:stretch>
        </p:blipFill>
        <p:spPr>
          <a:xfrm>
            <a:off x="8728075" y="941705"/>
            <a:ext cx="1189355" cy="4947285"/>
          </a:xfrm>
          <a:prstGeom prst="rect">
            <a:avLst/>
          </a:prstGeom>
        </p:spPr>
      </p:pic>
      <p:pic>
        <p:nvPicPr>
          <p:cNvPr id="9" name="图片 8"/>
          <p:cNvPicPr>
            <a:picLocks noChangeAspect="1"/>
          </p:cNvPicPr>
          <p:nvPr>
            <p:custDataLst>
              <p:tags r:id="rId13"/>
            </p:custDataLst>
          </p:nvPr>
        </p:nvPicPr>
        <p:blipFill>
          <a:blip r:embed="rId14"/>
          <a:stretch>
            <a:fillRect/>
          </a:stretch>
        </p:blipFill>
        <p:spPr>
          <a:xfrm>
            <a:off x="10046970" y="941705"/>
            <a:ext cx="1174750" cy="4959985"/>
          </a:xfrm>
          <a:prstGeom prst="rect">
            <a:avLst/>
          </a:prstGeom>
        </p:spPr>
      </p:pic>
      <p:sp>
        <p:nvSpPr>
          <p:cNvPr id="10" name="文本框 9"/>
          <p:cNvSpPr txBox="1"/>
          <p:nvPr/>
        </p:nvSpPr>
        <p:spPr>
          <a:xfrm>
            <a:off x="10210165" y="5430520"/>
            <a:ext cx="1605280" cy="860425"/>
          </a:xfrm>
          <a:prstGeom prst="rect">
            <a:avLst/>
          </a:prstGeom>
          <a:noFill/>
        </p:spPr>
        <p:txBody>
          <a:bodyPr wrap="square" rtlCol="0">
            <a:spAutoFit/>
          </a:bodyPr>
          <a:p>
            <a:r>
              <a:rPr lang="en-US" altLang="zh-CN" sz="5000">
                <a:latin typeface="思源黑体 CN Heavy" panose="020B0A00000000000000" charset="-122"/>
                <a:ea typeface="思源黑体 CN Heavy" panose="020B0A00000000000000" charset="-122"/>
              </a:rPr>
              <a:t>......</a:t>
            </a:r>
            <a:endParaRPr lang="en-US" altLang="zh-CN" sz="5000">
              <a:latin typeface="思源黑体 CN Heavy" panose="020B0A00000000000000" charset="-122"/>
              <a:ea typeface="思源黑体 CN Heavy" panose="020B0A00000000000000" charset="-122"/>
            </a:endParaRPr>
          </a:p>
        </p:txBody>
      </p:sp>
    </p:spTree>
    <p:custDataLst>
      <p:tags r:id="rId15"/>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认知与改变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3" name="图片 102"/>
          <p:cNvPicPr/>
          <p:nvPr/>
        </p:nvPicPr>
        <p:blipFill>
          <a:blip r:embed="rId2"/>
          <a:stretch>
            <a:fillRect/>
          </a:stretch>
        </p:blipFill>
        <p:spPr>
          <a:xfrm>
            <a:off x="398463" y="3332480"/>
            <a:ext cx="3629025" cy="2762250"/>
          </a:xfrm>
          <a:prstGeom prst="rect">
            <a:avLst/>
          </a:prstGeom>
          <a:noFill/>
          <a:ln w="28575">
            <a:solidFill>
              <a:schemeClr val="tx2">
                <a:lumMod val="50000"/>
                <a:lumOff val="50000"/>
              </a:schemeClr>
            </a:solidFill>
          </a:ln>
        </p:spPr>
      </p:pic>
      <p:pic>
        <p:nvPicPr>
          <p:cNvPr id="3" name="图片 2"/>
          <p:cNvPicPr>
            <a:picLocks noChangeAspect="1"/>
          </p:cNvPicPr>
          <p:nvPr>
            <p:custDataLst>
              <p:tags r:id="rId3"/>
            </p:custDataLst>
          </p:nvPr>
        </p:nvPicPr>
        <p:blipFill>
          <a:blip r:embed="rId4"/>
          <a:stretch>
            <a:fillRect/>
          </a:stretch>
        </p:blipFill>
        <p:spPr>
          <a:xfrm>
            <a:off x="3709670" y="812165"/>
            <a:ext cx="8150225" cy="2958465"/>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4191000" y="3787140"/>
            <a:ext cx="7668895" cy="809625"/>
          </a:xfrm>
          <a:prstGeom prst="rect">
            <a:avLst/>
          </a:prstGeom>
          <a:ln w="28575">
            <a:solidFill>
              <a:schemeClr val="accent6"/>
            </a:solidFill>
          </a:ln>
        </p:spPr>
      </p:pic>
      <p:pic>
        <p:nvPicPr>
          <p:cNvPr id="5" name="图片 4"/>
          <p:cNvPicPr>
            <a:picLocks noChangeAspect="1"/>
          </p:cNvPicPr>
          <p:nvPr>
            <p:custDataLst>
              <p:tags r:id="rId7"/>
            </p:custDataLst>
          </p:nvPr>
        </p:nvPicPr>
        <p:blipFill>
          <a:blip r:embed="rId8"/>
          <a:stretch>
            <a:fillRect/>
          </a:stretch>
        </p:blipFill>
        <p:spPr>
          <a:xfrm>
            <a:off x="4130675" y="4780280"/>
            <a:ext cx="5095875" cy="1314450"/>
          </a:xfrm>
          <a:prstGeom prst="rect">
            <a:avLst/>
          </a:prstGeom>
          <a:ln w="28575">
            <a:solidFill>
              <a:schemeClr val="tx1"/>
            </a:solidFill>
          </a:ln>
        </p:spPr>
      </p:pic>
      <p:sp>
        <p:nvSpPr>
          <p:cNvPr id="6" name="文本框 5"/>
          <p:cNvSpPr txBox="1"/>
          <p:nvPr/>
        </p:nvSpPr>
        <p:spPr>
          <a:xfrm>
            <a:off x="590550" y="1270000"/>
            <a:ext cx="2882265" cy="1630045"/>
          </a:xfrm>
          <a:prstGeom prst="rect">
            <a:avLst/>
          </a:prstGeom>
          <a:noFill/>
        </p:spPr>
        <p:txBody>
          <a:bodyPr wrap="square" rtlCol="0">
            <a:spAutoFit/>
          </a:bodyPr>
          <a:p>
            <a:r>
              <a:rPr lang="zh-CN" altLang="en-US" sz="5000">
                <a:latin typeface="思源黑体 CN Heavy" panose="020B0A00000000000000" charset="-122"/>
                <a:ea typeface="思源黑体 CN Heavy" panose="020B0A00000000000000" charset="-122"/>
                <a:cs typeface="思源黑体 CN Heavy" panose="020B0A00000000000000" charset="-122"/>
              </a:rPr>
              <a:t>股友</a:t>
            </a:r>
            <a:r>
              <a:rPr lang="en-US" altLang="zh-CN" sz="5000">
                <a:latin typeface="思源黑体 CN Heavy" panose="020B0A00000000000000" charset="-122"/>
                <a:ea typeface="思源黑体 CN Heavy" panose="020B0A00000000000000" charset="-122"/>
                <a:cs typeface="思源黑体 CN Heavy" panose="020B0A00000000000000" charset="-122"/>
              </a:rPr>
              <a:t>A</a:t>
            </a:r>
            <a:r>
              <a:rPr lang="zh-CN" altLang="en-US" sz="5000">
                <a:latin typeface="思源黑体 CN Heavy" panose="020B0A00000000000000" charset="-122"/>
                <a:ea typeface="思源黑体 CN Heavy" panose="020B0A00000000000000" charset="-122"/>
                <a:cs typeface="思源黑体 CN Heavy" panose="020B0A00000000000000" charset="-122"/>
              </a:rPr>
              <a:t>，</a:t>
            </a:r>
            <a:endParaRPr lang="en-US" altLang="zh-CN" sz="5000">
              <a:latin typeface="思源黑体 CN Heavy" panose="020B0A00000000000000" charset="-122"/>
              <a:ea typeface="思源黑体 CN Heavy" panose="020B0A00000000000000" charset="-122"/>
              <a:cs typeface="思源黑体 CN Heavy" panose="020B0A00000000000000" charset="-122"/>
            </a:endParaRPr>
          </a:p>
          <a:p>
            <a:r>
              <a:rPr lang="en-US" altLang="zh-CN" sz="5000">
                <a:latin typeface="思源黑体 CN Heavy" panose="020B0A00000000000000" charset="-122"/>
                <a:ea typeface="思源黑体 CN Heavy" panose="020B0A00000000000000" charset="-122"/>
                <a:cs typeface="思源黑体 CN Heavy" panose="020B0A00000000000000" charset="-122"/>
              </a:rPr>
              <a:t>6</a:t>
            </a:r>
            <a:r>
              <a:rPr lang="zh-CN" altLang="en-US" sz="5000">
                <a:latin typeface="思源黑体 CN Heavy" panose="020B0A00000000000000" charset="-122"/>
                <a:ea typeface="思源黑体 CN Heavy" panose="020B0A00000000000000" charset="-122"/>
                <a:cs typeface="思源黑体 CN Heavy" panose="020B0A00000000000000" charset="-122"/>
              </a:rPr>
              <a:t>月</a:t>
            </a:r>
            <a:endParaRPr lang="zh-CN" altLang="en-US" sz="5000">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1854200" y="69850"/>
            <a:ext cx="8483600" cy="691515"/>
          </a:xfrm>
          <a:prstGeom prst="rect">
            <a:avLst/>
          </a:prstGeom>
          <a:noFill/>
        </p:spPr>
        <p:txBody>
          <a:bodyPr wrap="square" rtlCol="0">
            <a:spAutoFit/>
          </a:bodyPr>
          <a:p>
            <a:pPr algn="ctr"/>
            <a:r>
              <a:rPr lang="zh-CN" sz="39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Bold" panose="020B0800000000000000" charset="-122"/>
                <a:sym typeface="+mn-ea"/>
              </a:rPr>
              <a:t>简单失误</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VS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对的操作</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cxnSp>
        <p:nvCxnSpPr>
          <p:cNvPr id="3" name="直接连接符 2"/>
          <p:cNvCxnSpPr/>
          <p:nvPr/>
        </p:nvCxnSpPr>
        <p:spPr>
          <a:xfrm>
            <a:off x="6096000" y="923925"/>
            <a:ext cx="0" cy="5243195"/>
          </a:xfrm>
          <a:prstGeom prst="line">
            <a:avLst/>
          </a:prstGeom>
        </p:spPr>
        <p:style>
          <a:lnRef idx="3">
            <a:schemeClr val="accent6"/>
          </a:lnRef>
          <a:fillRef idx="0">
            <a:schemeClr val="accent6"/>
          </a:fillRef>
          <a:effectRef idx="2">
            <a:schemeClr val="accent6"/>
          </a:effectRef>
          <a:fontRef idx="minor">
            <a:schemeClr val="tx1"/>
          </a:fontRef>
        </p:style>
      </p:cxnSp>
      <p:sp>
        <p:nvSpPr>
          <p:cNvPr id="4" name="文本框 3"/>
          <p:cNvSpPr txBox="1"/>
          <p:nvPr/>
        </p:nvSpPr>
        <p:spPr>
          <a:xfrm>
            <a:off x="386080" y="701675"/>
            <a:ext cx="5564505" cy="6031230"/>
          </a:xfrm>
          <a:prstGeom prst="rect">
            <a:avLst/>
          </a:prstGeom>
          <a:noFill/>
        </p:spPr>
        <p:txBody>
          <a:bodyPr wrap="square" rtlCol="0">
            <a:spAutoFit/>
          </a:bodyPr>
          <a:p>
            <a:r>
              <a:rPr lang="en-US" altLang="zh-CN">
                <a:latin typeface="思源黑体 CN Heavy" panose="020B0A00000000000000" charset="-122"/>
                <a:ea typeface="思源黑体 CN Heavy" panose="020B0A00000000000000" charset="-122"/>
                <a:cs typeface="思源黑体 CN Heavy" panose="020B0A00000000000000" charset="-122"/>
              </a:rPr>
              <a:t>1.</a:t>
            </a:r>
            <a:r>
              <a:rPr lang="zh-CN" altLang="en-US">
                <a:latin typeface="思源黑体 CN Heavy" panose="020B0A00000000000000" charset="-122"/>
                <a:ea typeface="思源黑体 CN Heavy" panose="020B0A00000000000000" charset="-122"/>
                <a:cs typeface="思源黑体 CN Heavy" panose="020B0A00000000000000" charset="-122"/>
              </a:rPr>
              <a:t>买大涨过的，高位换手超</a:t>
            </a:r>
            <a:r>
              <a:rPr lang="en-US" altLang="zh-CN">
                <a:latin typeface="思源黑体 CN Heavy" panose="020B0A00000000000000" charset="-122"/>
                <a:ea typeface="思源黑体 CN Heavy" panose="020B0A00000000000000" charset="-122"/>
                <a:cs typeface="思源黑体 CN Heavy" panose="020B0A00000000000000" charset="-122"/>
              </a:rPr>
              <a:t>10%-</a:t>
            </a:r>
            <a:r>
              <a:rPr lang="zh-CN" altLang="en-US">
                <a:latin typeface="思源黑体 CN Heavy" panose="020B0A00000000000000" charset="-122"/>
                <a:ea typeface="思源黑体 CN Heavy" panose="020B0A00000000000000" charset="-122"/>
                <a:cs typeface="思源黑体 CN Heavy" panose="020B0A00000000000000" charset="-122"/>
              </a:rPr>
              <a:t>警戒，</a:t>
            </a:r>
            <a:r>
              <a:rPr lang="en-US" altLang="zh-CN">
                <a:latin typeface="思源黑体 CN Heavy" panose="020B0A00000000000000" charset="-122"/>
                <a:ea typeface="思源黑体 CN Heavy" panose="020B0A00000000000000" charset="-122"/>
                <a:cs typeface="思源黑体 CN Heavy" panose="020B0A00000000000000" charset="-122"/>
              </a:rPr>
              <a:t>15%-20%...</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2.</a:t>
            </a:r>
            <a:r>
              <a:rPr lang="zh-CN" altLang="en-US">
                <a:latin typeface="思源黑体 CN Heavy" panose="020B0A00000000000000" charset="-122"/>
                <a:ea typeface="思源黑体 CN Heavy" panose="020B0A00000000000000" charset="-122"/>
                <a:cs typeface="思源黑体 CN Heavy" panose="020B0A00000000000000" charset="-122"/>
              </a:rPr>
              <a:t>追长上影</a:t>
            </a:r>
            <a:r>
              <a:rPr lang="en-US" altLang="zh-CN">
                <a:latin typeface="思源黑体 CN Heavy" panose="020B0A00000000000000" charset="-122"/>
                <a:ea typeface="思源黑体 CN Heavy" panose="020B0A00000000000000" charset="-122"/>
                <a:cs typeface="思源黑体 CN Heavy" panose="020B0A00000000000000" charset="-122"/>
              </a:rPr>
              <a:t>K</a:t>
            </a:r>
            <a:r>
              <a:rPr lang="zh-CN" altLang="en-US">
                <a:latin typeface="思源黑体 CN Heavy" panose="020B0A00000000000000" charset="-122"/>
                <a:ea typeface="思源黑体 CN Heavy" panose="020B0A00000000000000" charset="-122"/>
                <a:cs typeface="思源黑体 CN Heavy" panose="020B0A00000000000000" charset="-122"/>
              </a:rPr>
              <a:t>线，无视长上影的影响</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3.</a:t>
            </a:r>
            <a:r>
              <a:rPr lang="zh-CN" altLang="en-US">
                <a:latin typeface="思源黑体 CN Heavy" panose="020B0A00000000000000" charset="-122"/>
                <a:ea typeface="思源黑体 CN Heavy" panose="020B0A00000000000000" charset="-122"/>
                <a:cs typeface="思源黑体 CN Heavy" panose="020B0A00000000000000" charset="-122"/>
              </a:rPr>
              <a:t>捕捞季节，死叉后，红柱连续缩短！</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4.</a:t>
            </a:r>
            <a:r>
              <a:rPr lang="zh-CN" altLang="en-US">
                <a:latin typeface="思源黑体 CN Heavy" panose="020B0A00000000000000" charset="-122"/>
                <a:ea typeface="思源黑体 CN Heavy" panose="020B0A00000000000000" charset="-122"/>
                <a:cs typeface="思源黑体 CN Heavy" panose="020B0A00000000000000" charset="-122"/>
              </a:rPr>
              <a:t>捕捞季节，</a:t>
            </a:r>
            <a:r>
              <a:rPr lang="en-US" altLang="zh-CN">
                <a:latin typeface="思源黑体 CN Heavy" panose="020B0A00000000000000" charset="-122"/>
                <a:ea typeface="思源黑体 CN Heavy" panose="020B0A00000000000000" charset="-122"/>
                <a:cs typeface="思源黑体 CN Heavy" panose="020B0A00000000000000" charset="-122"/>
              </a:rPr>
              <a:t>0</a:t>
            </a:r>
            <a:r>
              <a:rPr lang="zh-CN" altLang="en-US">
                <a:latin typeface="思源黑体 CN Heavy" panose="020B0A00000000000000" charset="-122"/>
                <a:ea typeface="思源黑体 CN Heavy" panose="020B0A00000000000000" charset="-122"/>
                <a:cs typeface="思源黑体 CN Heavy" panose="020B0A00000000000000" charset="-122"/>
              </a:rPr>
              <a:t>轴下方，快金叉</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5.</a:t>
            </a:r>
            <a:r>
              <a:rPr lang="zh-CN" altLang="en-US">
                <a:latin typeface="思源黑体 CN Heavy" panose="020B0A00000000000000" charset="-122"/>
                <a:ea typeface="思源黑体 CN Heavy" panose="020B0A00000000000000" charset="-122"/>
                <a:cs typeface="思源黑体 CN Heavy" panose="020B0A00000000000000" charset="-122"/>
              </a:rPr>
              <a:t>捕捞季节，</a:t>
            </a:r>
            <a:r>
              <a:rPr lang="zh-CN" altLang="en-US" sz="2100">
                <a:gradFill>
                  <a:gsLst>
                    <a:gs pos="0">
                      <a:srgbClr val="012D86"/>
                    </a:gs>
                    <a:gs pos="100000">
                      <a:srgbClr val="0E2557"/>
                    </a:gs>
                  </a:gsLst>
                  <a:lin scaled="0"/>
                </a:gradFill>
                <a:latin typeface="思源黑体 CN Heavy" panose="020B0A00000000000000" charset="-122"/>
                <a:ea typeface="思源黑体 CN Heavy" panose="020B0A00000000000000" charset="-122"/>
                <a:cs typeface="思源黑体 CN Heavy" panose="020B0A00000000000000" charset="-122"/>
              </a:rPr>
              <a:t>四四边界</a:t>
            </a:r>
            <a:r>
              <a:rPr lang="zh-CN" altLang="en-US">
                <a:latin typeface="思源黑体 CN Heavy" panose="020B0A00000000000000" charset="-122"/>
                <a:ea typeface="思源黑体 CN Heavy" panose="020B0A00000000000000" charset="-122"/>
                <a:cs typeface="思源黑体 CN Heavy" panose="020B0A00000000000000" charset="-122"/>
              </a:rPr>
              <a:t>，死叉，红柱缩短</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6.</a:t>
            </a:r>
            <a:r>
              <a:rPr lang="zh-CN" altLang="en-US">
                <a:latin typeface="思源黑体 CN Heavy" panose="020B0A00000000000000" charset="-122"/>
                <a:ea typeface="思源黑体 CN Heavy" panose="020B0A00000000000000" charset="-122"/>
                <a:cs typeface="思源黑体 CN Heavy" panose="020B0A00000000000000" charset="-122"/>
              </a:rPr>
              <a:t>捕捞季节，</a:t>
            </a:r>
            <a:r>
              <a:rPr lang="zh-CN" altLang="en-US" sz="2100">
                <a:latin typeface="思源黑体 CN Heavy" panose="020B0A00000000000000" charset="-122"/>
                <a:ea typeface="思源黑体 CN Heavy" panose="020B0A00000000000000" charset="-122"/>
                <a:cs typeface="思源黑体 CN Heavy" panose="020B0A00000000000000" charset="-122"/>
              </a:rPr>
              <a:t>顶背离</a:t>
            </a:r>
            <a:r>
              <a:rPr lang="zh-CN" altLang="en-US" sz="2000">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死叉，收绿柱</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7.</a:t>
            </a:r>
            <a:r>
              <a:rPr lang="zh-CN" altLang="en-US">
                <a:latin typeface="思源黑体 CN Heavy" panose="020B0A00000000000000" charset="-122"/>
                <a:ea typeface="思源黑体 CN Heavy" panose="020B0A00000000000000" charset="-122"/>
                <a:cs typeface="思源黑体 CN Heavy" panose="020B0A00000000000000" charset="-122"/>
              </a:rPr>
              <a:t>捕捞季节，金叉，收的红柱太小，走强没确认</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sym typeface="+mn-ea"/>
              </a:rPr>
              <a:t>8.</a:t>
            </a:r>
            <a:r>
              <a:rPr lang="zh-CN" altLang="en-US">
                <a:latin typeface="思源黑体 CN Heavy" panose="020B0A00000000000000" charset="-122"/>
                <a:ea typeface="思源黑体 CN Heavy" panose="020B0A00000000000000" charset="-122"/>
                <a:cs typeface="思源黑体 CN Heavy" panose="020B0A00000000000000" charset="-122"/>
                <a:sym typeface="+mn-ea"/>
              </a:rPr>
              <a:t>慧眼</a:t>
            </a:r>
            <a:r>
              <a:rPr lang="en-US" altLang="zh-CN">
                <a:latin typeface="思源黑体 CN Heavy" panose="020B0A00000000000000" charset="-122"/>
                <a:ea typeface="思源黑体 CN Heavy" panose="020B0A00000000000000" charset="-122"/>
                <a:cs typeface="思源黑体 CN Heavy" panose="020B0A00000000000000" charset="-122"/>
                <a:sym typeface="+mn-ea"/>
              </a:rPr>
              <a:t>K</a:t>
            </a:r>
            <a:r>
              <a:rPr lang="zh-CN" altLang="en-US">
                <a:latin typeface="思源黑体 CN Heavy" panose="020B0A00000000000000" charset="-122"/>
                <a:ea typeface="思源黑体 CN Heavy" panose="020B0A00000000000000" charset="-122"/>
                <a:cs typeface="思源黑体 CN Heavy" panose="020B0A00000000000000" charset="-122"/>
                <a:sym typeface="+mn-ea"/>
              </a:rPr>
              <a:t>线是蓝色，</a:t>
            </a:r>
            <a:r>
              <a:rPr lang="zh-CN" altLang="en-US" sz="2000">
                <a:latin typeface="思源黑体 CN Heavy" panose="020B0A00000000000000" charset="-122"/>
                <a:ea typeface="思源黑体 CN Heavy" panose="020B0A00000000000000" charset="-122"/>
                <a:cs typeface="思源黑体 CN Heavy" panose="020B0A00000000000000" charset="-122"/>
                <a:sym typeface="+mn-ea"/>
              </a:rPr>
              <a:t>捕捞季节还在收绿柱</a:t>
            </a:r>
            <a:r>
              <a:rPr lang="en-US" altLang="zh-CN" sz="2000">
                <a:latin typeface="思源黑体 CN Heavy" panose="020B0A00000000000000" charset="-122"/>
                <a:ea typeface="思源黑体 CN Heavy" panose="020B0A00000000000000" charset="-122"/>
                <a:cs typeface="思源黑体 CN Heavy" panose="020B0A00000000000000" charset="-122"/>
                <a:sym typeface="+mn-ea"/>
              </a:rPr>
              <a:t>...</a:t>
            </a:r>
            <a:endParaRPr lang="en-US" altLang="zh-CN" sz="2000">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sym typeface="+mn-ea"/>
              </a:rPr>
              <a:t>9.</a:t>
            </a:r>
            <a:r>
              <a:rPr lang="zh-CN" altLang="en-US">
                <a:latin typeface="思源黑体 CN Heavy" panose="020B0A00000000000000" charset="-122"/>
                <a:ea typeface="思源黑体 CN Heavy" panose="020B0A00000000000000" charset="-122"/>
                <a:cs typeface="思源黑体 CN Heavy" panose="020B0A00000000000000" charset="-122"/>
                <a:sym typeface="+mn-ea"/>
              </a:rPr>
              <a:t>神奇色阶，</a:t>
            </a:r>
            <a:r>
              <a:rPr lang="zh-CN" altLang="en-US"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第</a:t>
            </a:r>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1</a:t>
            </a:r>
            <a:r>
              <a:rPr lang="zh-CN" altLang="en-US"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色阶</a:t>
            </a:r>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a:t>
            </a:r>
            <a:r>
              <a:rPr lang="zh-CN" altLang="en-US"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绿色（灰色）</a:t>
            </a:r>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a:t>
            </a:r>
            <a:endPar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endParaRPr>
          </a:p>
          <a:p>
            <a:endParaRPr lang="en-US" altLang="zh-CN">
              <a:latin typeface="思源黑体 CN Heavy" panose="020B0A00000000000000" charset="-122"/>
              <a:ea typeface="思源黑体 CN Heavy" panose="020B0A00000000000000" charset="-122"/>
              <a:cs typeface="思源黑体 CN Heavy" panose="020B0A00000000000000" charset="-122"/>
              <a:sym typeface="+mn-ea"/>
            </a:endParaRPr>
          </a:p>
          <a:p>
            <a:r>
              <a:rPr lang="en-US" altLang="zh-CN">
                <a:latin typeface="思源黑体 CN Heavy" panose="020B0A00000000000000" charset="-122"/>
                <a:ea typeface="思源黑体 CN Heavy" panose="020B0A00000000000000" charset="-122"/>
                <a:cs typeface="思源黑体 CN Heavy" panose="020B0A00000000000000" charset="-122"/>
                <a:sym typeface="+mn-ea"/>
              </a:rPr>
              <a:t>10.</a:t>
            </a:r>
            <a:r>
              <a:rPr lang="zh-CN" altLang="en-US">
                <a:latin typeface="思源黑体 CN Heavy" panose="020B0A00000000000000" charset="-122"/>
                <a:ea typeface="思源黑体 CN Heavy" panose="020B0A00000000000000" charset="-122"/>
                <a:cs typeface="思源黑体 CN Heavy" panose="020B0A00000000000000" charset="-122"/>
                <a:sym typeface="+mn-ea"/>
              </a:rPr>
              <a:t>只看到了个股，</a:t>
            </a:r>
            <a:r>
              <a:rPr lang="zh-CN" altLang="en-US" sz="2500">
                <a:solidFill>
                  <a:schemeClr val="accent1"/>
                </a:solidFill>
                <a:latin typeface="思源黑体 CN Heavy" panose="020B0A00000000000000" charset="-122"/>
                <a:ea typeface="思源黑体 CN Heavy" panose="020B0A00000000000000" charset="-122"/>
                <a:cs typeface="思源黑体 CN Heavy" panose="020B0A00000000000000" charset="-122"/>
                <a:sym typeface="+mn-ea"/>
              </a:rPr>
              <a:t>没有把大盘放心上</a:t>
            </a:r>
            <a:r>
              <a:rPr lang="en-US" altLang="zh-CN" sz="2500">
                <a:solidFill>
                  <a:schemeClr val="accent1"/>
                </a:solidFill>
                <a:latin typeface="思源黑体 CN Heavy" panose="020B0A00000000000000" charset="-122"/>
                <a:ea typeface="思源黑体 CN Heavy" panose="020B0A00000000000000" charset="-122"/>
                <a:cs typeface="思源黑体 CN Heavy" panose="020B0A00000000000000" charset="-122"/>
                <a:sym typeface="+mn-ea"/>
              </a:rPr>
              <a:t>...</a:t>
            </a:r>
            <a:endParaRPr lang="en-US" altLang="zh-CN" sz="2500">
              <a:solidFill>
                <a:schemeClr val="accent1"/>
              </a:solidFill>
              <a:latin typeface="思源黑体 CN Heavy" panose="020B0A00000000000000" charset="-122"/>
              <a:ea typeface="思源黑体 CN Heavy" panose="020B0A00000000000000" charset="-122"/>
              <a:cs typeface="思源黑体 CN Heavy" panose="020B0A00000000000000" charset="-122"/>
            </a:endParaRPr>
          </a:p>
          <a:p>
            <a:endParaRPr lang="en-US" altLang="zh-CN" sz="2500">
              <a:solidFill>
                <a:schemeClr val="accent1"/>
              </a:solidFill>
              <a:latin typeface="思源黑体 CN Heavy" panose="020B0A00000000000000" charset="-122"/>
              <a:ea typeface="思源黑体 CN Heavy" panose="020B0A00000000000000" charset="-122"/>
              <a:cs typeface="思源黑体 CN Heavy" panose="020B0A00000000000000" charset="-122"/>
            </a:endParaRPr>
          </a:p>
        </p:txBody>
      </p:sp>
      <p:sp>
        <p:nvSpPr>
          <p:cNvPr id="5" name="文本框 4"/>
          <p:cNvSpPr txBox="1"/>
          <p:nvPr/>
        </p:nvSpPr>
        <p:spPr>
          <a:xfrm>
            <a:off x="6096000" y="1367790"/>
            <a:ext cx="6020435" cy="4446270"/>
          </a:xfrm>
          <a:prstGeom prst="rect">
            <a:avLst/>
          </a:prstGeom>
          <a:noFill/>
        </p:spPr>
        <p:txBody>
          <a:bodyPr wrap="square" rtlCol="0">
            <a:spAutoFit/>
          </a:bodyPr>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1.</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神奇三板斧，三板斧</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神奇色阶，</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4</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阶全红</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第</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1</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买点</a:t>
            </a:r>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2.</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神奇回档，上升回档</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神奇色阶，第二买点（第</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1</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时间）</a:t>
            </a:r>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3.</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神奇金叉，四阶全红</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+KDJ</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金叉</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+MACD</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金叉</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endPar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4.</a:t>
            </a:r>
            <a:r>
              <a:rPr lang="zh-CN" altLang="en-US">
                <a:latin typeface="思源黑体 CN Heavy" panose="020B0A00000000000000" charset="-122"/>
                <a:ea typeface="思源黑体 CN Heavy" panose="020B0A00000000000000" charset="-122"/>
                <a:cs typeface="思源黑体 CN Heavy" panose="020B0A00000000000000" charset="-122"/>
              </a:rPr>
              <a:t>神奇控盘，神奇色阶</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四阶全红</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主力控盘</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递增</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5.</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&lt;飞鱼趋势</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sym typeface="+mn-ea"/>
              </a:rPr>
              <a:t>&gt;</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锁定吃鱼身，避开鱼头鱼尾！</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远离大周期走弱的板块</a:t>
            </a:r>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逃顶！</a:t>
            </a:r>
            <a:endPar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走强板块中，个股趋势强，才真的强！</a:t>
            </a:r>
            <a:endPar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6.</a:t>
            </a:r>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《神奇战法》</a:t>
            </a:r>
            <a:r>
              <a:rPr lang="en-US" altLang="zh-CN"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智能盯盘</a:t>
            </a:r>
            <a:r>
              <a:rPr lang="en-US" altLang="zh-CN"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预期增长</a:t>
            </a:r>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en-US" altLang="zh-CN" sz="2000">
                <a:latin typeface="思源黑体 CN Heavy" panose="020B0A00000000000000" charset="-122"/>
                <a:ea typeface="思源黑体 CN Heavy" panose="020B0A00000000000000" charset="-122"/>
                <a:cs typeface="思源黑体 CN Heavy" panose="020B0A00000000000000" charset="-122"/>
              </a:rPr>
              <a:t>  </a:t>
            </a:r>
            <a:r>
              <a:rPr lang="en-US" altLang="zh-CN">
                <a:latin typeface="思源黑体 CN Heavy" panose="020B0A00000000000000" charset="-122"/>
                <a:ea typeface="思源黑体 CN Heavy" panose="020B0A00000000000000" charset="-122"/>
                <a:cs typeface="思源黑体 CN Heavy" panose="020B0A00000000000000" charset="-122"/>
              </a:rPr>
              <a:t> </a:t>
            </a:r>
            <a:endParaRPr lang="en-US" altLang="zh-CN">
              <a:latin typeface="思源黑体 CN Heavy" panose="020B0A00000000000000" charset="-122"/>
              <a:ea typeface="思源黑体 CN Heavy" panose="020B0A00000000000000" charset="-122"/>
              <a:cs typeface="思源黑体 CN Heavy" panose="020B0A00000000000000" charset="-122"/>
            </a:endParaRPr>
          </a:p>
        </p:txBody>
      </p:sp>
      <p:sp>
        <p:nvSpPr>
          <p:cNvPr id="6" name="文本框 5"/>
          <p:cNvSpPr txBox="1"/>
          <p:nvPr/>
        </p:nvSpPr>
        <p:spPr>
          <a:xfrm>
            <a:off x="6925945" y="1001395"/>
            <a:ext cx="4360545" cy="475615"/>
          </a:xfrm>
          <a:prstGeom prst="rect">
            <a:avLst/>
          </a:prstGeom>
          <a:noFill/>
        </p:spPr>
        <p:txBody>
          <a:bodyPr wrap="square" rtlCol="0">
            <a:spAutoFit/>
          </a:bodyPr>
          <a:p>
            <a:pPr algn="ctr"/>
            <a:r>
              <a:rPr lang="zh-CN" altLang="en-US" sz="2500">
                <a:latin typeface="思源黑体 CN Heavy" panose="020B0A00000000000000" charset="-122"/>
                <a:ea typeface="思源黑体 CN Heavy" panose="020B0A00000000000000" charset="-122"/>
              </a:rPr>
              <a:t>时间</a:t>
            </a:r>
            <a:r>
              <a:rPr lang="en-US" altLang="zh-CN" sz="2500">
                <a:latin typeface="思源黑体 CN Heavy" panose="020B0A00000000000000" charset="-122"/>
                <a:ea typeface="思源黑体 CN Heavy" panose="020B0A00000000000000" charset="-122"/>
              </a:rPr>
              <a:t>.</a:t>
            </a:r>
            <a:r>
              <a:rPr lang="zh-CN" altLang="en-US" sz="2500">
                <a:latin typeface="思源黑体 CN Heavy" panose="020B0A00000000000000" charset="-122"/>
                <a:ea typeface="思源黑体 CN Heavy" panose="020B0A00000000000000" charset="-122"/>
              </a:rPr>
              <a:t>第一位</a:t>
            </a:r>
            <a:endParaRPr lang="en-US" altLang="zh-CN" sz="2500">
              <a:latin typeface="思源黑体 CN Heavy" panose="020B0A00000000000000" charset="-122"/>
              <a:ea typeface="思源黑体 CN Heavy" panose="020B0A00000000000000" charset="-122"/>
            </a:endParaRPr>
          </a:p>
        </p:txBody>
      </p:sp>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2093595" y="836295"/>
            <a:ext cx="4822190" cy="5373370"/>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546735" y="1075690"/>
            <a:ext cx="4615180" cy="92773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7226300" y="836295"/>
            <a:ext cx="4478655" cy="5374005"/>
          </a:xfrm>
          <a:prstGeom prst="rect">
            <a:avLst/>
          </a:prstGeom>
          <a:ln w="28575">
            <a:gradFill>
              <a:gsLst>
                <a:gs pos="0">
                  <a:srgbClr val="007BD3"/>
                </a:gs>
                <a:gs pos="100000">
                  <a:srgbClr val="034373"/>
                </a:gs>
              </a:gsLst>
            </a:gradFill>
          </a:ln>
        </p:spPr>
      </p:pic>
    </p:spTree>
    <p:custDataLst>
      <p:tags r:id="rId9"/>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75615" y="918845"/>
            <a:ext cx="6703060" cy="5205095"/>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4887595" y="1154430"/>
            <a:ext cx="1250315" cy="1606550"/>
          </a:xfrm>
          <a:prstGeom prst="rect">
            <a:avLst/>
          </a:prstGeom>
        </p:spPr>
      </p:pic>
      <p:cxnSp>
        <p:nvCxnSpPr>
          <p:cNvPr id="4" name="直接箭头连接符 3"/>
          <p:cNvCxnSpPr/>
          <p:nvPr/>
        </p:nvCxnSpPr>
        <p:spPr>
          <a:xfrm flipH="1" flipV="1">
            <a:off x="6137910" y="2595880"/>
            <a:ext cx="437515" cy="35496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pic>
        <p:nvPicPr>
          <p:cNvPr id="5" name="图片 4"/>
          <p:cNvPicPr>
            <a:picLocks noChangeAspect="1"/>
          </p:cNvPicPr>
          <p:nvPr>
            <p:custDataLst>
              <p:tags r:id="rId7"/>
            </p:custDataLst>
          </p:nvPr>
        </p:nvPicPr>
        <p:blipFill>
          <a:blip r:embed="rId8"/>
          <a:stretch>
            <a:fillRect/>
          </a:stretch>
        </p:blipFill>
        <p:spPr>
          <a:xfrm>
            <a:off x="325120" y="844550"/>
            <a:ext cx="4562475" cy="806450"/>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2432685" y="4025265"/>
            <a:ext cx="3609975" cy="495300"/>
          </a:xfrm>
          <a:prstGeom prst="rect">
            <a:avLst/>
          </a:prstGeom>
        </p:spPr>
      </p:pic>
      <p:sp>
        <p:nvSpPr>
          <p:cNvPr id="8" name="上箭头 7"/>
          <p:cNvSpPr/>
          <p:nvPr/>
        </p:nvSpPr>
        <p:spPr>
          <a:xfrm>
            <a:off x="6605905" y="3190875"/>
            <a:ext cx="107315" cy="970915"/>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pic>
        <p:nvPicPr>
          <p:cNvPr id="9" name="图片 8"/>
          <p:cNvPicPr>
            <a:picLocks noChangeAspect="1"/>
          </p:cNvPicPr>
          <p:nvPr>
            <p:custDataLst>
              <p:tags r:id="rId11"/>
            </p:custDataLst>
          </p:nvPr>
        </p:nvPicPr>
        <p:blipFill>
          <a:blip r:embed="rId12"/>
          <a:stretch>
            <a:fillRect/>
          </a:stretch>
        </p:blipFill>
        <p:spPr>
          <a:xfrm>
            <a:off x="7501255" y="918210"/>
            <a:ext cx="4292600" cy="5205730"/>
          </a:xfrm>
          <a:prstGeom prst="rect">
            <a:avLst/>
          </a:prstGeom>
          <a:ln w="28575">
            <a:solidFill>
              <a:schemeClr val="accent1"/>
            </a:solidFill>
          </a:ln>
        </p:spPr>
      </p:pic>
    </p:spTree>
    <p:custDataLst>
      <p:tags r:id="rId13"/>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40690" y="860425"/>
            <a:ext cx="6089015" cy="5241290"/>
          </a:xfrm>
          <a:prstGeom prst="rect">
            <a:avLst/>
          </a:prstGeom>
          <a:ln w="28575">
            <a:gradFill>
              <a:gsLst>
                <a:gs pos="0">
                  <a:srgbClr val="012D86"/>
                </a:gs>
                <a:gs pos="100000">
                  <a:srgbClr val="0E2557"/>
                </a:gs>
              </a:gsLst>
            </a:gradFill>
          </a:ln>
        </p:spPr>
      </p:pic>
      <p:pic>
        <p:nvPicPr>
          <p:cNvPr id="4" name="图片 3"/>
          <p:cNvPicPr>
            <a:picLocks noChangeAspect="1"/>
          </p:cNvPicPr>
          <p:nvPr>
            <p:custDataLst>
              <p:tags r:id="rId5"/>
            </p:custDataLst>
          </p:nvPr>
        </p:nvPicPr>
        <p:blipFill>
          <a:blip r:embed="rId6"/>
          <a:stretch>
            <a:fillRect/>
          </a:stretch>
        </p:blipFill>
        <p:spPr>
          <a:xfrm>
            <a:off x="626745" y="1335405"/>
            <a:ext cx="3505200" cy="428625"/>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657225" y="1753870"/>
            <a:ext cx="3581400" cy="390525"/>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7146925" y="860425"/>
            <a:ext cx="4570730" cy="5241290"/>
          </a:xfrm>
          <a:prstGeom prst="rect">
            <a:avLst/>
          </a:prstGeom>
          <a:ln w="28575">
            <a:solidFill>
              <a:schemeClr val="accent1"/>
            </a:solidFill>
          </a:ln>
        </p:spPr>
      </p:pic>
    </p:spTree>
    <p:custDataLst>
      <p:tags r:id="rId1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93395" y="883920"/>
            <a:ext cx="8364855" cy="5231130"/>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2747010" y="3121660"/>
            <a:ext cx="3543300" cy="476250"/>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2736850" y="3467735"/>
            <a:ext cx="4200525" cy="409575"/>
          </a:xfrm>
          <a:prstGeom prst="rect">
            <a:avLst/>
          </a:prstGeom>
        </p:spPr>
      </p:pic>
      <p:pic>
        <p:nvPicPr>
          <p:cNvPr id="5" name="图片 4"/>
          <p:cNvPicPr>
            <a:picLocks noChangeAspect="1"/>
          </p:cNvPicPr>
          <p:nvPr>
            <p:custDataLst>
              <p:tags r:id="rId9"/>
            </p:custDataLst>
          </p:nvPr>
        </p:nvPicPr>
        <p:blipFill>
          <a:blip r:embed="rId10"/>
          <a:stretch>
            <a:fillRect/>
          </a:stretch>
        </p:blipFill>
        <p:spPr>
          <a:xfrm>
            <a:off x="9305925" y="883920"/>
            <a:ext cx="2416810" cy="5231130"/>
          </a:xfrm>
          <a:prstGeom prst="rect">
            <a:avLst/>
          </a:prstGeom>
          <a:ln w="28575">
            <a:solidFill>
              <a:schemeClr val="accent1"/>
            </a:solidFill>
          </a:ln>
        </p:spPr>
      </p:pic>
    </p:spTree>
    <p:custDataLst>
      <p:tags r:id="rId1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502285" y="958850"/>
            <a:ext cx="7960360" cy="5114290"/>
          </a:xfrm>
          <a:prstGeom prst="rect">
            <a:avLst/>
          </a:prstGeom>
          <a:ln w="28575">
            <a:gradFill>
              <a:gsLst>
                <a:gs pos="0">
                  <a:srgbClr val="012D86"/>
                </a:gs>
                <a:gs pos="100000">
                  <a:srgbClr val="0E2557"/>
                </a:gs>
              </a:gsLst>
            </a:gradFill>
          </a:ln>
        </p:spPr>
      </p:pic>
      <p:pic>
        <p:nvPicPr>
          <p:cNvPr id="4" name="图片 3"/>
          <p:cNvPicPr>
            <a:picLocks noChangeAspect="1"/>
          </p:cNvPicPr>
          <p:nvPr>
            <p:custDataLst>
              <p:tags r:id="rId5"/>
            </p:custDataLst>
          </p:nvPr>
        </p:nvPicPr>
        <p:blipFill>
          <a:blip r:embed="rId6"/>
          <a:stretch>
            <a:fillRect/>
          </a:stretch>
        </p:blipFill>
        <p:spPr>
          <a:xfrm>
            <a:off x="4246880" y="3660775"/>
            <a:ext cx="3698240" cy="453390"/>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3244215" y="958850"/>
            <a:ext cx="3595370" cy="536575"/>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8701405" y="958850"/>
            <a:ext cx="3072765" cy="5113655"/>
          </a:xfrm>
          <a:prstGeom prst="rect">
            <a:avLst/>
          </a:prstGeom>
          <a:ln w="28575">
            <a:solidFill>
              <a:schemeClr val="accent1"/>
            </a:solidFill>
          </a:ln>
        </p:spPr>
      </p:pic>
      <p:sp>
        <p:nvSpPr>
          <p:cNvPr id="7" name="文本框 6"/>
          <p:cNvSpPr txBox="1"/>
          <p:nvPr/>
        </p:nvSpPr>
        <p:spPr>
          <a:xfrm>
            <a:off x="8872220" y="1239520"/>
            <a:ext cx="1022985" cy="70675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rPr>
              <a:t>心急</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更易错！</a:t>
            </a:r>
            <a:endParaRPr lang="zh-CN" altLang="en-US" sz="2000">
              <a:latin typeface="思源黑体 CN Heavy" panose="020B0A00000000000000" charset="-122"/>
              <a:ea typeface="思源黑体 CN Heavy" panose="020B0A00000000000000" charset="-122"/>
            </a:endParaRPr>
          </a:p>
        </p:txBody>
      </p:sp>
    </p:spTree>
    <p:custDataLst>
      <p:tags r:id="rId1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390525" y="886460"/>
            <a:ext cx="8089900" cy="5262880"/>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4572000" y="2778760"/>
            <a:ext cx="3571240" cy="82867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4572000" y="3607435"/>
            <a:ext cx="3218815" cy="376555"/>
          </a:xfrm>
          <a:prstGeom prst="rect">
            <a:avLst/>
          </a:prstGeom>
        </p:spPr>
      </p:pic>
      <p:pic>
        <p:nvPicPr>
          <p:cNvPr id="5" name="图片 4"/>
          <p:cNvPicPr>
            <a:picLocks noChangeAspect="1"/>
          </p:cNvPicPr>
          <p:nvPr>
            <p:custDataLst>
              <p:tags r:id="rId9"/>
            </p:custDataLst>
          </p:nvPr>
        </p:nvPicPr>
        <p:blipFill>
          <a:blip r:embed="rId10"/>
          <a:stretch>
            <a:fillRect/>
          </a:stretch>
        </p:blipFill>
        <p:spPr>
          <a:xfrm>
            <a:off x="8731250" y="886460"/>
            <a:ext cx="3114675" cy="5262880"/>
          </a:xfrm>
          <a:prstGeom prst="rect">
            <a:avLst/>
          </a:prstGeom>
          <a:ln w="28575">
            <a:gradFill>
              <a:gsLst>
                <a:gs pos="0">
                  <a:srgbClr val="007BD3"/>
                </a:gs>
                <a:gs pos="100000">
                  <a:srgbClr val="034373"/>
                </a:gs>
              </a:gsLst>
            </a:gradFill>
          </a:ln>
        </p:spPr>
      </p:pic>
    </p:spTree>
    <p:custDataLst>
      <p:tags r:id="rId1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269490" y="4953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简单失误的十大坑！</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284480" y="6481445"/>
            <a:ext cx="9229725" cy="291465"/>
          </a:xfrm>
          <a:prstGeom prst="rect">
            <a:avLst/>
          </a:prstGeom>
          <a:noFill/>
        </p:spPr>
        <p:txBody>
          <a:bodyPr wrap="square" rtlCol="0">
            <a:spAutoFit/>
          </a:bodyPr>
          <a:p>
            <a:r>
              <a:rPr lang="zh-CN" altLang="en-US" sz="1300">
                <a:solidFill>
                  <a:schemeClr val="bg1"/>
                </a:solidFill>
              </a:rPr>
              <a:t>风险提示：观点基于软件数据和理论模型分析，仅供参考，不构成买卖建议，市场有风险，投资需谨慎！</a:t>
            </a:r>
            <a:endParaRPr lang="zh-CN" altLang="en-US" sz="1300">
              <a:solidFill>
                <a:schemeClr val="bg1"/>
              </a:solidFill>
            </a:endParaRPr>
          </a:p>
        </p:txBody>
      </p:sp>
      <p:pic>
        <p:nvPicPr>
          <p:cNvPr id="8" name="图片 7"/>
          <p:cNvPicPr>
            <a:picLocks noChangeAspect="1"/>
          </p:cNvPicPr>
          <p:nvPr>
            <p:custDataLst>
              <p:tags r:id="rId2"/>
            </p:custDataLst>
          </p:nvPr>
        </p:nvPicPr>
        <p:blipFill>
          <a:blip r:embed="rId3"/>
          <a:stretch>
            <a:fillRect/>
          </a:stretch>
        </p:blipFill>
        <p:spPr>
          <a:xfrm>
            <a:off x="426085" y="849630"/>
            <a:ext cx="4418965" cy="5420360"/>
          </a:xfrm>
          <a:prstGeom prst="rect">
            <a:avLst/>
          </a:prstGeom>
          <a:ln w="38100">
            <a:solidFill>
              <a:schemeClr val="accent1"/>
            </a:solidFill>
          </a:ln>
        </p:spPr>
      </p:pic>
      <p:pic>
        <p:nvPicPr>
          <p:cNvPr id="9" name="图片 8"/>
          <p:cNvPicPr>
            <a:picLocks noChangeAspect="1"/>
          </p:cNvPicPr>
          <p:nvPr>
            <p:custDataLst>
              <p:tags r:id="rId4"/>
            </p:custDataLst>
          </p:nvPr>
        </p:nvPicPr>
        <p:blipFill>
          <a:blip r:embed="rId5"/>
          <a:stretch>
            <a:fillRect/>
          </a:stretch>
        </p:blipFill>
        <p:spPr>
          <a:xfrm>
            <a:off x="5068570" y="849630"/>
            <a:ext cx="6633210" cy="5420360"/>
          </a:xfrm>
          <a:prstGeom prst="rect">
            <a:avLst/>
          </a:prstGeom>
          <a:ln w="38100">
            <a:solidFill>
              <a:srgbClr val="00B0F0"/>
            </a:solidFill>
          </a:ln>
        </p:spPr>
      </p:pic>
      <p:pic>
        <p:nvPicPr>
          <p:cNvPr id="10" name="图片 9"/>
          <p:cNvPicPr>
            <a:picLocks noChangeAspect="1"/>
          </p:cNvPicPr>
          <p:nvPr>
            <p:custDataLst>
              <p:tags r:id="rId6"/>
            </p:custDataLst>
          </p:nvPr>
        </p:nvPicPr>
        <p:blipFill>
          <a:blip r:embed="rId7"/>
          <a:stretch>
            <a:fillRect/>
          </a:stretch>
        </p:blipFill>
        <p:spPr>
          <a:xfrm>
            <a:off x="426085" y="3993515"/>
            <a:ext cx="3007995" cy="278765"/>
          </a:xfrm>
          <a:prstGeom prst="rect">
            <a:avLst/>
          </a:prstGeom>
        </p:spPr>
      </p:pic>
      <p:sp>
        <p:nvSpPr>
          <p:cNvPr id="11" name="文本框 10"/>
          <p:cNvSpPr txBox="1"/>
          <p:nvPr/>
        </p:nvSpPr>
        <p:spPr>
          <a:xfrm>
            <a:off x="5068570" y="2813685"/>
            <a:ext cx="5876925" cy="1137285"/>
          </a:xfrm>
          <a:prstGeom prst="rect">
            <a:avLst/>
          </a:prstGeom>
          <a:noFill/>
        </p:spPr>
        <p:txBody>
          <a:bodyPr wrap="square" rtlCol="0">
            <a:spAutoFit/>
          </a:bodyPr>
          <a:p>
            <a:r>
              <a:rPr lang="zh-CN" altLang="en-US" sz="2000" b="1"/>
              <a:t>大盘下跌收蓝</a:t>
            </a:r>
            <a:r>
              <a:rPr lang="en-US" altLang="zh-CN" sz="2000" b="1"/>
              <a:t>K</a:t>
            </a:r>
            <a:r>
              <a:rPr lang="zh-CN" altLang="en-US" sz="2000" b="1"/>
              <a:t>，出</a:t>
            </a:r>
            <a:r>
              <a:rPr lang="en-US" altLang="zh-CN" sz="2000" b="1"/>
              <a:t>S</a:t>
            </a:r>
            <a:r>
              <a:rPr lang="zh-CN" altLang="en-US" sz="2000" b="1"/>
              <a:t>点</a:t>
            </a:r>
            <a:endParaRPr lang="en-US" altLang="zh-CN" sz="2000" b="1"/>
          </a:p>
          <a:p>
            <a:r>
              <a:rPr lang="zh-CN" altLang="en-US" sz="2000" b="1">
                <a:latin typeface="思源黑体 CN Heavy" panose="020B0A00000000000000" charset="-122"/>
                <a:ea typeface="思源黑体 CN Heavy" panose="020B0A00000000000000" charset="-122"/>
                <a:cs typeface="思源黑体 CN Heavy" panose="020B0A00000000000000" charset="-122"/>
              </a:rPr>
              <a:t>个股</a:t>
            </a:r>
            <a:r>
              <a:rPr lang="zh-CN" altLang="en-US" sz="2000" b="1">
                <a:solidFill>
                  <a:srgbClr val="FF0000"/>
                </a:solidFill>
                <a:latin typeface="思源黑体 CN Heavy" panose="020B0A00000000000000" charset="-122"/>
                <a:ea typeface="思源黑体 CN Heavy" panose="020B0A00000000000000" charset="-122"/>
                <a:cs typeface="思源黑体 CN Heavy" panose="020B0A00000000000000" charset="-122"/>
              </a:rPr>
              <a:t>红</a:t>
            </a:r>
            <a:r>
              <a:rPr lang="en-US" altLang="zh-CN" sz="2000" b="1">
                <a:solidFill>
                  <a:srgbClr val="FF0000"/>
                </a:solidFill>
                <a:latin typeface="思源黑体 CN Heavy" panose="020B0A00000000000000" charset="-122"/>
                <a:ea typeface="思源黑体 CN Heavy" panose="020B0A00000000000000" charset="-122"/>
                <a:cs typeface="思源黑体 CN Heavy" panose="020B0A00000000000000" charset="-122"/>
              </a:rPr>
              <a:t>K</a:t>
            </a:r>
            <a:r>
              <a:rPr lang="zh-CN" altLang="en-US" sz="2000" b="1">
                <a:latin typeface="思源黑体 CN Heavy" panose="020B0A00000000000000" charset="-122"/>
                <a:ea typeface="思源黑体 CN Heavy" panose="020B0A00000000000000" charset="-122"/>
                <a:cs typeface="思源黑体 CN Heavy" panose="020B0A00000000000000" charset="-122"/>
              </a:rPr>
              <a:t>，捕捞季节</a:t>
            </a:r>
            <a:r>
              <a:rPr lang="zh-CN" altLang="en-US" sz="2000" b="1">
                <a:solidFill>
                  <a:srgbClr val="FF0000"/>
                </a:solidFill>
                <a:latin typeface="思源黑体 CN Heavy" panose="020B0A00000000000000" charset="-122"/>
                <a:ea typeface="思源黑体 CN Heavy" panose="020B0A00000000000000" charset="-122"/>
                <a:cs typeface="思源黑体 CN Heavy" panose="020B0A00000000000000" charset="-122"/>
              </a:rPr>
              <a:t>红柱</a:t>
            </a:r>
            <a:r>
              <a:rPr lang="zh-CN" altLang="en-US" sz="2000" b="1"/>
              <a:t>，神奇色阶</a:t>
            </a:r>
            <a:r>
              <a:rPr lang="en-US" altLang="zh-CN" sz="2000" b="1"/>
              <a:t>-</a:t>
            </a:r>
            <a:r>
              <a:rPr lang="zh-CN" altLang="en-US" sz="2000" b="1"/>
              <a:t>前三色阶红色</a:t>
            </a:r>
            <a:endParaRPr lang="zh-CN" altLang="en-US" sz="2000" b="1"/>
          </a:p>
          <a:p>
            <a:r>
              <a:rPr lang="zh-CN" altLang="en-US" sz="2800" b="1">
                <a:latin typeface="思源黑体 CN Heavy" panose="020B0A00000000000000" charset="-122"/>
                <a:ea typeface="思源黑体 CN Heavy" panose="020B0A00000000000000" charset="-122"/>
              </a:rPr>
              <a:t>大势所趋！</a:t>
            </a:r>
            <a:endParaRPr lang="zh-CN" altLang="en-US" sz="2800" b="1">
              <a:latin typeface="思源黑体 CN Heavy" panose="020B0A00000000000000" charset="-122"/>
              <a:ea typeface="思源黑体 CN Heavy" panose="020B0A00000000000000" charset="-122"/>
            </a:endParaRPr>
          </a:p>
        </p:txBody>
      </p:sp>
    </p:spTree>
    <p:custDataLst>
      <p:tags r:id="rId8"/>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1307465" y="796925"/>
            <a:ext cx="9634220" cy="5409565"/>
          </a:xfrm>
          <a:prstGeom prst="rect">
            <a:avLst/>
          </a:prstGeom>
        </p:spPr>
      </p:pic>
    </p:spTree>
    <p:custDataLst>
      <p:tags r:id="rId5"/>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1237615" y="808355"/>
            <a:ext cx="9593580" cy="5387975"/>
          </a:xfrm>
          <a:prstGeom prst="rect">
            <a:avLst/>
          </a:prstGeom>
        </p:spPr>
      </p:pic>
    </p:spTree>
    <p:custDataLst>
      <p:tags r:id="rId5"/>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1281430" y="803275"/>
            <a:ext cx="9592945" cy="5405120"/>
          </a:xfrm>
          <a:prstGeom prst="rect">
            <a:avLst/>
          </a:prstGeom>
        </p:spPr>
      </p:pic>
      <p:sp>
        <p:nvSpPr>
          <p:cNvPr id="6" name="文本框 5"/>
          <p:cNvSpPr txBox="1"/>
          <p:nvPr/>
        </p:nvSpPr>
        <p:spPr>
          <a:xfrm>
            <a:off x="1564005" y="5045075"/>
            <a:ext cx="2888615" cy="953135"/>
          </a:xfrm>
          <a:prstGeom prst="rect">
            <a:avLst/>
          </a:prstGeom>
          <a:noFill/>
        </p:spPr>
        <p:txBody>
          <a:bodyPr wrap="square" rtlCol="0">
            <a:spAutoFit/>
          </a:bodyPr>
          <a:p>
            <a:r>
              <a:rPr lang="en-US" altLang="zh-CN"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0</a:t>
            </a:r>
            <a:r>
              <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成本、负成本</a:t>
            </a:r>
            <a:endPar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超脱控盘</a:t>
            </a:r>
            <a:endPar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1985645" y="0"/>
            <a:ext cx="915289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神奇色阶，趋势分析能干什么！</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6" name="文本占位符 2"/>
          <p:cNvSpPr>
            <a:spLocks noGrp="1"/>
          </p:cNvSpPr>
          <p:nvPr>
            <p:custDataLst>
              <p:tags r:id="rId3"/>
            </p:custDataLst>
          </p:nvPr>
        </p:nvSpPr>
        <p:spPr>
          <a:xfrm>
            <a:off x="476250" y="1351915"/>
            <a:ext cx="5836920" cy="1012825"/>
          </a:xfrm>
          <a:prstGeom prst="rect">
            <a:avLst/>
          </a:prstGeom>
        </p:spPr>
        <p:txBody>
          <a:bodyPr/>
          <a:lstStyle>
            <a:lvl1pPr marL="0" indent="0" algn="just" defTabSz="914400" rtl="0" eaLnBrk="1" fontAlgn="auto" latinLnBrk="0" hangingPunct="1">
              <a:lnSpc>
                <a:spcPct val="130000"/>
              </a:lnSpc>
              <a:spcBef>
                <a:spcPts val="500"/>
              </a:spcBef>
              <a:spcAft>
                <a:spcPts val="1000"/>
              </a:spcAft>
              <a:buFont typeface="Arial" panose="020B0604020202020204" pitchFamily="34" charset="0"/>
              <a:buNone/>
              <a:defRPr lang="zh-CN" altLang="en-US" sz="1800" u="none" strike="noStrike" kern="1200" cap="none" spc="150" normalizeH="0" baseline="0" dirty="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①神奇K线</a:t>
            </a:r>
            <a:r>
              <a:rPr lang="en-US" altLang="zh-CN"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 ②中期生命线</a:t>
            </a:r>
            <a:r>
              <a:rPr lang="en-US" altLang="zh-CN"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en-US" altLang="zh-CN"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③神奇色阶</a:t>
            </a:r>
            <a:endPar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endParaRPr>
          </a:p>
        </p:txBody>
      </p:sp>
      <p:pic>
        <p:nvPicPr>
          <p:cNvPr id="3" name="图片 2"/>
          <p:cNvPicPr>
            <a:picLocks noChangeAspect="1"/>
          </p:cNvPicPr>
          <p:nvPr>
            <p:custDataLst>
              <p:tags r:id="rId4"/>
            </p:custDataLst>
          </p:nvPr>
        </p:nvPicPr>
        <p:blipFill>
          <a:blip r:embed="rId5"/>
          <a:stretch>
            <a:fillRect/>
          </a:stretch>
        </p:blipFill>
        <p:spPr>
          <a:xfrm>
            <a:off x="476250" y="1944370"/>
            <a:ext cx="5836920" cy="3566795"/>
          </a:xfrm>
          <a:prstGeom prst="rect">
            <a:avLst/>
          </a:prstGeom>
          <a:ln w="28575">
            <a:solidFill>
              <a:schemeClr val="accent1"/>
            </a:solidFill>
          </a:ln>
        </p:spPr>
      </p:pic>
      <p:sp>
        <p:nvSpPr>
          <p:cNvPr id="5" name="文本框 4"/>
          <p:cNvSpPr txBox="1"/>
          <p:nvPr/>
        </p:nvSpPr>
        <p:spPr>
          <a:xfrm>
            <a:off x="6545580" y="929640"/>
            <a:ext cx="5400675" cy="6015990"/>
          </a:xfrm>
          <a:prstGeom prst="rect">
            <a:avLst/>
          </a:prstGeom>
          <a:noFill/>
        </p:spPr>
        <p:txBody>
          <a:bodyPr wrap="square" rtlCol="0">
            <a:spAutoFit/>
          </a:bodyPr>
          <a:p>
            <a:pPr algn="ctr"/>
            <a:r>
              <a:rPr lang="zh-CN" altLang="en-US" sz="2800">
                <a:latin typeface="思源黑体 CN Heavy" panose="020B0A00000000000000" charset="-122"/>
                <a:ea typeface="思源黑体 CN Heavy" panose="020B0A00000000000000" charset="-122"/>
              </a:rPr>
              <a:t>完善你的投资模式</a:t>
            </a:r>
            <a:endParaRPr lang="zh-CN" altLang="en-US" sz="2800">
              <a:latin typeface="思源黑体 CN Heavy" panose="020B0A00000000000000" charset="-122"/>
              <a:ea typeface="思源黑体 CN Heavy" panose="020B0A00000000000000" charset="-122"/>
            </a:endParaRPr>
          </a:p>
          <a:p>
            <a:endParaRPr lang="en-US" altLang="zh-CN" sz="2000"/>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1.</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本来就想做短线，神奇色阶（第</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1</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阶）</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2.</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买点来了到底要建什么样的仓位？</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3.</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向上涨的过程中什么时候加仓？</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4.</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什么时候获利减仓最佳？</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5.</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这个上升回档是真还是假？</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6.</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同板块挑选个股选择谁？</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7.</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倚天在手，谁与争锋！</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《飞鱼趋势》！</a:t>
            </a:r>
            <a:endPar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6"/>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694055" y="1241425"/>
            <a:ext cx="10937875" cy="4530090"/>
          </a:xfrm>
          <a:prstGeom prst="rect">
            <a:avLst/>
          </a:prstGeom>
        </p:spPr>
      </p:pic>
      <p:sp>
        <p:nvSpPr>
          <p:cNvPr id="3" name="文本框 2"/>
          <p:cNvSpPr txBox="1"/>
          <p:nvPr>
            <p:custDataLst>
              <p:tags r:id="rId5"/>
            </p:custDataLst>
          </p:nvPr>
        </p:nvSpPr>
        <p:spPr>
          <a:xfrm>
            <a:off x="1169035" y="4925060"/>
            <a:ext cx="9986010" cy="545465"/>
          </a:xfrm>
          <a:prstGeom prst="rect">
            <a:avLst/>
          </a:prstGeom>
          <a:noFill/>
        </p:spPr>
        <p:txBody>
          <a:bodyPr wrap="square" rtlCol="0">
            <a:noAutofit/>
          </a:bodyPr>
          <a:p>
            <a:r>
              <a:rPr lang="en-US" altLang="zh-CN" sz="2200" b="1">
                <a:solidFill>
                  <a:srgbClr val="FFFF00"/>
                </a:solidFill>
              </a:rPr>
              <a:t>           </a:t>
            </a:r>
            <a:r>
              <a:rPr lang="en-US" altLang="zh-CN" sz="2500" b="1">
                <a:solidFill>
                  <a:srgbClr val="FFFF00"/>
                </a:solidFill>
              </a:rPr>
              <a:t>  </a:t>
            </a:r>
            <a:r>
              <a:rPr lang="zh-CN" altLang="en-US" sz="2500" b="1">
                <a:solidFill>
                  <a:srgbClr val="FFFF00"/>
                </a:solidFill>
              </a:rPr>
              <a:t>不会挑优质纯债基</a:t>
            </a:r>
            <a:r>
              <a:rPr lang="en-US" altLang="zh-CN" sz="2500" b="1">
                <a:solidFill>
                  <a:srgbClr val="FFFF00"/>
                </a:solidFill>
              </a:rPr>
              <a:t>                                     </a:t>
            </a:r>
            <a:r>
              <a:rPr lang="zh-CN" altLang="en-US" sz="2500" b="1">
                <a:solidFill>
                  <a:srgbClr val="FFFF00"/>
                </a:solidFill>
              </a:rPr>
              <a:t>货币基金</a:t>
            </a:r>
            <a:endParaRPr lang="zh-CN" altLang="en-US" sz="2500" b="1">
              <a:solidFill>
                <a:srgbClr val="FFFF00"/>
              </a:solidFill>
            </a:endParaRPr>
          </a:p>
        </p:txBody>
      </p:sp>
    </p:spTree>
    <p:custDataLst>
      <p:tags r:id="rId6"/>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战法</a:t>
            </a: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指标综合分析</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482600" y="769620"/>
            <a:ext cx="11223625" cy="5448300"/>
          </a:xfrm>
          <a:prstGeom prst="rect">
            <a:avLst/>
          </a:prstGeom>
        </p:spPr>
      </p:pic>
    </p:spTree>
    <p:custDataLst>
      <p:tags r:id="rId4"/>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3377570" y="111765"/>
            <a:ext cx="10972876" cy="609600"/>
          </a:xfrm>
          <a:prstGeom prst="rect">
            <a:avLst/>
          </a:prstGeom>
          <a:noFill/>
        </p:spPr>
        <p:txBody>
          <a:bodyPr wrap="square" lIns="63500" tIns="25400" rIns="63500" bIns="25400" rtlCol="0" anchor="ctr" anchorCtr="0">
            <a:normAutofit fontScale="80000"/>
          </a:bodyPr>
          <a:p>
            <a:pPr marL="0" indent="0" algn="l">
              <a:lnSpc>
                <a:spcPct val="100000"/>
              </a:lnSpc>
              <a:spcBef>
                <a:spcPts val="0"/>
              </a:spcBef>
              <a:spcAft>
                <a:spcPts val="0"/>
              </a:spcAft>
              <a:buSzPct val="100000"/>
              <a:buNone/>
            </a:pP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借势</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翻越盈亏墙</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pSp>
        <p:nvGrpSpPr>
          <p:cNvPr id="44" name="组合 43"/>
          <p:cNvGrpSpPr/>
          <p:nvPr>
            <p:custDataLst>
              <p:tags r:id="rId3"/>
            </p:custDataLst>
          </p:nvPr>
        </p:nvGrpSpPr>
        <p:grpSpPr>
          <a:xfrm>
            <a:off x="609600" y="3637390"/>
            <a:ext cx="10972800" cy="115790"/>
            <a:chOff x="0" y="3998260"/>
            <a:chExt cx="7894311" cy="128656"/>
          </a:xfrm>
        </p:grpSpPr>
        <p:sp>
          <p:nvSpPr>
            <p:cNvPr id="4" name="Rectangle 7"/>
            <p:cNvSpPr/>
            <p:nvPr>
              <p:custDataLst>
                <p:tags r:id="rId4"/>
              </p:custDataLst>
            </p:nvPr>
          </p:nvSpPr>
          <p:spPr bwMode="auto">
            <a:xfrm>
              <a:off x="1809113" y="3998260"/>
              <a:ext cx="1980774" cy="1286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sp>
          <p:nvSpPr>
            <p:cNvPr id="6" name="Rectangle 8"/>
            <p:cNvSpPr/>
            <p:nvPr>
              <p:custDataLst>
                <p:tags r:id="rId5"/>
              </p:custDataLst>
            </p:nvPr>
          </p:nvSpPr>
          <p:spPr bwMode="auto">
            <a:xfrm>
              <a:off x="3789887" y="3998260"/>
              <a:ext cx="2078423" cy="12865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sp>
          <p:nvSpPr>
            <p:cNvPr id="7" name="Rectangle 9"/>
            <p:cNvSpPr/>
            <p:nvPr>
              <p:custDataLst>
                <p:tags r:id="rId6"/>
              </p:custDataLst>
            </p:nvPr>
          </p:nvSpPr>
          <p:spPr bwMode="auto">
            <a:xfrm>
              <a:off x="5868310" y="3998260"/>
              <a:ext cx="2026001" cy="128656"/>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sp>
          <p:nvSpPr>
            <p:cNvPr id="8" name="Rectangle 11"/>
            <p:cNvSpPr/>
            <p:nvPr>
              <p:custDataLst>
                <p:tags r:id="rId7"/>
              </p:custDataLst>
            </p:nvPr>
          </p:nvSpPr>
          <p:spPr bwMode="auto">
            <a:xfrm>
              <a:off x="0" y="3998260"/>
              <a:ext cx="1809113" cy="1286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grpSp>
      <p:grpSp>
        <p:nvGrpSpPr>
          <p:cNvPr id="9" name="Group 23"/>
          <p:cNvGrpSpPr/>
          <p:nvPr>
            <p:custDataLst>
              <p:tags r:id="rId8"/>
            </p:custDataLst>
          </p:nvPr>
        </p:nvGrpSpPr>
        <p:grpSpPr>
          <a:xfrm>
            <a:off x="2543317" y="1825059"/>
            <a:ext cx="1174024" cy="2106109"/>
            <a:chOff x="1217471" y="1984558"/>
            <a:chExt cx="1304471" cy="2340121"/>
          </a:xfrm>
        </p:grpSpPr>
        <p:grpSp>
          <p:nvGrpSpPr>
            <p:cNvPr id="10" name="Group 24"/>
            <p:cNvGrpSpPr/>
            <p:nvPr/>
          </p:nvGrpSpPr>
          <p:grpSpPr>
            <a:xfrm>
              <a:off x="1217471" y="1984558"/>
              <a:ext cx="1304471" cy="2340121"/>
              <a:chOff x="1199541" y="2484779"/>
              <a:chExt cx="1304471" cy="2340121"/>
            </a:xfrm>
            <a:effectLst/>
          </p:grpSpPr>
          <p:grpSp>
            <p:nvGrpSpPr>
              <p:cNvPr id="12" name="Group 26"/>
              <p:cNvGrpSpPr>
                <a:grpSpLocks noChangeAspect="1"/>
              </p:cNvGrpSpPr>
              <p:nvPr/>
            </p:nvGrpSpPr>
            <p:grpSpPr bwMode="auto">
              <a:xfrm>
                <a:off x="1199541" y="2484779"/>
                <a:ext cx="1304471" cy="1802479"/>
                <a:chOff x="3149600" y="2480384"/>
                <a:chExt cx="1201205" cy="1660005"/>
              </a:xfrm>
            </p:grpSpPr>
            <p:sp>
              <p:nvSpPr>
                <p:cNvPr id="14" name="等腰三角形 51"/>
                <p:cNvSpPr/>
                <p:nvPr>
                  <p:custDataLst>
                    <p:tags r:id="rId9"/>
                  </p:custDataLst>
                </p:nvPr>
              </p:nvSpPr>
              <p:spPr>
                <a:xfrm flipV="1">
                  <a:off x="3149600" y="3200883"/>
                  <a:ext cx="1201204" cy="939506"/>
                </a:xfrm>
                <a:prstGeom prst="triangle">
                  <a:avLst/>
                </a:prstGeom>
                <a:gradFill>
                  <a:gsLst>
                    <a:gs pos="0">
                      <a:schemeClr val="accent1"/>
                    </a:gs>
                    <a:gs pos="100000">
                      <a:srgbClr val="EEECE1">
                        <a:lumMod val="90000"/>
                        <a:alpha val="0"/>
                      </a:srgbClr>
                    </a:gs>
                  </a:gsLst>
                  <a:lin ang="5400000" scaled="0"/>
                </a:gradFill>
                <a:ln w="25400" cap="flat" cmpd="sng" algn="ctr">
                  <a:noFill/>
                  <a:prstDash val="solid"/>
                </a:ln>
                <a:effectLst/>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矩形 52"/>
                <p:cNvSpPr/>
                <p:nvPr>
                  <p:custDataLst>
                    <p:tags r:id="rId10"/>
                  </p:custDataLst>
                </p:nvPr>
              </p:nvSpPr>
              <p:spPr>
                <a:xfrm>
                  <a:off x="3630725" y="2480384"/>
                  <a:ext cx="720080" cy="720080"/>
                </a:xfrm>
                <a:prstGeom prst="rect">
                  <a:avLst/>
                </a:prstGeom>
                <a:solidFill>
                  <a:schemeClr val="accent1"/>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3" name="Rounded Rectangle 27"/>
              <p:cNvSpPr>
                <a:spLocks noChangeAspect="1"/>
              </p:cNvSpPr>
              <p:nvPr>
                <p:custDataLst>
                  <p:tags r:id="rId11"/>
                </p:custDataLst>
              </p:nvPr>
            </p:nvSpPr>
            <p:spPr>
              <a:xfrm>
                <a:off x="1540736" y="4239008"/>
                <a:ext cx="585892" cy="585892"/>
              </a:xfrm>
              <a:prstGeom prst="round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p>
                <a:pPr algn="ctr" eaLnBrk="1" fontAlgn="auto" hangingPunct="1">
                  <a:lnSpc>
                    <a:spcPct val="120000"/>
                  </a:lnSpc>
                  <a:spcBef>
                    <a:spcPts val="0"/>
                  </a:spcBef>
                  <a:spcAft>
                    <a:spcPts val="0"/>
                  </a:spcAft>
                </a:pPr>
                <a:endParaRPr lang="id-ID">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1" name="Shape 2778"/>
            <p:cNvSpPr/>
            <p:nvPr>
              <p:custDataLst>
                <p:tags r:id="rId12"/>
              </p:custDataLst>
            </p:nvPr>
          </p:nvSpPr>
          <p:spPr>
            <a:xfrm>
              <a:off x="1718423" y="388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normAutofit fontScale="90000" lnSpcReduction="20000"/>
            </a:bodyPr>
            <a:lstStyle/>
            <a:p>
              <a:pPr defTabSz="228600">
                <a:lnSpc>
                  <a:spcPct val="120000"/>
                </a:lnSpc>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Arial" panose="020B0604020202020204" pitchFamily="34" charset="0"/>
                <a:ea typeface="微软雅黑" panose="020B0503020204020204" charset="-122"/>
                <a:cs typeface="Source Sans Pro Light" panose="020B0403030403020204" charset="0"/>
                <a:sym typeface="Arial" panose="020B0604020202020204" pitchFamily="34" charset="0"/>
              </a:endParaRPr>
            </a:p>
          </p:txBody>
        </p:sp>
      </p:grpSp>
      <p:sp>
        <p:nvSpPr>
          <p:cNvPr id="61" name="文本框 60"/>
          <p:cNvSpPr txBox="1"/>
          <p:nvPr>
            <p:custDataLst>
              <p:tags r:id="rId13"/>
            </p:custDataLst>
          </p:nvPr>
        </p:nvSpPr>
        <p:spPr>
          <a:xfrm>
            <a:off x="1858645" y="4119245"/>
            <a:ext cx="2462530" cy="1218565"/>
          </a:xfrm>
          <a:prstGeom prst="rect">
            <a:avLst/>
          </a:prstGeom>
          <a:noFill/>
        </p:spPr>
        <p:txBody>
          <a:bodyPr wrap="square" lIns="91440" tIns="0" rIns="91440" bIns="45720" rtlCol="0">
            <a:norm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lvl="0" indent="0" algn="ctr">
              <a:lnSpc>
                <a:spcPct val="120000"/>
              </a:lnSpc>
              <a:spcBef>
                <a:spcPts val="0"/>
              </a:spcBef>
              <a:spcAft>
                <a:spcPts val="800"/>
              </a:spcAft>
              <a:buSzPct val="100000"/>
              <a:buNone/>
            </a:pPr>
            <a:r>
              <a:rPr lang="zh-CN" altLang="en-US" sz="2900" spc="240">
                <a:solidFill>
                  <a:schemeClr val="tx1">
                    <a:lumMod val="75000"/>
                    <a:lumOff val="25000"/>
                  </a:schemeClr>
                </a:solidFill>
                <a:latin typeface="思源黑体 CN Heavy" panose="020B0A00000000000000" charset="-122"/>
                <a:ea typeface="思源黑体 CN Heavy" panose="020B0A00000000000000" charset="-122"/>
              </a:rPr>
              <a:t>新手怕股跌！</a:t>
            </a:r>
            <a:endParaRPr lang="zh-CN" altLang="en-US" sz="2900" spc="240">
              <a:solidFill>
                <a:schemeClr val="tx1">
                  <a:lumMod val="75000"/>
                  <a:lumOff val="25000"/>
                </a:schemeClr>
              </a:solidFill>
              <a:latin typeface="思源黑体 CN Heavy" panose="020B0A00000000000000" charset="-122"/>
              <a:ea typeface="思源黑体 CN Heavy" panose="020B0A00000000000000" charset="-122"/>
            </a:endParaRPr>
          </a:p>
        </p:txBody>
      </p:sp>
      <p:grpSp>
        <p:nvGrpSpPr>
          <p:cNvPr id="23" name="Group 37"/>
          <p:cNvGrpSpPr/>
          <p:nvPr>
            <p:custDataLst>
              <p:tags r:id="rId14"/>
            </p:custDataLst>
          </p:nvPr>
        </p:nvGrpSpPr>
        <p:grpSpPr>
          <a:xfrm>
            <a:off x="8180140" y="1825059"/>
            <a:ext cx="1174024" cy="2098716"/>
            <a:chOff x="5452153" y="1984558"/>
            <a:chExt cx="1304471" cy="2331907"/>
          </a:xfrm>
        </p:grpSpPr>
        <p:grpSp>
          <p:nvGrpSpPr>
            <p:cNvPr id="24" name="Group 38"/>
            <p:cNvGrpSpPr/>
            <p:nvPr/>
          </p:nvGrpSpPr>
          <p:grpSpPr>
            <a:xfrm>
              <a:off x="5452153" y="1984558"/>
              <a:ext cx="1304471" cy="2331907"/>
              <a:chOff x="5960997" y="2484779"/>
              <a:chExt cx="1304471" cy="2341846"/>
            </a:xfrm>
            <a:effectLst/>
          </p:grpSpPr>
          <p:grpSp>
            <p:nvGrpSpPr>
              <p:cNvPr id="26" name="Group 40"/>
              <p:cNvGrpSpPr>
                <a:grpSpLocks noChangeAspect="1"/>
              </p:cNvGrpSpPr>
              <p:nvPr/>
            </p:nvGrpSpPr>
            <p:grpSpPr bwMode="auto">
              <a:xfrm>
                <a:off x="5960997" y="2484779"/>
                <a:ext cx="1304471" cy="1802479"/>
                <a:chOff x="3149600" y="2480384"/>
                <a:chExt cx="1201204" cy="1660005"/>
              </a:xfrm>
            </p:grpSpPr>
            <p:sp>
              <p:nvSpPr>
                <p:cNvPr id="28" name="等腰三角形 51"/>
                <p:cNvSpPr/>
                <p:nvPr>
                  <p:custDataLst>
                    <p:tags r:id="rId15"/>
                  </p:custDataLst>
                </p:nvPr>
              </p:nvSpPr>
              <p:spPr>
                <a:xfrm flipV="1">
                  <a:off x="3149600" y="3200883"/>
                  <a:ext cx="1201204" cy="939506"/>
                </a:xfrm>
                <a:prstGeom prst="triangle">
                  <a:avLst/>
                </a:prstGeom>
                <a:gradFill>
                  <a:gsLst>
                    <a:gs pos="0">
                      <a:schemeClr val="accent3"/>
                    </a:gs>
                    <a:gs pos="100000">
                      <a:srgbClr val="EEECE1">
                        <a:lumMod val="90000"/>
                        <a:alpha val="0"/>
                      </a:srgbClr>
                    </a:gs>
                  </a:gsLst>
                  <a:lin ang="5400000" scaled="0"/>
                </a:gradFill>
                <a:ln w="25400" cap="flat" cmpd="sng" algn="ctr">
                  <a:noFill/>
                  <a:prstDash val="solid"/>
                </a:ln>
                <a:effectLst/>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9" name="矩形 52"/>
                <p:cNvSpPr/>
                <p:nvPr>
                  <p:custDataLst>
                    <p:tags r:id="rId16"/>
                  </p:custDataLst>
                </p:nvPr>
              </p:nvSpPr>
              <p:spPr>
                <a:xfrm>
                  <a:off x="3630724" y="2480384"/>
                  <a:ext cx="720080" cy="720080"/>
                </a:xfrm>
                <a:prstGeom prst="rect">
                  <a:avLst/>
                </a:prstGeom>
                <a:solidFill>
                  <a:schemeClr val="accent3"/>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27" name="Rounded Rectangle 41"/>
              <p:cNvSpPr>
                <a:spLocks noChangeAspect="1"/>
              </p:cNvSpPr>
              <p:nvPr>
                <p:custDataLst>
                  <p:tags r:id="rId17"/>
                </p:custDataLst>
              </p:nvPr>
            </p:nvSpPr>
            <p:spPr>
              <a:xfrm>
                <a:off x="6312532" y="4240733"/>
                <a:ext cx="585892" cy="585892"/>
              </a:xfrm>
              <a:prstGeom prst="roundRect">
                <a:avLst/>
              </a:prstGeom>
            </p:spPr>
            <p:style>
              <a:lnRef idx="0">
                <a:schemeClr val="accent3"/>
              </a:lnRef>
              <a:fillRef idx="3">
                <a:schemeClr val="accent3"/>
              </a:fillRef>
              <a:effectRef idx="3">
                <a:schemeClr val="accent3"/>
              </a:effectRef>
              <a:fontRef idx="minor">
                <a:schemeClr val="lt1"/>
              </a:fontRef>
            </p:style>
            <p:txBody>
              <a:bodyPr anchor="ctr">
                <a:normAutofit/>
              </a:bodyPr>
              <a:lstStyle/>
              <a:p>
                <a:pPr algn="ctr" eaLnBrk="1" fontAlgn="auto" hangingPunct="1">
                  <a:lnSpc>
                    <a:spcPct val="120000"/>
                  </a:lnSpc>
                  <a:spcBef>
                    <a:spcPts val="0"/>
                  </a:spcBef>
                  <a:spcAft>
                    <a:spcPts val="0"/>
                  </a:spcAft>
                </a:pPr>
                <a:endParaRPr lang="id-ID">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25" name="Shape 2543"/>
            <p:cNvSpPr/>
            <p:nvPr>
              <p:custDataLst>
                <p:tags r:id="rId18"/>
              </p:custDataLst>
            </p:nvPr>
          </p:nvSpPr>
          <p:spPr>
            <a:xfrm>
              <a:off x="5981437" y="38792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bg1"/>
            </a:solidFill>
            <a:ln w="12700">
              <a:miter lim="400000"/>
            </a:ln>
          </p:spPr>
          <p:txBody>
            <a:bodyPr lIns="19045" tIns="19045" rIns="19045" bIns="19045" anchor="ctr">
              <a:normAutofit fontScale="90000" lnSpcReduction="20000"/>
            </a:bodyPr>
            <a:lstStyle/>
            <a:p>
              <a:pPr defTabSz="228600">
                <a:lnSpc>
                  <a:spcPct val="120000"/>
                </a:lnSpc>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Arial" panose="020B0604020202020204" pitchFamily="34" charset="0"/>
                <a:ea typeface="微软雅黑" panose="020B0503020204020204" charset="-122"/>
                <a:cs typeface="Source Sans Pro Light" panose="020B0403030403020204" charset="0"/>
                <a:sym typeface="Arial" panose="020B0604020202020204" pitchFamily="34" charset="0"/>
              </a:endParaRPr>
            </a:p>
          </p:txBody>
        </p:sp>
      </p:grpSp>
      <p:sp>
        <p:nvSpPr>
          <p:cNvPr id="66" name="文本框 65"/>
          <p:cNvSpPr txBox="1"/>
          <p:nvPr>
            <p:custDataLst>
              <p:tags r:id="rId19"/>
            </p:custDataLst>
          </p:nvPr>
        </p:nvSpPr>
        <p:spPr>
          <a:xfrm>
            <a:off x="7884160" y="4119245"/>
            <a:ext cx="3002915" cy="1218565"/>
          </a:xfrm>
          <a:prstGeom prst="rect">
            <a:avLst/>
          </a:prstGeom>
          <a:noFill/>
        </p:spPr>
        <p:txBody>
          <a:bodyPr wrap="square" lIns="91440" tIns="0" rIns="91440" bIns="45720" rtlCol="0">
            <a:norm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lvl="0" indent="0" algn="ctr">
              <a:lnSpc>
                <a:spcPct val="120000"/>
              </a:lnSpc>
              <a:spcBef>
                <a:spcPts val="0"/>
              </a:spcBef>
              <a:spcAft>
                <a:spcPts val="800"/>
              </a:spcAft>
              <a:buSzPct val="100000"/>
              <a:buNone/>
            </a:pPr>
            <a:r>
              <a:rPr lang="zh-CN" altLang="en-US" sz="2900" spc="209">
                <a:gradFill>
                  <a:gsLst>
                    <a:gs pos="0">
                      <a:srgbClr val="FE4444"/>
                    </a:gs>
                    <a:gs pos="100000">
                      <a:srgbClr val="832B2B"/>
                    </a:gs>
                  </a:gsLst>
                  <a:lin scaled="0"/>
                </a:gradFill>
                <a:latin typeface="思源黑体 CN Heavy" panose="020B0A00000000000000" charset="-122"/>
                <a:ea typeface="思源黑体 CN Heavy" panose="020B0A00000000000000" charset="-122"/>
              </a:rPr>
              <a:t>高手怕不跌！！！</a:t>
            </a:r>
            <a:endParaRPr lang="zh-CN" altLang="en-US" sz="2900" spc="209">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grpSp>
        <p:nvGrpSpPr>
          <p:cNvPr id="17" name="Group 31"/>
          <p:cNvGrpSpPr/>
          <p:nvPr>
            <p:custDataLst>
              <p:tags r:id="rId20"/>
            </p:custDataLst>
          </p:nvPr>
        </p:nvGrpSpPr>
        <p:grpSpPr>
          <a:xfrm>
            <a:off x="5293997" y="1825059"/>
            <a:ext cx="1174024" cy="2153336"/>
            <a:chOff x="3269603" y="2494715"/>
            <a:chExt cx="1304471" cy="2375485"/>
          </a:xfrm>
          <a:effectLst/>
        </p:grpSpPr>
        <p:grpSp>
          <p:nvGrpSpPr>
            <p:cNvPr id="19" name="Group 33"/>
            <p:cNvGrpSpPr>
              <a:grpSpLocks noChangeAspect="1"/>
            </p:cNvGrpSpPr>
            <p:nvPr/>
          </p:nvGrpSpPr>
          <p:grpSpPr bwMode="auto">
            <a:xfrm>
              <a:off x="3269603" y="2494715"/>
              <a:ext cx="1304471" cy="1802476"/>
              <a:chOff x="3149600" y="2480384"/>
              <a:chExt cx="1201204" cy="1660005"/>
            </a:xfrm>
          </p:grpSpPr>
          <p:sp>
            <p:nvSpPr>
              <p:cNvPr id="21" name="等腰三角形 51"/>
              <p:cNvSpPr/>
              <p:nvPr>
                <p:custDataLst>
                  <p:tags r:id="rId21"/>
                </p:custDataLst>
              </p:nvPr>
            </p:nvSpPr>
            <p:spPr>
              <a:xfrm flipV="1">
                <a:off x="3149600" y="3200883"/>
                <a:ext cx="1201204" cy="939506"/>
              </a:xfrm>
              <a:prstGeom prst="triangle">
                <a:avLst/>
              </a:prstGeom>
              <a:gradFill>
                <a:gsLst>
                  <a:gs pos="0">
                    <a:schemeClr val="accent2"/>
                  </a:gs>
                  <a:gs pos="100000">
                    <a:srgbClr val="EEECE1">
                      <a:lumMod val="90000"/>
                      <a:alpha val="0"/>
                    </a:srgbClr>
                  </a:gs>
                </a:gsLst>
                <a:lin ang="5400000" scaled="0"/>
              </a:gradFill>
              <a:ln w="25400" cap="flat" cmpd="sng" algn="ctr">
                <a:noFill/>
                <a:prstDash val="solid"/>
              </a:ln>
              <a:effectLst/>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2" name="矩形 52"/>
              <p:cNvSpPr/>
              <p:nvPr>
                <p:custDataLst>
                  <p:tags r:id="rId22"/>
                </p:custDataLst>
              </p:nvPr>
            </p:nvSpPr>
            <p:spPr>
              <a:xfrm>
                <a:off x="3630724" y="2480384"/>
                <a:ext cx="720080" cy="720080"/>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20" name="Rounded Rectangle 34"/>
            <p:cNvSpPr>
              <a:spLocks noChangeAspect="1"/>
            </p:cNvSpPr>
            <p:nvPr>
              <p:custDataLst>
                <p:tags r:id="rId23"/>
              </p:custDataLst>
            </p:nvPr>
          </p:nvSpPr>
          <p:spPr>
            <a:xfrm>
              <a:off x="3621768" y="4284308"/>
              <a:ext cx="585892" cy="585892"/>
            </a:xfrm>
            <a:prstGeom prst="round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p>
              <a:pPr algn="ctr" eaLnBrk="1" fontAlgn="auto" hangingPunct="1">
                <a:lnSpc>
                  <a:spcPct val="120000"/>
                </a:lnSpc>
                <a:spcBef>
                  <a:spcPts val="0"/>
                </a:spcBef>
                <a:spcAft>
                  <a:spcPts val="0"/>
                </a:spcAft>
              </a:pPr>
              <a:endParaRPr lang="id-ID">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8" name="Shape 2748"/>
          <p:cNvSpPr/>
          <p:nvPr>
            <p:custDataLst>
              <p:tags r:id="rId24"/>
            </p:custDataLst>
          </p:nvPr>
        </p:nvSpPr>
        <p:spPr>
          <a:xfrm>
            <a:off x="5755311" y="3569588"/>
            <a:ext cx="251395" cy="2513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normAutofit fontScale="90000" lnSpcReduction="20000"/>
          </a:bodyPr>
          <a:lstStyle/>
          <a:p>
            <a:pPr defTabSz="228600">
              <a:lnSpc>
                <a:spcPct val="120000"/>
              </a:lnSpc>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Arial" panose="020B0604020202020204" pitchFamily="34" charset="0"/>
              <a:ea typeface="微软雅黑" panose="020B0503020204020204" charset="-122"/>
              <a:cs typeface="Source Sans Pro Light" panose="020B0403030403020204" charset="0"/>
              <a:sym typeface="Arial" panose="020B0604020202020204" pitchFamily="34" charset="0"/>
            </a:endParaRPr>
          </a:p>
        </p:txBody>
      </p:sp>
      <p:sp>
        <p:nvSpPr>
          <p:cNvPr id="75" name="文本框 74"/>
          <p:cNvSpPr txBox="1"/>
          <p:nvPr>
            <p:custDataLst>
              <p:tags r:id="rId25"/>
            </p:custDataLst>
          </p:nvPr>
        </p:nvSpPr>
        <p:spPr>
          <a:xfrm>
            <a:off x="4622800" y="4119245"/>
            <a:ext cx="2946400" cy="1218565"/>
          </a:xfrm>
          <a:prstGeom prst="rect">
            <a:avLst/>
          </a:prstGeom>
          <a:noFill/>
        </p:spPr>
        <p:txBody>
          <a:bodyPr wrap="square" lIns="91440" tIns="0" rIns="91440" bIns="45720" rtlCol="0">
            <a:norm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lvl="0" indent="0" algn="ctr">
              <a:lnSpc>
                <a:spcPct val="120000"/>
              </a:lnSpc>
              <a:spcBef>
                <a:spcPts val="0"/>
              </a:spcBef>
              <a:spcAft>
                <a:spcPts val="800"/>
              </a:spcAft>
              <a:buSzPct val="100000"/>
              <a:buNone/>
            </a:pPr>
            <a:r>
              <a:rPr lang="zh-CN" altLang="en-US" sz="2900" spc="240">
                <a:gradFill>
                  <a:gsLst>
                    <a:gs pos="0">
                      <a:srgbClr val="FECF40"/>
                    </a:gs>
                    <a:gs pos="100000">
                      <a:srgbClr val="846C21"/>
                    </a:gs>
                  </a:gsLst>
                  <a:lin scaled="0"/>
                </a:gradFill>
                <a:latin typeface="思源黑体 CN Heavy" panose="020B0A00000000000000" charset="-122"/>
                <a:ea typeface="思源黑体 CN Heavy" panose="020B0A00000000000000" charset="-122"/>
              </a:rPr>
              <a:t>老手怕盘跌！！</a:t>
            </a:r>
            <a:endParaRPr lang="zh-CN" altLang="en-US" sz="2900" spc="240">
              <a:gradFill>
                <a:gsLst>
                  <a:gs pos="0">
                    <a:srgbClr val="FECF40"/>
                  </a:gs>
                  <a:gs pos="100000">
                    <a:srgbClr val="846C21"/>
                  </a:gs>
                </a:gsLst>
                <a:lin scaled="0"/>
              </a:gradFill>
              <a:latin typeface="思源黑体 CN Heavy" panose="020B0A00000000000000" charset="-122"/>
              <a:ea typeface="思源黑体 CN Heavy" panose="020B0A00000000000000" charset="-122"/>
            </a:endParaRPr>
          </a:p>
        </p:txBody>
      </p:sp>
      <p:sp>
        <p:nvSpPr>
          <p:cNvPr id="5" name="文本框 4"/>
          <p:cNvSpPr txBox="1"/>
          <p:nvPr/>
        </p:nvSpPr>
        <p:spPr>
          <a:xfrm>
            <a:off x="2209800" y="997585"/>
            <a:ext cx="1885315" cy="1014730"/>
          </a:xfrm>
          <a:prstGeom prst="rect">
            <a:avLst/>
          </a:prstGeom>
          <a:noFill/>
        </p:spPr>
        <p:txBody>
          <a:bodyPr wrap="square" rtlCol="0">
            <a:spAutoFit/>
          </a:bodyPr>
          <a:p>
            <a:pPr algn="ctr"/>
            <a:r>
              <a:rPr lang="zh-CN" altLang="en-US" sz="2000">
                <a:solidFill>
                  <a:schemeClr val="tx2"/>
                </a:solidFill>
                <a:latin typeface="思源黑体 CN Heavy" panose="020B0A00000000000000" charset="-122"/>
                <a:ea typeface="思源黑体 CN Heavy" panose="020B0A00000000000000" charset="-122"/>
              </a:rPr>
              <a:t>只聚焦于个股</a:t>
            </a:r>
            <a:endParaRPr lang="zh-CN" altLang="en-US" sz="2000">
              <a:solidFill>
                <a:schemeClr val="tx2"/>
              </a:solidFill>
              <a:latin typeface="思源黑体 CN Heavy" panose="020B0A00000000000000" charset="-122"/>
              <a:ea typeface="思源黑体 CN Heavy" panose="020B0A00000000000000" charset="-122"/>
            </a:endParaRPr>
          </a:p>
          <a:p>
            <a:pPr algn="ctr"/>
            <a:r>
              <a:rPr lang="zh-CN" altLang="en-US" sz="2000">
                <a:solidFill>
                  <a:schemeClr val="tx2"/>
                </a:solidFill>
                <a:latin typeface="思源黑体 CN Heavy" panose="020B0A00000000000000" charset="-122"/>
                <a:ea typeface="思源黑体 CN Heavy" panose="020B0A00000000000000" charset="-122"/>
              </a:rPr>
              <a:t>低纬度</a:t>
            </a:r>
            <a:endParaRPr lang="zh-CN" altLang="en-US" sz="2000">
              <a:solidFill>
                <a:schemeClr val="tx2"/>
              </a:solidFill>
              <a:latin typeface="思源黑体 CN Heavy" panose="020B0A00000000000000" charset="-122"/>
              <a:ea typeface="思源黑体 CN Heavy" panose="020B0A00000000000000" charset="-122"/>
            </a:endParaRPr>
          </a:p>
          <a:p>
            <a:pPr algn="ctr"/>
            <a:endParaRPr lang="zh-CN" altLang="en-US" sz="2000">
              <a:solidFill>
                <a:schemeClr val="tx2"/>
              </a:solidFill>
              <a:latin typeface="思源黑体 CN Heavy" panose="020B0A00000000000000" charset="-122"/>
              <a:ea typeface="思源黑体 CN Heavy" panose="020B0A00000000000000" charset="-122"/>
            </a:endParaRPr>
          </a:p>
        </p:txBody>
      </p:sp>
      <p:sp>
        <p:nvSpPr>
          <p:cNvPr id="30" name="文本框 29"/>
          <p:cNvSpPr txBox="1"/>
          <p:nvPr>
            <p:custDataLst>
              <p:tags r:id="rId26"/>
            </p:custDataLst>
          </p:nvPr>
        </p:nvSpPr>
        <p:spPr>
          <a:xfrm>
            <a:off x="4723765" y="997585"/>
            <a:ext cx="2314575" cy="1014730"/>
          </a:xfrm>
          <a:prstGeom prst="rect">
            <a:avLst/>
          </a:prstGeom>
          <a:noFill/>
        </p:spPr>
        <p:txBody>
          <a:bodyPr wrap="square" rtlCol="0">
            <a:spAutoFit/>
          </a:bodyPr>
          <a:p>
            <a:r>
              <a:rPr lang="zh-CN" altLang="en-US" sz="2000">
                <a:solidFill>
                  <a:schemeClr val="tx2"/>
                </a:solidFill>
                <a:latin typeface="思源黑体 CN Heavy" panose="020B0A00000000000000" charset="-122"/>
                <a:ea typeface="思源黑体 CN Heavy" panose="020B0A00000000000000" charset="-122"/>
              </a:rPr>
              <a:t>开始关注大盘趋势上墙头，但没跨越</a:t>
            </a:r>
            <a:endParaRPr lang="zh-CN" altLang="en-US" sz="2000">
              <a:solidFill>
                <a:schemeClr val="tx2"/>
              </a:solidFill>
              <a:latin typeface="思源黑体 CN Heavy" panose="020B0A00000000000000" charset="-122"/>
              <a:ea typeface="思源黑体 CN Heavy" panose="020B0A00000000000000" charset="-122"/>
            </a:endParaRPr>
          </a:p>
          <a:p>
            <a:endParaRPr lang="zh-CN" altLang="en-US" sz="2000">
              <a:solidFill>
                <a:schemeClr val="tx2"/>
              </a:solidFill>
              <a:latin typeface="思源黑体 CN Heavy" panose="020B0A00000000000000" charset="-122"/>
              <a:ea typeface="思源黑体 CN Heavy" panose="020B0A00000000000000" charset="-122"/>
            </a:endParaRPr>
          </a:p>
        </p:txBody>
      </p:sp>
      <p:sp>
        <p:nvSpPr>
          <p:cNvPr id="31" name="文本框 30"/>
          <p:cNvSpPr txBox="1"/>
          <p:nvPr>
            <p:custDataLst>
              <p:tags r:id="rId27"/>
            </p:custDataLst>
          </p:nvPr>
        </p:nvSpPr>
        <p:spPr>
          <a:xfrm>
            <a:off x="7787640" y="787400"/>
            <a:ext cx="3100070" cy="1337945"/>
          </a:xfrm>
          <a:prstGeom prst="rect">
            <a:avLst/>
          </a:prstGeom>
          <a:noFill/>
        </p:spPr>
        <p:txBody>
          <a:bodyPr wrap="square" rtlCol="0">
            <a:spAutoFit/>
          </a:bodyPr>
          <a:p>
            <a:r>
              <a:rPr lang="zh-CN" altLang="en-US" sz="2000">
                <a:solidFill>
                  <a:schemeClr val="tx2"/>
                </a:solidFill>
                <a:latin typeface="思源黑体 CN Heavy" panose="020B0A00000000000000" charset="-122"/>
                <a:ea typeface="思源黑体 CN Heavy" panose="020B0A00000000000000" charset="-122"/>
              </a:rPr>
              <a:t>贯穿多个知识点</a:t>
            </a:r>
            <a:endParaRPr lang="zh-CN" altLang="en-US" sz="2000">
              <a:solidFill>
                <a:schemeClr val="tx2"/>
              </a:solidFill>
              <a:latin typeface="思源黑体 CN Heavy" panose="020B0A00000000000000" charset="-122"/>
              <a:ea typeface="思源黑体 CN Heavy" panose="020B0A00000000000000" charset="-122"/>
            </a:endParaRPr>
          </a:p>
          <a:p>
            <a:r>
              <a:rPr lang="zh-CN" altLang="en-US" sz="2000">
                <a:solidFill>
                  <a:schemeClr val="tx2"/>
                </a:solidFill>
                <a:latin typeface="思源黑体 CN Heavy" panose="020B0A00000000000000" charset="-122"/>
                <a:ea typeface="思源黑体 CN Heavy" panose="020B0A00000000000000" charset="-122"/>
              </a:rPr>
              <a:t>开始形成盈利模式</a:t>
            </a:r>
            <a:endParaRPr lang="zh-CN" altLang="en-US" sz="2000">
              <a:solidFill>
                <a:schemeClr val="tx2"/>
              </a:solidFill>
              <a:latin typeface="思源黑体 CN Heavy" panose="020B0A00000000000000" charset="-122"/>
              <a:ea typeface="思源黑体 CN Heavy" panose="020B0A00000000000000" charset="-122"/>
            </a:endParaRPr>
          </a:p>
          <a:p>
            <a:r>
              <a:rPr lang="zh-CN" altLang="en-US" sz="2100">
                <a:gradFill>
                  <a:gsLst>
                    <a:gs pos="0">
                      <a:srgbClr val="FE4444"/>
                    </a:gs>
                    <a:gs pos="100000">
                      <a:srgbClr val="832B2B"/>
                    </a:gs>
                  </a:gsLst>
                  <a:lin scaled="0"/>
                </a:gradFill>
                <a:latin typeface="思源黑体 CN Heavy" panose="020B0A00000000000000" charset="-122"/>
                <a:ea typeface="思源黑体 CN Heavy" panose="020B0A00000000000000" charset="-122"/>
              </a:rPr>
              <a:t>进入高纬度</a:t>
            </a:r>
            <a:r>
              <a:rPr lang="en-US" altLang="zh-CN" sz="2100">
                <a:gradFill>
                  <a:gsLst>
                    <a:gs pos="0">
                      <a:srgbClr val="FE4444"/>
                    </a:gs>
                    <a:gs pos="100000">
                      <a:srgbClr val="832B2B"/>
                    </a:gs>
                  </a:gsLst>
                  <a:lin scaled="0"/>
                </a:gradFill>
                <a:latin typeface="思源黑体 CN Heavy" panose="020B0A00000000000000" charset="-122"/>
                <a:ea typeface="思源黑体 CN Heavy" panose="020B0A00000000000000" charset="-122"/>
              </a:rPr>
              <a:t>-</a:t>
            </a:r>
            <a:r>
              <a:rPr lang="zh-CN" altLang="en-US" sz="2100">
                <a:gradFill>
                  <a:gsLst>
                    <a:gs pos="0">
                      <a:srgbClr val="FE4444"/>
                    </a:gs>
                    <a:gs pos="100000">
                      <a:srgbClr val="832B2B"/>
                    </a:gs>
                  </a:gsLst>
                  <a:lin scaled="0"/>
                </a:gradFill>
                <a:latin typeface="思源黑体 CN Heavy" panose="020B0A00000000000000" charset="-122"/>
                <a:ea typeface="思源黑体 CN Heavy" panose="020B0A00000000000000" charset="-122"/>
              </a:rPr>
              <a:t>盈利区</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Tree>
    <p:custDataLst>
      <p:tags r:id="rId28"/>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760730" y="889635"/>
            <a:ext cx="10671175" cy="5196840"/>
          </a:xfrm>
          <a:prstGeom prst="rect">
            <a:avLst/>
          </a:prstGeom>
        </p:spPr>
      </p:pic>
    </p:spTree>
    <p:custDataLst>
      <p:tags r:id="rId5"/>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上箭头 1"/>
          <p:cNvSpPr/>
          <p:nvPr/>
        </p:nvSpPr>
        <p:spPr>
          <a:xfrm>
            <a:off x="600075" y="823595"/>
            <a:ext cx="315595" cy="5299075"/>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p>
        </p:txBody>
      </p:sp>
      <p:sp>
        <p:nvSpPr>
          <p:cNvPr id="5" name="文本框 4"/>
          <p:cNvSpPr txBox="1"/>
          <p:nvPr/>
        </p:nvSpPr>
        <p:spPr>
          <a:xfrm>
            <a:off x="2562860" y="3738880"/>
            <a:ext cx="6518275" cy="1245235"/>
          </a:xfrm>
          <a:prstGeom prst="rect">
            <a:avLst/>
          </a:prstGeom>
          <a:noFill/>
        </p:spPr>
        <p:txBody>
          <a:bodyPr wrap="square" rtlCol="0">
            <a:spAutoFit/>
          </a:bodyPr>
          <a:p>
            <a:pPr algn="ctr"/>
            <a:r>
              <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rPr>
              <a:t>技术基础薄弱（金叉，死叉）</a:t>
            </a:r>
            <a:endPar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pPr algn="ctr"/>
            <a:r>
              <a:rPr lang="zh-CN" altLang="en-US" sz="2500">
                <a:solidFill>
                  <a:srgbClr val="C00000"/>
                </a:solidFill>
                <a:latin typeface="思源黑体 CN Heavy" panose="020B0A00000000000000" charset="-122"/>
                <a:ea typeface="思源黑体 CN Heavy" panose="020B0A00000000000000" charset="-122"/>
              </a:rPr>
              <a:t>热点板块</a:t>
            </a:r>
            <a:r>
              <a:rPr lang="zh-CN" altLang="en-US" sz="2500">
                <a:solidFill>
                  <a:srgbClr val="C00000"/>
                </a:solidFill>
                <a:latin typeface="思源黑体 CN Heavy" panose="020B0A00000000000000" charset="-122"/>
                <a:ea typeface="思源黑体 CN Heavy" panose="020B0A00000000000000" charset="-122"/>
                <a:sym typeface="+mn-ea"/>
              </a:rPr>
              <a:t>、</a:t>
            </a:r>
            <a:r>
              <a:rPr lang="en-US" altLang="zh-CN" sz="2500">
                <a:solidFill>
                  <a:srgbClr val="C00000"/>
                </a:solidFill>
                <a:latin typeface="思源黑体 CN Heavy" panose="020B0A00000000000000" charset="-122"/>
                <a:ea typeface="思源黑体 CN Heavy" panose="020B0A00000000000000" charset="-122"/>
                <a:sym typeface="+mn-ea"/>
              </a:rPr>
              <a:t>XX</a:t>
            </a:r>
            <a:r>
              <a:rPr lang="zh-CN" altLang="en-US" sz="2500">
                <a:solidFill>
                  <a:srgbClr val="C00000"/>
                </a:solidFill>
                <a:latin typeface="思源黑体 CN Heavy" panose="020B0A00000000000000" charset="-122"/>
                <a:ea typeface="思源黑体 CN Heavy" panose="020B0A00000000000000" charset="-122"/>
              </a:rPr>
              <a:t>概念、</a:t>
            </a:r>
            <a:r>
              <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rPr>
              <a:t>追涨杀跌，快进快出</a:t>
            </a:r>
            <a:endPar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pPr algn="ctr"/>
            <a:endPar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p:txBody>
      </p:sp>
      <p:sp>
        <p:nvSpPr>
          <p:cNvPr id="6" name="文本框 5"/>
          <p:cNvSpPr txBox="1"/>
          <p:nvPr/>
        </p:nvSpPr>
        <p:spPr>
          <a:xfrm>
            <a:off x="4061460" y="4729480"/>
            <a:ext cx="3513455" cy="1153160"/>
          </a:xfrm>
          <a:prstGeom prst="rect">
            <a:avLst/>
          </a:prstGeom>
          <a:noFill/>
        </p:spPr>
        <p:txBody>
          <a:bodyPr wrap="square" rtlCol="0">
            <a:spAutoFit/>
          </a:bodyPr>
          <a:p>
            <a:r>
              <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听说：朋友说、同事说</a:t>
            </a:r>
            <a:endPar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6</a:t>
            </a:r>
            <a:r>
              <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位代码，个股、及基金</a:t>
            </a:r>
            <a:endPar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
        <p:nvSpPr>
          <p:cNvPr id="7" name="文本框 6"/>
          <p:cNvSpPr txBox="1"/>
          <p:nvPr/>
        </p:nvSpPr>
        <p:spPr>
          <a:xfrm>
            <a:off x="939800" y="5140960"/>
            <a:ext cx="1809115" cy="1014730"/>
          </a:xfrm>
          <a:prstGeom prst="rect">
            <a:avLst/>
          </a:prstGeom>
          <a:noFill/>
        </p:spPr>
        <p:txBody>
          <a:bodyPr wrap="square" rtlCol="0">
            <a:spAutoFit/>
          </a:bodyPr>
          <a:p>
            <a:r>
              <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rPr>
              <a:t>低纬度</a:t>
            </a:r>
            <a:endPar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endParaRPr>
          </a:p>
          <a:p>
            <a:r>
              <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rPr>
              <a:t>亏损区</a:t>
            </a:r>
            <a:endPar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endParaRPr>
          </a:p>
        </p:txBody>
      </p:sp>
      <p:sp>
        <p:nvSpPr>
          <p:cNvPr id="8" name="文本框 7"/>
          <p:cNvSpPr txBox="1"/>
          <p:nvPr/>
        </p:nvSpPr>
        <p:spPr>
          <a:xfrm>
            <a:off x="939800" y="959485"/>
            <a:ext cx="1913890" cy="1014730"/>
          </a:xfrm>
          <a:prstGeom prst="rect">
            <a:avLst/>
          </a:prstGeom>
          <a:noFill/>
        </p:spPr>
        <p:txBody>
          <a:bodyPr wrap="square" rtlCol="0">
            <a:spAutoFit/>
          </a:bodyPr>
          <a:p>
            <a:r>
              <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rPr>
              <a:t>高纬度</a:t>
            </a:r>
            <a:endPar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rPr>
              <a:t>盈利区</a:t>
            </a:r>
            <a:endPar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
        <p:nvSpPr>
          <p:cNvPr id="9" name="文本框 8"/>
          <p:cNvSpPr txBox="1"/>
          <p:nvPr/>
        </p:nvSpPr>
        <p:spPr>
          <a:xfrm>
            <a:off x="3469640" y="2595245"/>
            <a:ext cx="3985895" cy="645160"/>
          </a:xfrm>
          <a:prstGeom prst="rect">
            <a:avLst/>
          </a:prstGeom>
          <a:noFill/>
        </p:spPr>
        <p:txBody>
          <a:bodyPr wrap="square" rtlCol="0">
            <a:spAutoFit/>
          </a:bodyPr>
          <a:p>
            <a:pPr algn="ctr"/>
            <a:r>
              <a:rPr lang="zh-CN" altLang="en-US" sz="3600">
                <a:gradFill>
                  <a:gsLst>
                    <a:gs pos="0">
                      <a:srgbClr val="FBFB11"/>
                    </a:gs>
                    <a:gs pos="100000">
                      <a:srgbClr val="838309"/>
                    </a:gs>
                  </a:gsLst>
                  <a:lin scaled="0"/>
                </a:gradFill>
                <a:latin typeface="思源黑体 CN Heavy" panose="020B0A00000000000000" charset="-122"/>
                <a:ea typeface="思源黑体 CN Heavy" panose="020B0A00000000000000" charset="-122"/>
              </a:rPr>
              <a:t>成熟的盈利模式</a:t>
            </a:r>
            <a:endParaRPr lang="zh-CN" altLang="en-US" sz="3600">
              <a:gradFill>
                <a:gsLst>
                  <a:gs pos="0">
                    <a:srgbClr val="FBFB11"/>
                  </a:gs>
                  <a:gs pos="100000">
                    <a:srgbClr val="838309"/>
                  </a:gs>
                </a:gsLst>
                <a:lin scaled="0"/>
              </a:gradFill>
              <a:latin typeface="思源黑体 CN Heavy" panose="020B0A00000000000000" charset="-122"/>
              <a:ea typeface="思源黑体 CN Heavy" panose="020B0A00000000000000" charset="-122"/>
            </a:endParaRPr>
          </a:p>
        </p:txBody>
      </p:sp>
      <p:sp>
        <p:nvSpPr>
          <p:cNvPr id="10" name="文本框 9"/>
          <p:cNvSpPr txBox="1"/>
          <p:nvPr/>
        </p:nvSpPr>
        <p:spPr>
          <a:xfrm>
            <a:off x="3987165" y="1894205"/>
            <a:ext cx="2988310" cy="645160"/>
          </a:xfrm>
          <a:prstGeom prst="rect">
            <a:avLst/>
          </a:prstGeom>
          <a:noFill/>
        </p:spPr>
        <p:txBody>
          <a:bodyPr wrap="square" rtlCol="0">
            <a:spAutoFit/>
          </a:bodyPr>
          <a:p>
            <a:pPr algn="ctr"/>
            <a:r>
              <a:rPr lang="zh-CN" altLang="en-US" sz="3600">
                <a:gradFill>
                  <a:gsLst>
                    <a:gs pos="0">
                      <a:srgbClr val="FECF40"/>
                    </a:gs>
                    <a:gs pos="100000">
                      <a:srgbClr val="846C21"/>
                    </a:gs>
                  </a:gsLst>
                  <a:lin scaled="0"/>
                </a:gradFill>
                <a:latin typeface="思源黑体 CN Heavy" panose="020B0A00000000000000" charset="-122"/>
                <a:ea typeface="思源黑体 CN Heavy" panose="020B0A00000000000000" charset="-122"/>
              </a:rPr>
              <a:t>分析体系化</a:t>
            </a:r>
            <a:endParaRPr lang="zh-CN" altLang="en-US" sz="3600">
              <a:gradFill>
                <a:gsLst>
                  <a:gs pos="0">
                    <a:srgbClr val="FECF40"/>
                  </a:gs>
                  <a:gs pos="100000">
                    <a:srgbClr val="846C21"/>
                  </a:gs>
                </a:gsLst>
                <a:lin scaled="0"/>
              </a:gradFill>
              <a:latin typeface="思源黑体 CN Heavy" panose="020B0A00000000000000" charset="-122"/>
              <a:ea typeface="思源黑体 CN Heavy" panose="020B0A00000000000000" charset="-122"/>
            </a:endParaRPr>
          </a:p>
        </p:txBody>
      </p:sp>
      <p:sp>
        <p:nvSpPr>
          <p:cNvPr id="11" name="文本框 10"/>
          <p:cNvSpPr txBox="1"/>
          <p:nvPr/>
        </p:nvSpPr>
        <p:spPr>
          <a:xfrm>
            <a:off x="3987165" y="1092200"/>
            <a:ext cx="2950210" cy="691515"/>
          </a:xfrm>
          <a:prstGeom prst="rect">
            <a:avLst/>
          </a:prstGeom>
          <a:noFill/>
        </p:spPr>
        <p:txBody>
          <a:bodyPr wrap="square" rtlCol="0">
            <a:spAutoFit/>
          </a:bodyPr>
          <a:p>
            <a:pPr algn="ctr"/>
            <a:r>
              <a:rPr lang="zh-CN" altLang="en-US" sz="3900">
                <a:latin typeface="思源黑体 CN Heavy" panose="020B0A00000000000000" charset="-122"/>
                <a:ea typeface="思源黑体 CN Heavy" panose="020B0A00000000000000" charset="-122"/>
              </a:rPr>
              <a:t>大道易简</a:t>
            </a:r>
            <a:endParaRPr lang="zh-CN" altLang="en-US" sz="3900">
              <a:latin typeface="思源黑体 CN Heavy" panose="020B0A00000000000000" charset="-122"/>
              <a:ea typeface="思源黑体 CN Heavy" panose="020B0A00000000000000" charset="-122"/>
            </a:endParaRPr>
          </a:p>
        </p:txBody>
      </p:sp>
      <p:sp>
        <p:nvSpPr>
          <p:cNvPr id="15" name="文本框 14"/>
          <p:cNvSpPr txBox="1"/>
          <p:nvPr/>
        </p:nvSpPr>
        <p:spPr>
          <a:xfrm>
            <a:off x="2895600" y="32385"/>
            <a:ext cx="6096000" cy="691515"/>
          </a:xfrm>
          <a:prstGeom prst="rect">
            <a:avLst/>
          </a:prstGeom>
          <a:noFill/>
        </p:spPr>
        <p:txBody>
          <a:bodyPr wrap="square" rtlCol="0" anchor="t">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思维的维度</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824230" y="3216910"/>
            <a:ext cx="9763125" cy="490855"/>
          </a:xfrm>
          <a:prstGeom prst="rect">
            <a:avLst/>
          </a:prstGeom>
        </p:spPr>
      </p:pic>
      <p:pic>
        <p:nvPicPr>
          <p:cNvPr id="14" name="图片 13"/>
          <p:cNvPicPr>
            <a:picLocks noChangeAspect="1"/>
          </p:cNvPicPr>
          <p:nvPr>
            <p:custDataLst>
              <p:tags r:id="rId4"/>
            </p:custDataLst>
          </p:nvPr>
        </p:nvPicPr>
        <p:blipFill>
          <a:blip r:embed="rId5"/>
          <a:stretch>
            <a:fillRect/>
          </a:stretch>
        </p:blipFill>
        <p:spPr>
          <a:xfrm>
            <a:off x="9072880" y="2667000"/>
            <a:ext cx="1161415" cy="2020570"/>
          </a:xfrm>
          <a:prstGeom prst="rect">
            <a:avLst/>
          </a:prstGeom>
        </p:spPr>
      </p:pic>
      <p:sp>
        <p:nvSpPr>
          <p:cNvPr id="16" name="文本框 15"/>
          <p:cNvSpPr txBox="1"/>
          <p:nvPr>
            <p:custDataLst>
              <p:tags r:id="rId6"/>
            </p:custDataLst>
          </p:nvPr>
        </p:nvSpPr>
        <p:spPr>
          <a:xfrm>
            <a:off x="9293860" y="2390140"/>
            <a:ext cx="576580" cy="691515"/>
          </a:xfrm>
          <a:prstGeom prst="rect">
            <a:avLst/>
          </a:prstGeom>
          <a:noFill/>
        </p:spPr>
        <p:txBody>
          <a:bodyPr wrap="square" rtlCol="0">
            <a:spAutoFit/>
          </a:bodyPr>
          <a:p>
            <a:r>
              <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rPr>
              <a:t>势</a:t>
            </a:r>
            <a:endPar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endParaRPr>
          </a:p>
        </p:txBody>
      </p:sp>
      <p:sp>
        <p:nvSpPr>
          <p:cNvPr id="4" name="文本框 3"/>
          <p:cNvSpPr txBox="1"/>
          <p:nvPr/>
        </p:nvSpPr>
        <p:spPr>
          <a:xfrm>
            <a:off x="10587355" y="3185795"/>
            <a:ext cx="1407160" cy="521970"/>
          </a:xfrm>
          <a:prstGeom prst="rect">
            <a:avLst/>
          </a:prstGeom>
          <a:noFill/>
        </p:spPr>
        <p:txBody>
          <a:bodyPr wrap="square" rtlCol="0">
            <a:spAutoFit/>
          </a:bodyPr>
          <a:p>
            <a:r>
              <a:rPr lang="zh-CN" altLang="en-US" sz="2800">
                <a:solidFill>
                  <a:schemeClr val="accent5"/>
                </a:solidFill>
                <a:latin typeface="思源黑体 CN Heavy" panose="020B0A00000000000000" charset="-122"/>
                <a:ea typeface="思源黑体 CN Heavy" panose="020B0A00000000000000" charset="-122"/>
              </a:rPr>
              <a:t>盈亏墙</a:t>
            </a:r>
            <a:endParaRPr lang="zh-CN" altLang="en-US" sz="2800">
              <a:solidFill>
                <a:schemeClr val="accent5"/>
              </a:solidFill>
              <a:latin typeface="思源黑体 CN Heavy" panose="020B0A00000000000000" charset="-122"/>
              <a:ea typeface="思源黑体 CN Heavy" panose="020B0A00000000000000" charset="-122"/>
            </a:endParaRPr>
          </a:p>
        </p:txBody>
      </p:sp>
    </p:spTree>
    <p:custDataLst>
      <p:tags r:id="rId7"/>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神奇色阶+飞鱼趋势</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409575" y="826770"/>
            <a:ext cx="11391900" cy="5348605"/>
          </a:xfrm>
          <a:prstGeom prst="rect">
            <a:avLst/>
          </a:prstGeom>
        </p:spPr>
      </p:pic>
    </p:spTree>
    <p:custDataLst>
      <p:tags r:id="rId5"/>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神奇色阶+飞鱼趋势</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349250" y="866140"/>
            <a:ext cx="11482070" cy="5307330"/>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10183495" y="995045"/>
            <a:ext cx="1685925" cy="904875"/>
          </a:xfrm>
          <a:prstGeom prst="rect">
            <a:avLst/>
          </a:prstGeom>
          <a:ln w="28575">
            <a:solidFill>
              <a:schemeClr val="accent1"/>
            </a:solidFill>
          </a:ln>
        </p:spPr>
      </p:pic>
    </p:spTree>
    <p:custDataLst>
      <p:tags r:id="rId7"/>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398780" y="887095"/>
            <a:ext cx="11431905" cy="5267960"/>
          </a:xfrm>
          <a:prstGeom prst="rect">
            <a:avLst/>
          </a:prstGeom>
        </p:spPr>
      </p:pic>
      <p:pic>
        <p:nvPicPr>
          <p:cNvPr id="100" name="图片 99"/>
          <p:cNvPicPr/>
          <p:nvPr/>
        </p:nvPicPr>
        <p:blipFill>
          <a:blip r:embed="rId5"/>
          <a:stretch>
            <a:fillRect/>
          </a:stretch>
        </p:blipFill>
        <p:spPr>
          <a:xfrm>
            <a:off x="9273540" y="1114425"/>
            <a:ext cx="2531110" cy="1602105"/>
          </a:xfrm>
          <a:prstGeom prst="rect">
            <a:avLst/>
          </a:prstGeom>
          <a:noFill/>
          <a:ln w="28575">
            <a:solidFill>
              <a:schemeClr val="accent1"/>
            </a:solidFill>
          </a:ln>
        </p:spPr>
      </p:pic>
      <p:sp>
        <p:nvSpPr>
          <p:cNvPr id="4" name="文本框 3"/>
          <p:cNvSpPr txBox="1"/>
          <p:nvPr/>
        </p:nvSpPr>
        <p:spPr>
          <a:xfrm>
            <a:off x="4208780" y="1210310"/>
            <a:ext cx="4671060" cy="429895"/>
          </a:xfrm>
          <a:prstGeom prst="rect">
            <a:avLst/>
          </a:prstGeom>
          <a:noFill/>
        </p:spPr>
        <p:txBody>
          <a:bodyPr wrap="square" rtlCol="0">
            <a:spAutoFit/>
          </a:bodyPr>
          <a:p>
            <a:r>
              <a:rPr lang="zh-CN" altLang="en-US" sz="2200">
                <a:latin typeface="思源黑体 CN Heavy" panose="020B0A00000000000000" charset="-122"/>
                <a:ea typeface="思源黑体 CN Heavy" panose="020B0A00000000000000" charset="-122"/>
              </a:rPr>
              <a:t>看不清大势，容易耽误行情机会！</a:t>
            </a:r>
            <a:endParaRPr lang="zh-CN" altLang="en-US" sz="2200">
              <a:latin typeface="思源黑体 CN Heavy" panose="020B0A00000000000000" charset="-122"/>
              <a:ea typeface="思源黑体 CN Heavy" panose="020B0A00000000000000" charset="-122"/>
            </a:endParaRPr>
          </a:p>
        </p:txBody>
      </p:sp>
    </p:spTree>
    <p:custDataLst>
      <p:tags r:id="rId6"/>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基金小额产品</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04495" y="897255"/>
            <a:ext cx="11026775" cy="5215890"/>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9712325" y="2701290"/>
            <a:ext cx="2132965" cy="2857500"/>
          </a:xfrm>
          <a:prstGeom prst="rect">
            <a:avLst/>
          </a:prstGeom>
          <a:ln w="28575">
            <a:solidFill>
              <a:schemeClr val="accent1"/>
            </a:solidFill>
          </a:ln>
        </p:spPr>
      </p:pic>
      <p:sp>
        <p:nvSpPr>
          <p:cNvPr id="4" name="圆角矩形 3"/>
          <p:cNvSpPr/>
          <p:nvPr/>
        </p:nvSpPr>
        <p:spPr>
          <a:xfrm>
            <a:off x="8110220" y="1900555"/>
            <a:ext cx="75565" cy="25844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占位符 2"/>
          <p:cNvSpPr>
            <a:spLocks noGrp="1"/>
          </p:cNvSpPr>
          <p:nvPr>
            <p:custDataLst>
              <p:tags r:id="rId2"/>
            </p:custDataLst>
          </p:nvPr>
        </p:nvSpPr>
        <p:spPr>
          <a:xfrm>
            <a:off x="1431290" y="1208405"/>
            <a:ext cx="9317990" cy="4441190"/>
          </a:xfrm>
          <a:prstGeom prst="rect">
            <a:avLst/>
          </a:prstGeom>
        </p:spPr>
        <p:txBody>
          <a:bodyPr/>
          <a:lstStyle>
            <a:lvl1pPr marL="0" indent="0" algn="just" defTabSz="914400" rtl="0" eaLnBrk="1" fontAlgn="auto" latinLnBrk="0" hangingPunct="1">
              <a:lnSpc>
                <a:spcPct val="130000"/>
              </a:lnSpc>
              <a:spcBef>
                <a:spcPts val="500"/>
              </a:spcBef>
              <a:spcAft>
                <a:spcPts val="1000"/>
              </a:spcAft>
              <a:buFont typeface="Arial" panose="020B0604020202020204" pitchFamily="34" charset="0"/>
              <a:buNone/>
              <a:defRPr lang="zh-CN" altLang="en-US" sz="1800" u="none" strike="noStrike" kern="1200" cap="none" spc="150" normalizeH="0" baseline="0" dirty="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a:latin typeface="思源黑体 CN Heavy" panose="020B0A00000000000000" charset="-122"/>
                <a:ea typeface="思源黑体 CN Heavy" panose="020B0A00000000000000" charset="-122"/>
                <a:sym typeface="+mn-ea"/>
              </a:rPr>
              <a:t>③神奇色阶：用于判断趋势和量能变化，动态捕捉指数短中长期的趋势变化，揭示当前市场量能的变化情况。</a:t>
            </a:r>
            <a:endParaRPr>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第一条色阶代表市场短期趋势，红色代表趋势向上，灰色代表趋势震荡，绿色代表趋势向下；</a:t>
            </a:r>
            <a:endParaRPr sz="1600">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第二条色阶代表市场中期趋势，红色代表趋势向上，灰色代表趋势震荡，绿色代表趋势向下；</a:t>
            </a:r>
            <a:endParaRPr sz="1600">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第三条色阶代表市场长期趋势，红色代表趋势向上，灰色代表趋势震荡，绿色代表趋势向下；</a:t>
            </a:r>
            <a:endParaRPr sz="1600">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第四条色阶代表市场量能变化，红色代表市场量能向好，绿色代表市场量能萎靡。</a:t>
            </a:r>
            <a:endParaRPr sz="1600">
              <a:latin typeface="思源黑体 CN Heavy" panose="020B0A00000000000000" charset="-122"/>
              <a:ea typeface="思源黑体 CN Heavy" panose="020B0A00000000000000" charset="-122"/>
              <a:sym typeface="+mn-ea"/>
            </a:endParaRPr>
          </a:p>
        </p:txBody>
      </p:sp>
      <p:pic>
        <p:nvPicPr>
          <p:cNvPr id="6" name="图片 5"/>
          <p:cNvPicPr>
            <a:picLocks noChangeAspect="1"/>
          </p:cNvPicPr>
          <p:nvPr>
            <p:custDataLst>
              <p:tags r:id="rId3"/>
            </p:custDataLst>
          </p:nvPr>
        </p:nvPicPr>
        <p:blipFill>
          <a:blip r:embed="rId4"/>
          <a:stretch>
            <a:fillRect/>
          </a:stretch>
        </p:blipFill>
        <p:spPr>
          <a:xfrm>
            <a:off x="1275715" y="3936365"/>
            <a:ext cx="9706610" cy="2111375"/>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custDataLst>
      <p:tags r:id="rId5"/>
    </p:custDataLst>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520,&quot;width&quot;:2400}"/>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TABLE_ENDDRAG_ORIGIN_RECT" val="650*337"/>
  <p:tag name="TABLE_ENDDRAG_RECT" val="50*99*650*337"/>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3.xml><?xml version="1.0" encoding="utf-8"?>
<p:tagLst xmlns:p="http://schemas.openxmlformats.org/presentationml/2006/main">
  <p:tag name="TABLE_ENDDRAG_ORIGIN_RECT" val="700*344"/>
  <p:tag name="TABLE_ENDDRAG_RECT" val="118*95*700*344"/>
</p:tagLst>
</file>

<file path=ppt/tags/tag12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1.xml><?xml version="1.0" encoding="utf-8"?>
<p:tagLst xmlns:p="http://schemas.openxmlformats.org/presentationml/2006/main">
  <p:tag name="TABLE_ENDDRAG_ORIGIN_RECT" val="700*344"/>
  <p:tag name="TABLE_ENDDRAG_RECT" val="118*95*700*344"/>
</p:tagLst>
</file>

<file path=ppt/tags/tag14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2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6147_2*l_i*1_1"/>
  <p:tag name="KSO_WM_TEMPLATE_CATEGORY" val="diagram"/>
  <p:tag name="KSO_WM_TEMPLATE_INDEX" val="20206147"/>
  <p:tag name="KSO_WM_UNIT_LAYERLEVEL" val="1_1"/>
  <p:tag name="KSO_WM_TAG_VERSION" val="1.0"/>
  <p:tag name="KSO_WM_BEAUTIFY_FLAG" val="#wm#"/>
  <p:tag name="KSO_WM_UNIT_USESOURCEFORMAT_APPLY" val="1"/>
  <p:tag name="KSO_WM_UNIT_TEXT_FILL_FORE_SCHEMECOLOR_INDEX" val="14"/>
  <p:tag name="KSO_WM_UNIT_TEXT_FILL_TYPE" val="1"/>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06147_2*l_i*1_2"/>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206147_2*l_i*1_3"/>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206147_2*l_i*1_4"/>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206147_2*l_i*1_5"/>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6147_2*l_h_i*1_1_1"/>
  <p:tag name="KSO_WM_TEMPLATE_CATEGORY" val="diagram"/>
  <p:tag name="KSO_WM_TEMPLATE_INDEX" val="20206147"/>
  <p:tag name="KSO_WM_UNIT_LAYERLEVEL" val="1_1_1"/>
  <p:tag name="KSO_WM_TAG_VERSION" val="1.0"/>
  <p:tag name="KSO_WM_BEAUTIFY_FLAG" val="#wm#"/>
  <p:tag name="KSO_WM_UNIT_USESOURCEFORMAT_APPLY" val="1"/>
  <p:tag name="KSO_WM_UNIT_TEXT_FILL_FORE_SCHEMECOLOR_INDEX" val="15"/>
  <p:tag name="KSO_WM_UNIT_TEXT_FILL_TYPE" val="1"/>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6147_2*l_h_i*1_1_2"/>
  <p:tag name="KSO_WM_TEMPLATE_CATEGORY" val="diagram"/>
  <p:tag name="KSO_WM_TEMPLATE_INDEX" val="20206147"/>
  <p:tag name="KSO_WM_UNIT_LAYERLEVEL" val="1_1_1"/>
  <p:tag name="KSO_WM_TAG_VERSION" val="1.0"/>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TEXT_FILL_FORE_SCHEMECOLOR_INDEX_BRIGHTNESS" val="0"/>
  <p:tag name="KSO_WM_UNIT_TEXT_FILL_FORE_SCHEMECOLOR_INDEX" val="14"/>
  <p:tag name="KSO_WM_UNIT_TEXT_FILL_TYPE" val="1"/>
  <p:tag name="KSO_WM_UNIT_USESOURCEFORMAT_APPLY" val="1"/>
  <p:tag name="KSO_WM_UNIT_FILL_FORE_SCHEMECOLOR_INDEX" val="5"/>
  <p:tag name="KSO_WM_UNIT_FILL_TYPE" val="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6147_2*l_h_i*1_1_3"/>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6147_2*l_h_i*1_1_4"/>
  <p:tag name="KSO_WM_TEMPLATE_CATEGORY" val="diagram"/>
  <p:tag name="KSO_WM_TEMPLATE_INDEX" val="20206147"/>
  <p:tag name="KSO_WM_UNIT_LAYERLEVEL" val="1_1_1"/>
  <p:tag name="KSO_WM_TAG_VERSION" val="1.0"/>
  <p:tag name="KSO_WM_BEAUTIFY_FLAG" val="#wm#"/>
  <p:tag name="KSO_WM_UNIT_FILL_FORE_SCHEMECOLOR_INDEX_1_BRIGHTNESS" val="0.02"/>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5"/>
  <p:tag name="KSO_WM_UNIT_FILL_FORE_SCHEMECOLOR_INDEX_2_TRANS" val="0"/>
  <p:tag name="KSO_WM_UNIT_FILL_FORE_SCHEMECOLOR_INDEX_3_BRIGHTNESS" val="-0.01"/>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06147_2*l_h_i*1_1_5"/>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 name="KSO_WM_UNIT_USESOURCEFORMAT_APPLY" val="1"/>
</p:tagLst>
</file>

<file path=ppt/tags/tag432.xml><?xml version="1.0" encoding="utf-8"?>
<p:tagLst xmlns:p="http://schemas.openxmlformats.org/presentationml/2006/main">
  <p:tag name="KSO_WM_UNIT_SUBTYPE" val="a"/>
  <p:tag name="KSO_WM_UNIT_PRESET_TEXT_INDEX" val="5"/>
  <p:tag name="KSO_WM_UNIT_PRESET_TEXT_LEN" val="25"/>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6147_2*l_h_f*1_1_1"/>
  <p:tag name="KSO_WM_TEMPLATE_CATEGORY" val="diagram"/>
  <p:tag name="KSO_WM_TEMPLATE_INDEX" val="2020614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6147_2*l_h_i*1_3_1"/>
  <p:tag name="KSO_WM_TEMPLATE_CATEGORY" val="diagram"/>
  <p:tag name="KSO_WM_TEMPLATE_INDEX" val="20206147"/>
  <p:tag name="KSO_WM_UNIT_LAYERLEVEL" val="1_1_1"/>
  <p:tag name="KSO_WM_TAG_VERSION" val="1.0"/>
  <p:tag name="KSO_WM_BEAUTIFY_FLAG" val="#wm#"/>
  <p:tag name="KSO_WM_UNIT_USESOURCEFORMAT_APPLY" val="1"/>
  <p:tag name="KSO_WM_UNIT_TEXT_FILL_FORE_SCHEMECOLOR_INDEX" val="15"/>
  <p:tag name="KSO_WM_UNIT_TEXT_FILL_TYPE" val="1"/>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6147_2*l_h_i*1_3_2"/>
  <p:tag name="KSO_WM_TEMPLATE_CATEGORY" val="diagram"/>
  <p:tag name="KSO_WM_TEMPLATE_INDEX" val="20206147"/>
  <p:tag name="KSO_WM_UNIT_LAYERLEVEL" val="1_1_1"/>
  <p:tag name="KSO_WM_TAG_VERSION" val="1.0"/>
  <p:tag name="KSO_WM_BEAUTIFY_FLAG" val="#wm#"/>
  <p:tag name="KSO_WM_UNIT_FILL_FORE_SCHEMECOLOR_INDEX_1_BRIGHTNESS" val="0"/>
  <p:tag name="KSO_WM_UNIT_FILL_FORE_SCHEMECOLOR_INDEX_1" val="7"/>
  <p:tag name="KSO_WM_UNIT_FILL_FORE_SCHEMECOLOR_INDEX_1_POS" val="0"/>
  <p:tag name="KSO_WM_UNIT_FILL_FORE_SCHEMECOLOR_INDEX_1_TRANS" val="0"/>
  <p:tag name="KSO_WM_UNIT_TEXT_FILL_FORE_SCHEMECOLOR_INDEX_BRIGHTNESS" val="0"/>
  <p:tag name="KSO_WM_UNIT_TEXT_FILL_FORE_SCHEMECOLOR_INDEX" val="14"/>
  <p:tag name="KSO_WM_UNIT_TEXT_FILL_TYPE" val="1"/>
  <p:tag name="KSO_WM_UNIT_USESOURCEFORMAT_APPLY" val="1"/>
  <p:tag name="KSO_WM_UNIT_FILL_FORE_SCHEMECOLOR_INDEX" val="7"/>
  <p:tag name="KSO_WM_UNIT_FILL_TYPE" val="1"/>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6147_2*l_h_i*1_3_3"/>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6147_2*l_h_i*1_3_4"/>
  <p:tag name="KSO_WM_TEMPLATE_CATEGORY" val="diagram"/>
  <p:tag name="KSO_WM_TEMPLATE_INDEX" val="20206147"/>
  <p:tag name="KSO_WM_UNIT_LAYERLEVEL" val="1_1_1"/>
  <p:tag name="KSO_WM_TAG_VERSION" val="1.0"/>
  <p:tag name="KSO_WM_BEAUTIFY_FLAG" val="#wm#"/>
  <p:tag name="KSO_WM_UNIT_FILL_FORE_SCHEMECOLOR_INDEX_1_BRIGHTNESS" val="0.02"/>
  <p:tag name="KSO_WM_UNIT_FILL_FORE_SCHEMECOLOR_INDEX_1" val="7"/>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5"/>
  <p:tag name="KSO_WM_UNIT_FILL_FORE_SCHEMECOLOR_INDEX_2_TRANS" val="0"/>
  <p:tag name="KSO_WM_UNIT_FILL_FORE_SCHEMECOLOR_INDEX_3_BRIGHTNESS" val="-0.01"/>
  <p:tag name="KSO_WM_UNIT_FILL_FORE_SCHEMECOLOR_INDEX_3" val="7"/>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206147_2*l_h_i*1_3_5"/>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 name="KSO_WM_UNIT_USESOURCEFORMAT_APPLY" val="1"/>
</p:tagLst>
</file>

<file path=ppt/tags/tag438.xml><?xml version="1.0" encoding="utf-8"?>
<p:tagLst xmlns:p="http://schemas.openxmlformats.org/presentationml/2006/main">
  <p:tag name="KSO_WM_UNIT_SUBTYPE" val="a"/>
  <p:tag name="KSO_WM_UNIT_PRESET_TEXT_INDEX" val="5"/>
  <p:tag name="KSO_WM_UNIT_PRESET_TEXT_LEN" val="25"/>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6147_2*l_h_f*1_3_1"/>
  <p:tag name="KSO_WM_TEMPLATE_CATEGORY" val="diagram"/>
  <p:tag name="KSO_WM_TEMPLATE_INDEX" val="2020614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06147_2*l_h_i*1_2_5"/>
  <p:tag name="KSO_WM_TEMPLATE_CATEGORY" val="diagram"/>
  <p:tag name="KSO_WM_TEMPLATE_INDEX" val="20206147"/>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6147_2*l_h_i*1_2_1"/>
  <p:tag name="KSO_WM_TEMPLATE_CATEGORY" val="diagram"/>
  <p:tag name="KSO_WM_TEMPLATE_INDEX" val="20206147"/>
  <p:tag name="KSO_WM_UNIT_LAYERLEVEL" val="1_1_1"/>
  <p:tag name="KSO_WM_TAG_VERSION" val="1.0"/>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TEXT_FILL_FORE_SCHEMECOLOR_INDEX_BRIGHTNESS" val="0"/>
  <p:tag name="KSO_WM_UNIT_TEXT_FILL_FORE_SCHEMECOLOR_INDEX" val="14"/>
  <p:tag name="KSO_WM_UNIT_TEXT_FILL_TYPE" val="1"/>
  <p:tag name="KSO_WM_UNIT_USESOURCEFORMAT_APPLY" val="1"/>
  <p:tag name="KSO_WM_UNIT_FILL_FORE_SCHEMECOLOR_INDEX" val="6"/>
  <p:tag name="KSO_WM_UNIT_FILL_TYPE" val="1"/>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6147_2*l_h_i*1_2_2"/>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6147_2*l_h_i*1_2_3"/>
  <p:tag name="KSO_WM_TEMPLATE_CATEGORY" val="diagram"/>
  <p:tag name="KSO_WM_TEMPLATE_INDEX" val="20206147"/>
  <p:tag name="KSO_WM_UNIT_LAYERLEVEL" val="1_1_1"/>
  <p:tag name="KSO_WM_TAG_VERSION" val="1.0"/>
  <p:tag name="KSO_WM_BEAUTIFY_FLAG" val="#wm#"/>
  <p:tag name="KSO_WM_UNIT_FILL_FORE_SCHEMECOLOR_INDEX_1_BRIGHTNESS" val="0.02"/>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5"/>
  <p:tag name="KSO_WM_UNIT_FILL_FORE_SCHEMECOLOR_INDEX_2_TRANS" val="0"/>
  <p:tag name="KSO_WM_UNIT_FILL_FORE_SCHEMECOLOR_INDEX_3_BRIGHTNESS" val="-0.01"/>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6147_2*l_h_i*1_2_4"/>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 name="KSO_WM_UNIT_USESOURCEFORMAT_APPLY" val="1"/>
</p:tagLst>
</file>

<file path=ppt/tags/tag444.xml><?xml version="1.0" encoding="utf-8"?>
<p:tagLst xmlns:p="http://schemas.openxmlformats.org/presentationml/2006/main">
  <p:tag name="KSO_WM_UNIT_SUBTYPE" val="a"/>
  <p:tag name="KSO_WM_UNIT_PRESET_TEXT_INDEX" val="5"/>
  <p:tag name="KSO_WM_UNIT_PRESET_TEXT_LEN" val="25"/>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6147_2*l_h_f*1_2_1"/>
  <p:tag name="KSO_WM_TEMPLATE_CATEGORY" val="diagram"/>
  <p:tag name="KSO_WM_TEMPLATE_INDEX" val="2020614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wm#"/>
  <p:tag name="KSO_WM_TEMPLATE_CATEGORY" val="diagram"/>
  <p:tag name="KSO_WM_TEMPLATE_INDEX" val="20229659"/>
  <p:tag name="KSO_WM_SPECIAL_SOURCE" val="bdnull"/>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3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34.xml><?xml version="1.0" encoding="utf-8"?>
<p:tagLst xmlns:p="http://schemas.openxmlformats.org/presentationml/2006/main">
  <p:tag name="KSO_WPP_MARK_KEY" val="34a5c737-2527-451b-a6cc-313a70f4ce21"/>
  <p:tag name="COMMONDATA" val="eyJoZGlkIjoiNTFmYTliYTIyYWM1N2UzNDc1MDg1MjNkMDFmYjQxZWYifQ=="/>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5910</Words>
  <Application>WPS 演示</Application>
  <PresentationFormat>宽屏</PresentationFormat>
  <Paragraphs>675</Paragraphs>
  <Slides>116</Slides>
  <Notes>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116</vt:i4>
      </vt:variant>
    </vt:vector>
  </HeadingPairs>
  <TitlesOfParts>
    <vt:vector size="134" baseType="lpstr">
      <vt:lpstr>Arial</vt:lpstr>
      <vt:lpstr>宋体</vt:lpstr>
      <vt:lpstr>Wingdings</vt:lpstr>
      <vt:lpstr>Wingdings</vt:lpstr>
      <vt:lpstr>思源黑体 CN Medium</vt:lpstr>
      <vt:lpstr>黑体</vt:lpstr>
      <vt:lpstr>思源黑体 CN Heavy</vt:lpstr>
      <vt:lpstr>思源黑体 CN Bold</vt:lpstr>
      <vt:lpstr>微软雅黑</vt:lpstr>
      <vt:lpstr>Arial Unicode MS</vt:lpstr>
      <vt:lpstr>Calibri</vt:lpstr>
      <vt:lpstr>思源黑体 CN Normal</vt:lpstr>
      <vt:lpstr>Helvetica Neue</vt:lpstr>
      <vt:lpstr>Gill Sans</vt:lpstr>
      <vt:lpstr>Source Sans Pro Light</vt:lpstr>
      <vt:lpstr>Gill Sans MT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E 山</cp:lastModifiedBy>
  <cp:revision>465</cp:revision>
  <dcterms:created xsi:type="dcterms:W3CDTF">2019-06-19T02:08:00Z</dcterms:created>
  <dcterms:modified xsi:type="dcterms:W3CDTF">2023-09-15T05:49:37Z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2052-12.1.0.15120</vt:lpwstr>
  </property>
  <property fmtid="{D5CDD505-2E9C-101B-9397-08002B2CF9AE}" pid="3" name="ICV">
    <vt:lpwstr>5E9383643B4B4AFEB31A305D3B9426DE_13</vt:lpwstr>
  </property>
</Properties>
</file>