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3" r:id="rId4"/>
    <p:sldId id="1290" r:id="rId5"/>
    <p:sldId id="1291" r:id="rId6"/>
    <p:sldId id="1289" r:id="rId7"/>
    <p:sldId id="1512" r:id="rId8"/>
    <p:sldId id="1574" r:id="rId9"/>
    <p:sldId id="1515" r:id="rId10"/>
    <p:sldId id="1516" r:id="rId11"/>
    <p:sldId id="1513" r:id="rId12"/>
    <p:sldId id="1514" r:id="rId13"/>
    <p:sldId id="1051" r:id="rId14"/>
    <p:sldId id="1450" r:id="rId15"/>
    <p:sldId id="1052" r:id="rId16"/>
    <p:sldId id="967" r:id="rId17"/>
    <p:sldId id="1338" r:id="rId18"/>
    <p:sldId id="1456" r:id="rId19"/>
    <p:sldId id="1457" r:id="rId20"/>
    <p:sldId id="1341" r:id="rId21"/>
    <p:sldId id="1346" r:id="rId22"/>
    <p:sldId id="1342" r:id="rId23"/>
    <p:sldId id="1345" r:id="rId24"/>
    <p:sldId id="1349" r:id="rId25"/>
    <p:sldId id="1234" r:id="rId26"/>
    <p:sldId id="1292" r:id="rId27"/>
    <p:sldId id="1293" r:id="rId28"/>
    <p:sldId id="1294" r:id="rId29"/>
    <p:sldId id="1295" r:id="rId30"/>
    <p:sldId id="1296" r:id="rId31"/>
    <p:sldId id="1297" r:id="rId32"/>
    <p:sldId id="1198" r:id="rId33"/>
    <p:sldId id="1199" r:id="rId34"/>
    <p:sldId id="1454" r:id="rId35"/>
    <p:sldId id="1504" r:id="rId36"/>
    <p:sldId id="1505" r:id="rId37"/>
    <p:sldId id="1239" r:id="rId38"/>
    <p:sldId id="1157" r:id="rId39"/>
    <p:sldId id="1158" r:id="rId40"/>
    <p:sldId id="1343" r:id="rId41"/>
    <p:sldId id="1122" r:id="rId42"/>
    <p:sldId id="1194" r:id="rId43"/>
    <p:sldId id="1085" r:id="rId44"/>
    <p:sldId id="1344" r:id="rId45"/>
    <p:sldId id="1116" r:id="rId46"/>
    <p:sldId id="1117" r:id="rId47"/>
    <p:sldId id="1118" r:id="rId48"/>
    <p:sldId id="1119" r:id="rId49"/>
    <p:sldId id="1120" r:id="rId50"/>
    <p:sldId id="1452" r:id="rId51"/>
    <p:sldId id="1010" r:id="rId52"/>
    <p:sldId id="1011" r:id="rId53"/>
    <p:sldId id="1006" r:id="rId54"/>
    <p:sldId id="1017" r:id="rId55"/>
    <p:sldId id="1018" r:id="rId56"/>
    <p:sldId id="843" r:id="rId57"/>
    <p:sldId id="846" r:id="rId58"/>
    <p:sldId id="844" r:id="rId59"/>
    <p:sldId id="845" r:id="rId60"/>
    <p:sldId id="916" r:id="rId61"/>
    <p:sldId id="917" r:id="rId62"/>
    <p:sldId id="918" r:id="rId63"/>
    <p:sldId id="847" r:id="rId64"/>
    <p:sldId id="737" r:id="rId65"/>
    <p:sldId id="738" r:id="rId66"/>
    <p:sldId id="755" r:id="rId67"/>
    <p:sldId id="945" r:id="rId68"/>
  </p:sldIdLst>
  <p:sldSz cx="12192000" cy="6858000"/>
  <p:notesSz cx="6858000" cy="9144000"/>
  <p:custDataLst>
    <p:tags r:id="rId7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9"/>
        <p:guide pos="38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3" Type="http://schemas.openxmlformats.org/officeDocument/2006/relationships/tags" Target="tags/tag368.xml"/><Relationship Id="rId72" Type="http://schemas.openxmlformats.org/officeDocument/2006/relationships/commentAuthors" Target="commentAuthors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4.xml"/><Relationship Id="rId69" Type="http://schemas.openxmlformats.org/officeDocument/2006/relationships/presProps" Target="presProps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15.png"/><Relationship Id="rId5" Type="http://schemas.openxmlformats.org/officeDocument/2006/relationships/tags" Target="../tags/tag135.xml"/><Relationship Id="rId4" Type="http://schemas.openxmlformats.org/officeDocument/2006/relationships/image" Target="../media/image14.png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16.png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166.xml"/><Relationship Id="rId27" Type="http://schemas.openxmlformats.org/officeDocument/2006/relationships/tags" Target="../tags/tag165.xml"/><Relationship Id="rId26" Type="http://schemas.openxmlformats.org/officeDocument/2006/relationships/tags" Target="../tags/tag164.xml"/><Relationship Id="rId25" Type="http://schemas.openxmlformats.org/officeDocument/2006/relationships/tags" Target="../tags/tag163.xml"/><Relationship Id="rId24" Type="http://schemas.openxmlformats.org/officeDocument/2006/relationships/tags" Target="../tags/tag162.xml"/><Relationship Id="rId23" Type="http://schemas.openxmlformats.org/officeDocument/2006/relationships/tags" Target="../tags/tag161.xml"/><Relationship Id="rId22" Type="http://schemas.openxmlformats.org/officeDocument/2006/relationships/tags" Target="../tags/tag160.xml"/><Relationship Id="rId21" Type="http://schemas.openxmlformats.org/officeDocument/2006/relationships/tags" Target="../tags/tag159.xml"/><Relationship Id="rId20" Type="http://schemas.openxmlformats.org/officeDocument/2006/relationships/tags" Target="../tags/tag158.xml"/><Relationship Id="rId2" Type="http://schemas.openxmlformats.org/officeDocument/2006/relationships/tags" Target="../tags/tag140.xml"/><Relationship Id="rId19" Type="http://schemas.openxmlformats.org/officeDocument/2006/relationships/tags" Target="../tags/tag157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0.xml"/><Relationship Id="rId5" Type="http://schemas.openxmlformats.org/officeDocument/2006/relationships/image" Target="../media/image17.png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image" Target="../media/image19.png"/><Relationship Id="rId4" Type="http://schemas.openxmlformats.org/officeDocument/2006/relationships/tags" Target="../tags/tag172.xml"/><Relationship Id="rId3" Type="http://schemas.openxmlformats.org/officeDocument/2006/relationships/image" Target="../media/image18.png"/><Relationship Id="rId2" Type="http://schemas.openxmlformats.org/officeDocument/2006/relationships/tags" Target="../tags/tag171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8.xml"/><Relationship Id="rId5" Type="http://schemas.openxmlformats.org/officeDocument/2006/relationships/image" Target="../media/image21.png"/><Relationship Id="rId4" Type="http://schemas.openxmlformats.org/officeDocument/2006/relationships/tags" Target="../tags/tag177.xml"/><Relationship Id="rId3" Type="http://schemas.openxmlformats.org/officeDocument/2006/relationships/image" Target="../media/image20.png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image" Target="../media/image22.png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8.xml"/><Relationship Id="rId4" Type="http://schemas.openxmlformats.org/officeDocument/2006/relationships/image" Target="../media/image25.png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1.xml"/><Relationship Id="rId3" Type="http://schemas.openxmlformats.org/officeDocument/2006/relationships/image" Target="../media/image26.png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7.png"/><Relationship Id="rId2" Type="http://schemas.openxmlformats.org/officeDocument/2006/relationships/tags" Target="../tags/tag11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image" Target="../media/image27.png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8.xml"/><Relationship Id="rId4" Type="http://schemas.openxmlformats.org/officeDocument/2006/relationships/image" Target="../media/image28.png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2.xml"/><Relationship Id="rId6" Type="http://schemas.openxmlformats.org/officeDocument/2006/relationships/image" Target="../media/image30.png"/><Relationship Id="rId5" Type="http://schemas.openxmlformats.org/officeDocument/2006/relationships/tags" Target="../tags/tag201.xml"/><Relationship Id="rId4" Type="http://schemas.openxmlformats.org/officeDocument/2006/relationships/image" Target="../media/image29.png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image" Target="../media/image31.png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9.xml"/><Relationship Id="rId4" Type="http://schemas.openxmlformats.org/officeDocument/2006/relationships/image" Target="../media/image32.png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2.xml"/><Relationship Id="rId4" Type="http://schemas.openxmlformats.org/officeDocument/2006/relationships/image" Target="../media/image33.png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5.xml"/><Relationship Id="rId4" Type="http://schemas.openxmlformats.org/officeDocument/2006/relationships/image" Target="../media/image34.png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220.xml"/><Relationship Id="rId7" Type="http://schemas.openxmlformats.org/officeDocument/2006/relationships/image" Target="../media/image36.png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image" Target="../media/image35.png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21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5.xml"/><Relationship Id="rId6" Type="http://schemas.openxmlformats.org/officeDocument/2006/relationships/image" Target="../media/image39.png"/><Relationship Id="rId5" Type="http://schemas.openxmlformats.org/officeDocument/2006/relationships/tags" Target="../tags/tag224.xml"/><Relationship Id="rId4" Type="http://schemas.openxmlformats.org/officeDocument/2006/relationships/image" Target="../media/image38.pn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8.xml"/><Relationship Id="rId4" Type="http://schemas.openxmlformats.org/officeDocument/2006/relationships/image" Target="../media/image40.png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8.png"/><Relationship Id="rId2" Type="http://schemas.openxmlformats.org/officeDocument/2006/relationships/tags" Target="../tags/tag115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image" Target="../media/image41.png"/><Relationship Id="rId2" Type="http://schemas.openxmlformats.org/officeDocument/2006/relationships/tags" Target="../tags/tag234.xml"/><Relationship Id="rId1" Type="http://schemas.openxmlformats.org/officeDocument/2006/relationships/tags" Target="../tags/tag233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1.xml"/><Relationship Id="rId4" Type="http://schemas.openxmlformats.org/officeDocument/2006/relationships/image" Target="../media/image42.png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image" Target="../media/image43.png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8.xml"/><Relationship Id="rId4" Type="http://schemas.openxmlformats.org/officeDocument/2006/relationships/image" Target="../media/image44.png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0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tags" Target="../tags/tag249.xml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4.xml"/><Relationship Id="rId6" Type="http://schemas.openxmlformats.org/officeDocument/2006/relationships/image" Target="../media/image48.png"/><Relationship Id="rId5" Type="http://schemas.openxmlformats.org/officeDocument/2006/relationships/tags" Target="../tags/tag253.xml"/><Relationship Id="rId4" Type="http://schemas.openxmlformats.org/officeDocument/2006/relationships/image" Target="../media/image47.png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7.xml"/><Relationship Id="rId4" Type="http://schemas.openxmlformats.org/officeDocument/2006/relationships/image" Target="../media/image49.png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1.xml"/><Relationship Id="rId6" Type="http://schemas.openxmlformats.org/officeDocument/2006/relationships/image" Target="../media/image51.png"/><Relationship Id="rId5" Type="http://schemas.openxmlformats.org/officeDocument/2006/relationships/tags" Target="../tags/tag260.xml"/><Relationship Id="rId4" Type="http://schemas.openxmlformats.org/officeDocument/2006/relationships/image" Target="../media/image50.png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4.xml"/><Relationship Id="rId3" Type="http://schemas.openxmlformats.org/officeDocument/2006/relationships/image" Target="../media/image52.png"/><Relationship Id="rId2" Type="http://schemas.openxmlformats.org/officeDocument/2006/relationships/tags" Target="../tags/tag263.xml"/><Relationship Id="rId1" Type="http://schemas.openxmlformats.org/officeDocument/2006/relationships/tags" Target="../tags/tag2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7.xml"/><Relationship Id="rId3" Type="http://schemas.openxmlformats.org/officeDocument/2006/relationships/image" Target="../media/image53.png"/><Relationship Id="rId2" Type="http://schemas.openxmlformats.org/officeDocument/2006/relationships/tags" Target="../tags/tag266.xml"/><Relationship Id="rId1" Type="http://schemas.openxmlformats.org/officeDocument/2006/relationships/tags" Target="../tags/tag265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tags" Target="../tags/tag272.xml"/><Relationship Id="rId7" Type="http://schemas.openxmlformats.org/officeDocument/2006/relationships/image" Target="../media/image56.png"/><Relationship Id="rId6" Type="http://schemas.openxmlformats.org/officeDocument/2006/relationships/tags" Target="../tags/tag271.xml"/><Relationship Id="rId5" Type="http://schemas.openxmlformats.org/officeDocument/2006/relationships/image" Target="../media/image55.png"/><Relationship Id="rId4" Type="http://schemas.openxmlformats.org/officeDocument/2006/relationships/tags" Target="../tags/tag270.xml"/><Relationship Id="rId3" Type="http://schemas.openxmlformats.org/officeDocument/2006/relationships/image" Target="../media/image54.png"/><Relationship Id="rId2" Type="http://schemas.openxmlformats.org/officeDocument/2006/relationships/tags" Target="../tags/tag26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76.xml"/><Relationship Id="rId15" Type="http://schemas.openxmlformats.org/officeDocument/2006/relationships/image" Target="../media/image60.png"/><Relationship Id="rId14" Type="http://schemas.openxmlformats.org/officeDocument/2006/relationships/tags" Target="../tags/tag275.xml"/><Relationship Id="rId13" Type="http://schemas.openxmlformats.org/officeDocument/2006/relationships/image" Target="../media/image59.png"/><Relationship Id="rId12" Type="http://schemas.openxmlformats.org/officeDocument/2006/relationships/tags" Target="../tags/tag274.xml"/><Relationship Id="rId11" Type="http://schemas.openxmlformats.org/officeDocument/2006/relationships/image" Target="../media/image58.png"/><Relationship Id="rId10" Type="http://schemas.openxmlformats.org/officeDocument/2006/relationships/tags" Target="../tags/tag273.xml"/><Relationship Id="rId1" Type="http://schemas.openxmlformats.org/officeDocument/2006/relationships/tags" Target="../tags/tag268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image" Target="../media/image64.png"/><Relationship Id="rId7" Type="http://schemas.openxmlformats.org/officeDocument/2006/relationships/tags" Target="../tags/tag280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tags" Target="../tags/tag279.xml"/><Relationship Id="rId3" Type="http://schemas.openxmlformats.org/officeDocument/2006/relationships/image" Target="../media/image61.png"/><Relationship Id="rId2" Type="http://schemas.openxmlformats.org/officeDocument/2006/relationships/tags" Target="../tags/tag278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77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85.xml"/><Relationship Id="rId7" Type="http://schemas.openxmlformats.org/officeDocument/2006/relationships/image" Target="../media/image67.png"/><Relationship Id="rId6" Type="http://schemas.openxmlformats.org/officeDocument/2006/relationships/tags" Target="../tags/tag284.xml"/><Relationship Id="rId5" Type="http://schemas.openxmlformats.org/officeDocument/2006/relationships/image" Target="../media/image66.png"/><Relationship Id="rId4" Type="http://schemas.openxmlformats.org/officeDocument/2006/relationships/tags" Target="../tags/tag283.xml"/><Relationship Id="rId3" Type="http://schemas.openxmlformats.org/officeDocument/2006/relationships/image" Target="../media/image65.png"/><Relationship Id="rId2" Type="http://schemas.openxmlformats.org/officeDocument/2006/relationships/tags" Target="../tags/tag282.xml"/><Relationship Id="rId1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89.xml"/><Relationship Id="rId7" Type="http://schemas.openxmlformats.org/officeDocument/2006/relationships/image" Target="../media/image70.png"/><Relationship Id="rId6" Type="http://schemas.openxmlformats.org/officeDocument/2006/relationships/tags" Target="../tags/tag288.xml"/><Relationship Id="rId5" Type="http://schemas.openxmlformats.org/officeDocument/2006/relationships/image" Target="../media/image69.png"/><Relationship Id="rId4" Type="http://schemas.openxmlformats.org/officeDocument/2006/relationships/tags" Target="../tags/tag287.xml"/><Relationship Id="rId3" Type="http://schemas.openxmlformats.org/officeDocument/2006/relationships/image" Target="../media/image68.png"/><Relationship Id="rId2" Type="http://schemas.openxmlformats.org/officeDocument/2006/relationships/tags" Target="../tags/tag286.xml"/><Relationship Id="rId1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93.xml"/><Relationship Id="rId5" Type="http://schemas.openxmlformats.org/officeDocument/2006/relationships/image" Target="../media/image72.png"/><Relationship Id="rId4" Type="http://schemas.openxmlformats.org/officeDocument/2006/relationships/tags" Target="../tags/tag292.xml"/><Relationship Id="rId3" Type="http://schemas.openxmlformats.org/officeDocument/2006/relationships/image" Target="../media/image71.png"/><Relationship Id="rId2" Type="http://schemas.openxmlformats.org/officeDocument/2006/relationships/tags" Target="../tags/tag291.xml"/><Relationship Id="rId1" Type="http://schemas.openxmlformats.org/officeDocument/2006/relationships/tags" Target="../tags/tag290.xml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97.xml"/><Relationship Id="rId5" Type="http://schemas.openxmlformats.org/officeDocument/2006/relationships/image" Target="../media/image74.png"/><Relationship Id="rId4" Type="http://schemas.openxmlformats.org/officeDocument/2006/relationships/tags" Target="../tags/tag296.xml"/><Relationship Id="rId3" Type="http://schemas.openxmlformats.org/officeDocument/2006/relationships/image" Target="../media/image73.png"/><Relationship Id="rId2" Type="http://schemas.openxmlformats.org/officeDocument/2006/relationships/tags" Target="../tags/tag295.xml"/><Relationship Id="rId1" Type="http://schemas.openxmlformats.org/officeDocument/2006/relationships/tags" Target="../tags/tag294.xml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0.xml"/><Relationship Id="rId3" Type="http://schemas.openxmlformats.org/officeDocument/2006/relationships/image" Target="../media/image75.png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2.xml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tags" Target="../tags/tag301.xml"/><Relationship Id="rId1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08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image" Target="../media/image78.png"/><Relationship Id="rId2" Type="http://schemas.openxmlformats.org/officeDocument/2006/relationships/tags" Target="../tags/tag304.xml"/><Relationship Id="rId1" Type="http://schemas.openxmlformats.org/officeDocument/2006/relationships/tags" Target="../tags/tag30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0.xml"/><Relationship Id="rId4" Type="http://schemas.openxmlformats.org/officeDocument/2006/relationships/image" Target="../media/image9.png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image" Target="../media/image79.png"/><Relationship Id="rId2" Type="http://schemas.openxmlformats.org/officeDocument/2006/relationships/tags" Target="../tags/tag310.xml"/><Relationship Id="rId1" Type="http://schemas.openxmlformats.org/officeDocument/2006/relationships/tags" Target="../tags/tag309.xml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18.xml"/><Relationship Id="rId5" Type="http://schemas.openxmlformats.org/officeDocument/2006/relationships/image" Target="../media/image81.png"/><Relationship Id="rId4" Type="http://schemas.openxmlformats.org/officeDocument/2006/relationships/tags" Target="../tags/tag317.xml"/><Relationship Id="rId3" Type="http://schemas.openxmlformats.org/officeDocument/2006/relationships/image" Target="../media/image80.png"/><Relationship Id="rId2" Type="http://schemas.openxmlformats.org/officeDocument/2006/relationships/tags" Target="../tags/tag316.xml"/><Relationship Id="rId1" Type="http://schemas.openxmlformats.org/officeDocument/2006/relationships/tags" Target="../tags/tag315.xml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2.xml"/><Relationship Id="rId4" Type="http://schemas.openxmlformats.org/officeDocument/2006/relationships/image" Target="../media/image82.png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tags" Target="../tags/tag319.xml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image" Target="../media/image83.png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31.xml"/><Relationship Id="rId6" Type="http://schemas.openxmlformats.org/officeDocument/2006/relationships/image" Target="../media/image85.png"/><Relationship Id="rId5" Type="http://schemas.openxmlformats.org/officeDocument/2006/relationships/tags" Target="../tags/tag330.xml"/><Relationship Id="rId4" Type="http://schemas.openxmlformats.org/officeDocument/2006/relationships/image" Target="../media/image84.png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336.xml"/><Relationship Id="rId8" Type="http://schemas.openxmlformats.org/officeDocument/2006/relationships/image" Target="../media/image88.png"/><Relationship Id="rId7" Type="http://schemas.openxmlformats.org/officeDocument/2006/relationships/tags" Target="../tags/tag335.xml"/><Relationship Id="rId6" Type="http://schemas.openxmlformats.org/officeDocument/2006/relationships/image" Target="../media/image87.png"/><Relationship Id="rId5" Type="http://schemas.openxmlformats.org/officeDocument/2006/relationships/tags" Target="../tags/tag334.xml"/><Relationship Id="rId4" Type="http://schemas.openxmlformats.org/officeDocument/2006/relationships/image" Target="../media/image86.jpeg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41.xml"/><Relationship Id="rId7" Type="http://schemas.openxmlformats.org/officeDocument/2006/relationships/image" Target="../media/image90.png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image" Target="../media/image89.png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image" Target="../media/image93.png"/><Relationship Id="rId7" Type="http://schemas.openxmlformats.org/officeDocument/2006/relationships/tags" Target="../tags/tag345.xml"/><Relationship Id="rId6" Type="http://schemas.openxmlformats.org/officeDocument/2006/relationships/image" Target="../media/image92.png"/><Relationship Id="rId5" Type="http://schemas.openxmlformats.org/officeDocument/2006/relationships/tags" Target="../tags/tag344.xml"/><Relationship Id="rId4" Type="http://schemas.openxmlformats.org/officeDocument/2006/relationships/image" Target="../media/image91.png"/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47.xml"/><Relationship Id="rId10" Type="http://schemas.openxmlformats.org/officeDocument/2006/relationships/image" Target="../media/image94.png"/><Relationship Id="rId1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9.xml"/><Relationship Id="rId3" Type="http://schemas.openxmlformats.org/officeDocument/2006/relationships/image" Target="../media/image95.png"/><Relationship Id="rId2" Type="http://schemas.openxmlformats.org/officeDocument/2006/relationships/tags" Target="../tags/tag348.xml"/><Relationship Id="rId1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52.xml"/><Relationship Id="rId5" Type="http://schemas.openxmlformats.org/officeDocument/2006/relationships/image" Target="../media/image97.png"/><Relationship Id="rId4" Type="http://schemas.openxmlformats.org/officeDocument/2006/relationships/tags" Target="../tags/tag351.xml"/><Relationship Id="rId3" Type="http://schemas.openxmlformats.org/officeDocument/2006/relationships/image" Target="../media/image96.png"/><Relationship Id="rId2" Type="http://schemas.openxmlformats.org/officeDocument/2006/relationships/tags" Target="../tags/tag350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10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4.xml"/><Relationship Id="rId3" Type="http://schemas.openxmlformats.org/officeDocument/2006/relationships/image" Target="../media/image98.png"/><Relationship Id="rId2" Type="http://schemas.openxmlformats.org/officeDocument/2006/relationships/tags" Target="../tags/tag353.xml"/><Relationship Id="rId1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58.xml"/><Relationship Id="rId6" Type="http://schemas.openxmlformats.org/officeDocument/2006/relationships/image" Target="../media/image100.png"/><Relationship Id="rId5" Type="http://schemas.openxmlformats.org/officeDocument/2006/relationships/tags" Target="../tags/tag357.xml"/><Relationship Id="rId4" Type="http://schemas.openxmlformats.org/officeDocument/2006/relationships/image" Target="../media/image99.png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61.xml"/><Relationship Id="rId3" Type="http://schemas.openxmlformats.org/officeDocument/2006/relationships/image" Target="../media/image101.png"/><Relationship Id="rId2" Type="http://schemas.openxmlformats.org/officeDocument/2006/relationships/tags" Target="../tags/tag360.xml"/><Relationship Id="rId1" Type="http://schemas.openxmlformats.org/officeDocument/2006/relationships/tags" Target="../tags/tag359.xml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64.xml"/><Relationship Id="rId3" Type="http://schemas.openxmlformats.org/officeDocument/2006/relationships/image" Target="../media/image102.png"/><Relationship Id="rId2" Type="http://schemas.openxmlformats.org/officeDocument/2006/relationships/tags" Target="../tags/tag363.xml"/><Relationship Id="rId1" Type="http://schemas.openxmlformats.org/officeDocument/2006/relationships/tags" Target="../tags/tag3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5.xml"/><Relationship Id="rId1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11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2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3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" y="2129155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顺势而为，直取</a:t>
            </a:r>
            <a:r>
              <a:rPr lang="en-US" alt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“</a:t>
            </a: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鱼身</a:t>
            </a:r>
            <a:r>
              <a:rPr lang="en-US" alt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”</a:t>
            </a:r>
            <a:endParaRPr lang="en-US" alt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2023.5.31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神奇色阶+飞鱼趋势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250" y="866140"/>
            <a:ext cx="11482070" cy="5307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83495" y="995045"/>
            <a:ext cx="1685925" cy="9048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2600" y="769620"/>
            <a:ext cx="11223625" cy="5448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77570" y="111765"/>
            <a:ext cx="10972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借势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翻越盈亏墙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!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4" name="组合 43"/>
          <p:cNvGrpSpPr/>
          <p:nvPr>
            <p:custDataLst>
              <p:tags r:id="rId3"/>
            </p:custDataLst>
          </p:nvPr>
        </p:nvGrpSpPr>
        <p:grpSpPr>
          <a:xfrm>
            <a:off x="609600" y="3637390"/>
            <a:ext cx="10972800" cy="115790"/>
            <a:chOff x="0" y="3998260"/>
            <a:chExt cx="7894311" cy="128656"/>
          </a:xfrm>
        </p:grpSpPr>
        <p:sp>
          <p:nvSpPr>
            <p:cNvPr id="4" name="Rectangle 7"/>
            <p:cNvSpPr/>
            <p:nvPr>
              <p:custDataLst>
                <p:tags r:id="rId4"/>
              </p:custDataLst>
            </p:nvPr>
          </p:nvSpPr>
          <p:spPr bwMode="auto">
            <a:xfrm>
              <a:off x="1809113" y="3998260"/>
              <a:ext cx="1980774" cy="1286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6" name="Rectangle 8"/>
            <p:cNvSpPr/>
            <p:nvPr>
              <p:custDataLst>
                <p:tags r:id="rId5"/>
              </p:custDataLst>
            </p:nvPr>
          </p:nvSpPr>
          <p:spPr bwMode="auto">
            <a:xfrm>
              <a:off x="3789887" y="3998260"/>
              <a:ext cx="2078423" cy="1286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7" name="Rectangle 9"/>
            <p:cNvSpPr/>
            <p:nvPr>
              <p:custDataLst>
                <p:tags r:id="rId6"/>
              </p:custDataLst>
            </p:nvPr>
          </p:nvSpPr>
          <p:spPr bwMode="auto">
            <a:xfrm>
              <a:off x="5868310" y="3998260"/>
              <a:ext cx="2026001" cy="12865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8" name="Rectangle 11"/>
            <p:cNvSpPr/>
            <p:nvPr>
              <p:custDataLst>
                <p:tags r:id="rId7"/>
              </p:custDataLst>
            </p:nvPr>
          </p:nvSpPr>
          <p:spPr bwMode="auto">
            <a:xfrm>
              <a:off x="0" y="3998260"/>
              <a:ext cx="1809113" cy="1286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23"/>
          <p:cNvGrpSpPr/>
          <p:nvPr>
            <p:custDataLst>
              <p:tags r:id="rId8"/>
            </p:custDataLst>
          </p:nvPr>
        </p:nvGrpSpPr>
        <p:grpSpPr>
          <a:xfrm>
            <a:off x="2543317" y="1825059"/>
            <a:ext cx="1174024" cy="2106109"/>
            <a:chOff x="1217471" y="1984558"/>
            <a:chExt cx="1304471" cy="2340121"/>
          </a:xfrm>
        </p:grpSpPr>
        <p:grpSp>
          <p:nvGrpSpPr>
            <p:cNvPr id="10" name="Group 24"/>
            <p:cNvGrpSpPr/>
            <p:nvPr/>
          </p:nvGrpSpPr>
          <p:grpSpPr>
            <a:xfrm>
              <a:off x="1217471" y="1984558"/>
              <a:ext cx="1304471" cy="2340121"/>
              <a:chOff x="1199541" y="2484779"/>
              <a:chExt cx="1304471" cy="2340121"/>
            </a:xfrm>
            <a:effectLst/>
          </p:grpSpPr>
          <p:grpSp>
            <p:nvGrpSpPr>
              <p:cNvPr id="12" name="Group 26"/>
              <p:cNvGrpSpPr>
                <a:grpSpLocks noChangeAspect="1"/>
              </p:cNvGrpSpPr>
              <p:nvPr/>
            </p:nvGrpSpPr>
            <p:grpSpPr bwMode="auto">
              <a:xfrm>
                <a:off x="1199541" y="2484779"/>
                <a:ext cx="1304471" cy="1802479"/>
                <a:chOff x="3149600" y="2480384"/>
                <a:chExt cx="1201205" cy="1660005"/>
              </a:xfrm>
            </p:grpSpPr>
            <p:sp>
              <p:nvSpPr>
                <p:cNvPr id="14" name="等腰三角形 51"/>
                <p:cNvSpPr/>
                <p:nvPr>
                  <p:custDataLst>
                    <p:tags r:id="rId9"/>
                  </p:custDataLst>
                </p:nvPr>
              </p:nvSpPr>
              <p:spPr>
                <a:xfrm flipV="1">
                  <a:off x="3149600" y="3200883"/>
                  <a:ext cx="1201204" cy="939506"/>
                </a:xfrm>
                <a:prstGeom prst="triangl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rgbClr val="EEECE1">
                        <a:lumMod val="90000"/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矩形 5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630725" y="2480384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isometricOffAxis2Top">
                    <a:rot lat="19390491" lon="18812960" rev="21592509"/>
                  </a:camera>
                  <a:lightRig rig="chilly" dir="t">
                    <a:rot lat="0" lon="0" rev="600000"/>
                  </a:lightRig>
                </a:scene3d>
                <a:sp3d extrusionH="666750"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Rounded Rectangle 27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540736" y="4239008"/>
                <a:ext cx="585892" cy="585892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d-ID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Shape 2778"/>
            <p:cNvSpPr/>
            <p:nvPr>
              <p:custDataLst>
                <p:tags r:id="rId12"/>
              </p:custDataLst>
            </p:nvPr>
          </p:nvSpPr>
          <p:spPr>
            <a:xfrm>
              <a:off x="1718423" y="388269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>
              <a:normAutofit fontScale="90000" lnSpcReduction="20000"/>
            </a:bodyPr>
            <a:lstStyle/>
            <a:p>
              <a:pPr defTabSz="228600">
                <a:lnSpc>
                  <a:spcPct val="120000"/>
                </a:lnSpc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Source Sans Pro Light" panose="020B0403030403020204" charset="0"/>
                <a:sym typeface="Arial" panose="020B0604020202020204" pitchFamily="34" charset="0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13"/>
            </p:custDataLst>
          </p:nvPr>
        </p:nvSpPr>
        <p:spPr>
          <a:xfrm>
            <a:off x="1858645" y="4119245"/>
            <a:ext cx="2462530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4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新手怕股跌！</a:t>
            </a:r>
            <a:endParaRPr lang="zh-CN" altLang="en-US" sz="2900" spc="24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23" name="Group 37"/>
          <p:cNvGrpSpPr/>
          <p:nvPr>
            <p:custDataLst>
              <p:tags r:id="rId14"/>
            </p:custDataLst>
          </p:nvPr>
        </p:nvGrpSpPr>
        <p:grpSpPr>
          <a:xfrm>
            <a:off x="8180140" y="1825059"/>
            <a:ext cx="1174024" cy="2098716"/>
            <a:chOff x="5452153" y="1984558"/>
            <a:chExt cx="1304471" cy="2331907"/>
          </a:xfrm>
        </p:grpSpPr>
        <p:grpSp>
          <p:nvGrpSpPr>
            <p:cNvPr id="24" name="Group 38"/>
            <p:cNvGrpSpPr/>
            <p:nvPr/>
          </p:nvGrpSpPr>
          <p:grpSpPr>
            <a:xfrm>
              <a:off x="5452153" y="1984558"/>
              <a:ext cx="1304471" cy="2331907"/>
              <a:chOff x="5960997" y="2484779"/>
              <a:chExt cx="1304471" cy="2341846"/>
            </a:xfrm>
            <a:effectLst/>
          </p:grpSpPr>
          <p:grpSp>
            <p:nvGrpSpPr>
              <p:cNvPr id="26" name="Group 40"/>
              <p:cNvGrpSpPr>
                <a:grpSpLocks noChangeAspect="1"/>
              </p:cNvGrpSpPr>
              <p:nvPr/>
            </p:nvGrpSpPr>
            <p:grpSpPr bwMode="auto">
              <a:xfrm>
                <a:off x="5960997" y="2484779"/>
                <a:ext cx="1304471" cy="1802479"/>
                <a:chOff x="3149600" y="2480384"/>
                <a:chExt cx="1201204" cy="1660005"/>
              </a:xfrm>
            </p:grpSpPr>
            <p:sp>
              <p:nvSpPr>
                <p:cNvPr id="28" name="等腰三角形 51"/>
                <p:cNvSpPr/>
                <p:nvPr>
                  <p:custDataLst>
                    <p:tags r:id="rId15"/>
                  </p:custDataLst>
                </p:nvPr>
              </p:nvSpPr>
              <p:spPr>
                <a:xfrm flipV="1">
                  <a:off x="3149600" y="3200883"/>
                  <a:ext cx="1201204" cy="939506"/>
                </a:xfrm>
                <a:prstGeom prst="triangle">
                  <a:avLst/>
                </a:prstGeom>
                <a:gradFill>
                  <a:gsLst>
                    <a:gs pos="0">
                      <a:schemeClr val="accent3"/>
                    </a:gs>
                    <a:gs pos="100000">
                      <a:srgbClr val="EEECE1">
                        <a:lumMod val="90000"/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矩形 5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630724" y="2480384"/>
                  <a:ext cx="720080" cy="720080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isometricOffAxis2Top">
                    <a:rot lat="19390491" lon="18812960" rev="21592509"/>
                  </a:camera>
                  <a:lightRig rig="chilly" dir="t">
                    <a:rot lat="0" lon="0" rev="600000"/>
                  </a:lightRig>
                </a:scene3d>
                <a:sp3d extrusionH="666750"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Rounded Rectangle 41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6312532" y="4240733"/>
                <a:ext cx="585892" cy="585892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d-ID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" name="Shape 2543"/>
            <p:cNvSpPr/>
            <p:nvPr>
              <p:custDataLst>
                <p:tags r:id="rId18"/>
              </p:custDataLst>
            </p:nvPr>
          </p:nvSpPr>
          <p:spPr>
            <a:xfrm>
              <a:off x="5981437" y="3879214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8655"/>
                  </a:moveTo>
                  <a:lnTo>
                    <a:pt x="14727" y="18655"/>
                  </a:lnTo>
                  <a:lnTo>
                    <a:pt x="14727" y="19636"/>
                  </a:lnTo>
                  <a:lnTo>
                    <a:pt x="15709" y="19636"/>
                  </a:lnTo>
                  <a:cubicBezTo>
                    <a:pt x="15709" y="19636"/>
                    <a:pt x="15709" y="18655"/>
                    <a:pt x="15709" y="18655"/>
                  </a:cubicBezTo>
                  <a:close/>
                  <a:moveTo>
                    <a:pt x="15709" y="14727"/>
                  </a:moveTo>
                  <a:lnTo>
                    <a:pt x="14727" y="14727"/>
                  </a:lnTo>
                  <a:lnTo>
                    <a:pt x="14727" y="15709"/>
                  </a:lnTo>
                  <a:lnTo>
                    <a:pt x="15709" y="15709"/>
                  </a:lnTo>
                  <a:cubicBezTo>
                    <a:pt x="15709" y="15709"/>
                    <a:pt x="15709" y="14727"/>
                    <a:pt x="15709" y="14727"/>
                  </a:cubicBezTo>
                  <a:close/>
                  <a:moveTo>
                    <a:pt x="14727" y="10800"/>
                  </a:moveTo>
                  <a:lnTo>
                    <a:pt x="15709" y="10800"/>
                  </a:lnTo>
                  <a:lnTo>
                    <a:pt x="15709" y="9818"/>
                  </a:lnTo>
                  <a:lnTo>
                    <a:pt x="14727" y="9818"/>
                  </a:lnTo>
                  <a:cubicBezTo>
                    <a:pt x="14727" y="9818"/>
                    <a:pt x="14727" y="10800"/>
                    <a:pt x="14727" y="10800"/>
                  </a:cubicBezTo>
                  <a:close/>
                  <a:moveTo>
                    <a:pt x="15709" y="16691"/>
                  </a:moveTo>
                  <a:lnTo>
                    <a:pt x="14727" y="16691"/>
                  </a:lnTo>
                  <a:lnTo>
                    <a:pt x="14727" y="17673"/>
                  </a:lnTo>
                  <a:lnTo>
                    <a:pt x="15709" y="17673"/>
                  </a:lnTo>
                  <a:cubicBezTo>
                    <a:pt x="15709" y="17673"/>
                    <a:pt x="15709" y="16691"/>
                    <a:pt x="15709" y="16691"/>
                  </a:cubicBezTo>
                  <a:close/>
                  <a:moveTo>
                    <a:pt x="14727" y="8836"/>
                  </a:moveTo>
                  <a:lnTo>
                    <a:pt x="15709" y="8836"/>
                  </a:lnTo>
                  <a:lnTo>
                    <a:pt x="15709" y="7855"/>
                  </a:lnTo>
                  <a:lnTo>
                    <a:pt x="14727" y="7855"/>
                  </a:lnTo>
                  <a:cubicBezTo>
                    <a:pt x="14727" y="7855"/>
                    <a:pt x="14727" y="8836"/>
                    <a:pt x="14727" y="8836"/>
                  </a:cubicBezTo>
                  <a:close/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1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727" y="6873"/>
                  </a:moveTo>
                  <a:lnTo>
                    <a:pt x="15709" y="6873"/>
                  </a:lnTo>
                  <a:lnTo>
                    <a:pt x="15709" y="5891"/>
                  </a:lnTo>
                  <a:lnTo>
                    <a:pt x="14727" y="5891"/>
                  </a:lnTo>
                  <a:cubicBezTo>
                    <a:pt x="14727" y="5891"/>
                    <a:pt x="14727" y="6873"/>
                    <a:pt x="14727" y="6873"/>
                  </a:cubicBezTo>
                  <a:close/>
                  <a:moveTo>
                    <a:pt x="16691" y="12273"/>
                  </a:moveTo>
                  <a:lnTo>
                    <a:pt x="13745" y="12273"/>
                  </a:lnTo>
                  <a:lnTo>
                    <a:pt x="13745" y="4909"/>
                  </a:ln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2273"/>
                    <a:pt x="16691" y="12273"/>
                  </a:cubicBezTo>
                  <a:close/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3745" y="20618"/>
                  </a:lnTo>
                  <a:lnTo>
                    <a:pt x="13745" y="13255"/>
                  </a:lnTo>
                  <a:lnTo>
                    <a:pt x="16691" y="13255"/>
                  </a:lnTo>
                  <a:cubicBezTo>
                    <a:pt x="16691" y="13255"/>
                    <a:pt x="16691" y="19636"/>
                    <a:pt x="16691" y="19636"/>
                  </a:cubicBezTo>
                  <a:close/>
                  <a:moveTo>
                    <a:pt x="12764" y="12273"/>
                  </a:moveTo>
                  <a:lnTo>
                    <a:pt x="4909" y="12273"/>
                  </a:lnTo>
                  <a:lnTo>
                    <a:pt x="4909" y="4909"/>
                  </a:lnTo>
                  <a:lnTo>
                    <a:pt x="12764" y="4909"/>
                  </a:lnTo>
                  <a:cubicBezTo>
                    <a:pt x="12764" y="4909"/>
                    <a:pt x="12764" y="12273"/>
                    <a:pt x="12764" y="12273"/>
                  </a:cubicBezTo>
                  <a:close/>
                  <a:moveTo>
                    <a:pt x="12764" y="20618"/>
                  </a:moveTo>
                  <a:lnTo>
                    <a:pt x="4909" y="20618"/>
                  </a:lnTo>
                  <a:lnTo>
                    <a:pt x="4909" y="13255"/>
                  </a:lnTo>
                  <a:lnTo>
                    <a:pt x="12764" y="13255"/>
                  </a:lnTo>
                  <a:cubicBezTo>
                    <a:pt x="12764" y="13255"/>
                    <a:pt x="12764" y="20618"/>
                    <a:pt x="12764" y="20618"/>
                  </a:cubicBezTo>
                  <a:close/>
                  <a:moveTo>
                    <a:pt x="3927" y="12273"/>
                  </a:moveTo>
                  <a:lnTo>
                    <a:pt x="982" y="12273"/>
                  </a:ln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3927" y="4909"/>
                  </a:lnTo>
                  <a:cubicBezTo>
                    <a:pt x="3927" y="4909"/>
                    <a:pt x="3927" y="12273"/>
                    <a:pt x="3927" y="12273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3255"/>
                  </a:lnTo>
                  <a:lnTo>
                    <a:pt x="3927" y="13255"/>
                  </a:lnTo>
                  <a:cubicBezTo>
                    <a:pt x="3927" y="13255"/>
                    <a:pt x="3927" y="20618"/>
                    <a:pt x="3927" y="20618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  <a:moveTo>
                    <a:pt x="1964" y="10800"/>
                  </a:moveTo>
                  <a:lnTo>
                    <a:pt x="2945" y="10800"/>
                  </a:lnTo>
                  <a:lnTo>
                    <a:pt x="2945" y="9818"/>
                  </a:lnTo>
                  <a:lnTo>
                    <a:pt x="1964" y="9818"/>
                  </a:lnTo>
                  <a:cubicBezTo>
                    <a:pt x="1964" y="9818"/>
                    <a:pt x="1964" y="10800"/>
                    <a:pt x="1964" y="10800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>
              <a:normAutofit fontScale="90000" lnSpcReduction="20000"/>
            </a:bodyPr>
            <a:lstStyle/>
            <a:p>
              <a:pPr defTabSz="228600">
                <a:lnSpc>
                  <a:spcPct val="120000"/>
                </a:lnSpc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Source Sans Pro Light" panose="020B0403030403020204" charset="0"/>
                <a:sym typeface="Arial" panose="020B0604020202020204" pitchFamily="34" charset="0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9"/>
            </p:custDataLst>
          </p:nvPr>
        </p:nvSpPr>
        <p:spPr>
          <a:xfrm>
            <a:off x="7884160" y="4119245"/>
            <a:ext cx="3002915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09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高手怕不跌！！！</a:t>
            </a:r>
            <a:endParaRPr lang="zh-CN" altLang="en-US" sz="2900" spc="209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17" name="Group 31"/>
          <p:cNvGrpSpPr/>
          <p:nvPr>
            <p:custDataLst>
              <p:tags r:id="rId20"/>
            </p:custDataLst>
          </p:nvPr>
        </p:nvGrpSpPr>
        <p:grpSpPr>
          <a:xfrm>
            <a:off x="5293997" y="1825059"/>
            <a:ext cx="1174024" cy="2153336"/>
            <a:chOff x="3269603" y="2494715"/>
            <a:chExt cx="1304471" cy="2375485"/>
          </a:xfrm>
          <a:effectLst/>
        </p:grpSpPr>
        <p:grpSp>
          <p:nvGrpSpPr>
            <p:cNvPr id="19" name="Group 33"/>
            <p:cNvGrpSpPr>
              <a:grpSpLocks noChangeAspect="1"/>
            </p:cNvGrpSpPr>
            <p:nvPr/>
          </p:nvGrpSpPr>
          <p:grpSpPr bwMode="auto">
            <a:xfrm>
              <a:off x="3269603" y="2494715"/>
              <a:ext cx="1304471" cy="1802476"/>
              <a:chOff x="3149600" y="2480384"/>
              <a:chExt cx="1201204" cy="1660005"/>
            </a:xfrm>
          </p:grpSpPr>
          <p:sp>
            <p:nvSpPr>
              <p:cNvPr id="21" name="等腰三角形 51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矩形 52"/>
              <p:cNvSpPr/>
              <p:nvPr>
                <p:custDataLst>
                  <p:tags r:id="rId22"/>
                </p:custDataLst>
              </p:nvPr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Rounded Rectangle 34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3621768" y="4284308"/>
              <a:ext cx="585892" cy="58589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" name="Shape 2748"/>
          <p:cNvSpPr/>
          <p:nvPr>
            <p:custDataLst>
              <p:tags r:id="rId24"/>
            </p:custDataLst>
          </p:nvPr>
        </p:nvSpPr>
        <p:spPr>
          <a:xfrm>
            <a:off x="5755311" y="3569588"/>
            <a:ext cx="251395" cy="25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>
            <a:normAutofit fontScale="90000" lnSpcReduction="20000"/>
          </a:bodyPr>
          <a:lstStyle/>
          <a:p>
            <a:pPr defTabSz="228600">
              <a:lnSpc>
                <a:spcPct val="120000"/>
              </a:lnSpc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Arial" panose="020B0604020202020204" pitchFamily="34" charset="0"/>
              <a:ea typeface="微软雅黑" panose="020B0503020204020204" charset="-122"/>
              <a:cs typeface="Source Sans Pro Light" panose="020B0403030403020204" charset="0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25"/>
            </p:custDataLst>
          </p:nvPr>
        </p:nvSpPr>
        <p:spPr>
          <a:xfrm>
            <a:off x="4622800" y="4119245"/>
            <a:ext cx="2946400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4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老手怕盘跌！！</a:t>
            </a:r>
            <a:endParaRPr lang="zh-CN" altLang="en-US" sz="2900" spc="24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9800" y="997585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只聚焦于个股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4723765" y="997585"/>
            <a:ext cx="2314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开始关注大盘趋势上墙头，但没跨越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7787640" y="787400"/>
            <a:ext cx="31000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贯穿多个知识点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开始形成盈利模式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进入高纬度</a:t>
            </a:r>
            <a:r>
              <a:rPr lang="en-US" altLang="zh-CN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-</a:t>
            </a:r>
            <a:r>
              <a:rPr lang="zh-CN" altLang="en-US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本来就想做短线，短期趋势有风险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不买！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上箭头 1"/>
          <p:cNvSpPr/>
          <p:nvPr/>
        </p:nvSpPr>
        <p:spPr>
          <a:xfrm>
            <a:off x="600075" y="823595"/>
            <a:ext cx="315595" cy="529907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62860" y="3738880"/>
            <a:ext cx="651827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技术基础薄弱（金叉，死叉）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热点板块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、</a:t>
            </a:r>
            <a:r>
              <a:rPr lang="en-US" altLang="zh-CN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XX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概念、</a:t>
            </a:r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追涨杀跌，快进快出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61460" y="4729480"/>
            <a:ext cx="351345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听说：朋友说、同事说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位代码，个股、及基金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9800" y="5140960"/>
            <a:ext cx="1809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亏损区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9800" y="959485"/>
            <a:ext cx="19138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高纬度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69640" y="2595245"/>
            <a:ext cx="3985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成熟的盈利模式</a:t>
            </a:r>
            <a:endParaRPr lang="zh-CN" altLang="en-US" sz="36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87165" y="1894205"/>
            <a:ext cx="298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分析体系化</a:t>
            </a:r>
            <a:endParaRPr lang="zh-CN" altLang="en-US" sz="36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87165" y="1092200"/>
            <a:ext cx="295021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思维的维度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4230" y="3216910"/>
            <a:ext cx="9763125" cy="4908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72880" y="2667000"/>
            <a:ext cx="1161415" cy="202057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9293860" y="2390140"/>
            <a:ext cx="5765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势</a:t>
            </a:r>
            <a:endParaRPr lang="zh-CN" altLang="en-US" sz="39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87355" y="3185795"/>
            <a:ext cx="1407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盈亏墙</a:t>
            </a:r>
            <a:endParaRPr lang="zh-CN" altLang="en-US" sz="28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59950" y="761365"/>
            <a:ext cx="2019935" cy="2225675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81430" y="803275"/>
            <a:ext cx="9592945" cy="54051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64005" y="5045075"/>
            <a:ext cx="2888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成本、负成本</a:t>
            </a:r>
            <a:endParaRPr lang="zh-CN" altLang="en-US" sz="28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超脱控盘</a:t>
            </a:r>
            <a:endParaRPr lang="zh-CN" altLang="en-US" sz="28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8780" y="887095"/>
            <a:ext cx="11431905" cy="526796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9273540" y="1114425"/>
            <a:ext cx="2531110" cy="160210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208780" y="1210310"/>
            <a:ext cx="46710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看不清大势，容易耽误行情机会！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第四条色阶代表市场量能变化，红色代表市场量能向好，绿色代表市场量能萎靡。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360" y="757555"/>
            <a:ext cx="10981690" cy="5475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上证指数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7355" y="842010"/>
            <a:ext cx="11391265" cy="5302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9280" y="768350"/>
            <a:ext cx="11047730" cy="5452110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9519920" y="5059680"/>
            <a:ext cx="429895" cy="440055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04355" y="2600960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神奇色阶.宝藏《飞鱼趋势》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4025" y="934085"/>
            <a:ext cx="11312525" cy="51212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基金小额产品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4495" y="897255"/>
            <a:ext cx="11026775" cy="5215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12325" y="2701290"/>
            <a:ext cx="2132965" cy="28575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圆角矩形 3"/>
          <p:cNvSpPr/>
          <p:nvPr/>
        </p:nvSpPr>
        <p:spPr>
          <a:xfrm>
            <a:off x="8110220" y="1900555"/>
            <a:ext cx="75565" cy="25844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5295" y="935990"/>
            <a:ext cx="11320145" cy="51257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9373235" y="935990"/>
            <a:ext cx="1521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新能源</a:t>
            </a:r>
            <a:endParaRPr lang="zh-CN" altLang="en-US" sz="3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38800" y="4450715"/>
            <a:ext cx="97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2022.2</a:t>
            </a:r>
            <a:endParaRPr lang="en-US" altLang="zh-CN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545830" y="4707890"/>
            <a:ext cx="15703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2022.9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5620" y="906780"/>
            <a:ext cx="11263630" cy="5181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33620" y="1297940"/>
            <a:ext cx="50069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芯片产业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飞鱼趋势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鱼头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考验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吃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的技术</a:t>
            </a:r>
            <a:endParaRPr lang="zh-CN" altLang="en-US" sz="22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75140" y="5600065"/>
            <a:ext cx="9759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鱼头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2120" y="892810"/>
            <a:ext cx="11287125" cy="51746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2595" y="917575"/>
            <a:ext cx="11280775" cy="51974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3875" y="909320"/>
            <a:ext cx="10815320" cy="5201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0585" y="1555115"/>
            <a:ext cx="2961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行情扩大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加仓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03270" y="5807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C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鱼上水面</a:t>
            </a:r>
            <a:endParaRPr lang="zh-CN" altLang="en-US">
              <a:solidFill>
                <a:srgbClr val="FFC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5910" y="3184525"/>
            <a:ext cx="1969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阶段</a:t>
            </a:r>
            <a:r>
              <a:rPr lang="en-US" altLang="zh-CN"/>
              <a:t>-</a:t>
            </a:r>
            <a:r>
              <a:rPr lang="zh-CN" altLang="en-US"/>
              <a:t>上升回档</a:t>
            </a:r>
            <a:endParaRPr lang="zh-CN" altLang="en-US"/>
          </a:p>
          <a:p>
            <a:r>
              <a:rPr lang="zh-CN" altLang="en-US"/>
              <a:t>看的近，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弱回档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860540" y="2977515"/>
            <a:ext cx="8255" cy="255651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 flipH="1" flipV="1">
            <a:off x="6960235" y="2985770"/>
            <a:ext cx="1270" cy="25317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214110" y="2200275"/>
            <a:ext cx="1492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超长趋势</a:t>
            </a:r>
            <a:endParaRPr lang="zh-CN" altLang="en-US"/>
          </a:p>
          <a:p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大买点</a:t>
            </a:r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右箭头 9"/>
          <p:cNvSpPr/>
          <p:nvPr/>
        </p:nvSpPr>
        <p:spPr>
          <a:xfrm rot="19860000">
            <a:off x="6622415" y="2193925"/>
            <a:ext cx="3094990" cy="150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9256395" y="2250440"/>
            <a:ext cx="76200" cy="19354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089515" y="2366010"/>
            <a:ext cx="1701800" cy="293433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99350" y="2985770"/>
            <a:ext cx="1543685" cy="1087755"/>
          </a:xfrm>
          <a:prstGeom prst="rect">
            <a:avLst/>
          </a:prstGeom>
          <a:ln w="1905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10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0530" y="908685"/>
            <a:ext cx="11289030" cy="5222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71390" y="1387475"/>
            <a:ext cx="2239010" cy="1541145"/>
          </a:xfrm>
          <a:prstGeom prst="rect">
            <a:avLst/>
          </a:prstGeom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8945" y="911225"/>
            <a:ext cx="11322685" cy="5230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91310" y="1281430"/>
            <a:ext cx="49053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总结：飞鱼趋势，谁先上水，谁是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发力，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小盘的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二哥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成长快！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休息了，宴席结束啦！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谁来也不好使</a:t>
            </a:r>
            <a:r>
              <a:rPr lang="en-US" altLang="zh-CN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0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沪深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300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3705" y="851535"/>
            <a:ext cx="11370310" cy="53066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334000" y="71818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524318" y="1438275"/>
            <a:ext cx="9143365" cy="2389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90000"/>
              </a:lnSpc>
            </a:pPr>
            <a:r>
              <a:rPr lang="zh-CN" sz="8300" kern="0" spc="-2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《神奇战法》</a:t>
            </a:r>
            <a:endParaRPr lang="zh-CN" sz="8300" kern="0" spc="-2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indent="0" algn="ctr" fontAlgn="auto">
              <a:lnSpc>
                <a:spcPct val="90000"/>
              </a:lnSpc>
            </a:pPr>
            <a:r>
              <a:rPr lang="zh-CN" altLang="en-US" sz="8300" kern="0" spc="-2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新手</a:t>
            </a:r>
            <a:r>
              <a:rPr lang="en-US" altLang="zh-CN" sz="8300" kern="0" spc="-2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&amp;</a:t>
            </a:r>
            <a:r>
              <a:rPr lang="zh-CN" altLang="en-US" sz="8300" kern="0" spc="-2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老手对比案例</a:t>
            </a:r>
            <a:endParaRPr lang="zh-CN" altLang="en-US" sz="8300" kern="0" spc="-2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41650" y="3896360"/>
            <a:ext cx="6108700" cy="337185"/>
            <a:chOff x="4585" y="6136"/>
            <a:chExt cx="9620" cy="531"/>
          </a:xfrm>
        </p:grpSpPr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9547" y="6136"/>
              <a:ext cx="4658" cy="5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执业编号：</a:t>
              </a:r>
              <a:r>
                <a:rPr lang="en-US" altLang="zh-CN" sz="16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 sz="1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4585" y="6136"/>
              <a:ext cx="4658" cy="5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主讲老师：李兴</a:t>
              </a:r>
              <a:endParaRPr lang="zh-CN" altLang="en-US" sz="1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0415" y="821690"/>
            <a:ext cx="10708640" cy="53536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4055" y="1241425"/>
            <a:ext cx="10937875" cy="453009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169035" y="4925060"/>
            <a:ext cx="998601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>
                <a:solidFill>
                  <a:srgbClr val="FFFF00"/>
                </a:solidFill>
              </a:rPr>
              <a:t>           </a:t>
            </a:r>
            <a:r>
              <a:rPr lang="en-US" altLang="zh-CN" sz="2500" b="1">
                <a:solidFill>
                  <a:srgbClr val="FFFF00"/>
                </a:solidFill>
              </a:rPr>
              <a:t>  </a:t>
            </a:r>
            <a:r>
              <a:rPr lang="zh-CN" altLang="en-US" sz="2500" b="1">
                <a:solidFill>
                  <a:srgbClr val="FFFF00"/>
                </a:solidFill>
              </a:rPr>
              <a:t>不会挑优质纯债基</a:t>
            </a:r>
            <a:r>
              <a:rPr lang="en-US" altLang="zh-CN" sz="2500" b="1">
                <a:solidFill>
                  <a:srgbClr val="FFFF00"/>
                </a:solidFill>
              </a:rPr>
              <a:t>                                     </a:t>
            </a:r>
            <a:r>
              <a:rPr lang="zh-CN" altLang="en-US" sz="2500" b="1">
                <a:solidFill>
                  <a:srgbClr val="FFFF00"/>
                </a:solidFill>
              </a:rPr>
              <a:t>货币基金</a:t>
            </a:r>
            <a:endParaRPr lang="zh-CN" altLang="en-US" sz="2500" b="1">
              <a:solidFill>
                <a:srgbClr val="FFFF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9260" y="907415"/>
            <a:ext cx="11369040" cy="52349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ETF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基金，场内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VS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场外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企业微信截图_202305191658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70" y="1116965"/>
            <a:ext cx="6601460" cy="4915535"/>
          </a:xfrm>
          <a:prstGeom prst="rect">
            <a:avLst/>
          </a:prstGeom>
        </p:spPr>
      </p:pic>
      <p:pic>
        <p:nvPicPr>
          <p:cNvPr id="3" name="图片 2" descr="v2-9f1e04700e530b7d84f2c2d8f7ee0442_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395095"/>
            <a:ext cx="4100830" cy="39350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4665" y="887730"/>
            <a:ext cx="11152505" cy="5233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0045" y="830580"/>
            <a:ext cx="2386330" cy="176974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4505" y="933450"/>
            <a:ext cx="11254740" cy="51892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5920" y="942975"/>
            <a:ext cx="4369435" cy="51257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9695" y="1630680"/>
            <a:ext cx="548830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红利低波的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全称是中证红利低波动指数，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该指数选取 50 只流动性好、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连续分红、红利支付率适中、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每股股息正增长以及股息率高且波动率低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的证券作为指数样本，采用股息率加权，以反映</a:t>
            </a:r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分红水平高且波动率低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的证券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的整体表现。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19015" y="942340"/>
            <a:ext cx="1630680" cy="51257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点石成金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3710" y="960755"/>
            <a:ext cx="11262995" cy="5111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096000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35965"/>
            <a:ext cx="5564505" cy="59696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神奇色阶，第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0" y="1367790"/>
            <a:ext cx="6020435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25945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第一位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点石成金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8755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0055" y="897890"/>
            <a:ext cx="4810125" cy="3058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86705" y="1080135"/>
            <a:ext cx="6344920" cy="438785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440055" y="3956050"/>
            <a:ext cx="2095500" cy="219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73425" y="3956050"/>
            <a:ext cx="1976755" cy="21926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顺势而为，以终为始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3235" y="966470"/>
            <a:ext cx="6956425" cy="4415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63720" y="3979545"/>
            <a:ext cx="7390130" cy="221043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cxnSp>
        <p:nvCxnSpPr>
          <p:cNvPr id="5" name="直接连接符 4"/>
          <p:cNvCxnSpPr/>
          <p:nvPr/>
        </p:nvCxnSpPr>
        <p:spPr>
          <a:xfrm>
            <a:off x="7465060" y="4301490"/>
            <a:ext cx="116459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3235" y="1953260"/>
            <a:ext cx="6579870" cy="51562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4501515" y="5487670"/>
            <a:ext cx="240093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顺势而为，以终为始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0385" y="761365"/>
            <a:ext cx="6134100" cy="3228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58130" y="3141980"/>
            <a:ext cx="6424930" cy="29845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9285" y="4086225"/>
            <a:ext cx="2600325" cy="131445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28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0220" y="985520"/>
            <a:ext cx="8203565" cy="1825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86125" y="2028825"/>
            <a:ext cx="8496935" cy="40525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9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980" y="948055"/>
            <a:ext cx="4175125" cy="4815840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05375" y="1850390"/>
            <a:ext cx="6858000" cy="420052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6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1375" y="2023110"/>
            <a:ext cx="5815330" cy="33489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905" y="749935"/>
            <a:ext cx="10706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是你好、我好、大家好，讲的大伙开开心心；</a:t>
            </a:r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还是要教会大多数人，学到赚钱的本领！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我选后者，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我不怕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你说我不好！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我怕你学了半天，做了半天，不赚钱！！！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1480" y="1777365"/>
            <a:ext cx="5057140" cy="4467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你是想听个高兴，听个开心</a:t>
            </a:r>
            <a:endParaRPr lang="zh-CN" altLang="en-US" sz="22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听个顺心顺意。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还是想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真的学会本领？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忠言逆耳利于行；良药苦口利于病。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想一想，你顺心了这么多年了，赚钱了么？？</a:t>
            </a:r>
            <a:r>
              <a:rPr lang="zh-CN" altLang="en-US" sz="25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每年都有收益么？？？</a:t>
            </a:r>
            <a:endParaRPr lang="zh-CN" altLang="en-US" sz="20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想明白了，不想在为了交易而交易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而是要为了能落地的结果去交易。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想要在年底看见满意成果，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都想通后，再去学习！事半功倍！！！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07390" y="1590040"/>
            <a:ext cx="105327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.ETF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7045" y="1424940"/>
            <a:ext cx="6489700" cy="408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7315835" y="2633980"/>
            <a:ext cx="4317365" cy="2877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813675" y="1232535"/>
            <a:ext cx="428498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赛道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ETF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基金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不在有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选择困难症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一招鲜，吃遍天！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07465" y="796925"/>
            <a:ext cx="9634220" cy="54095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30800" y="1670685"/>
            <a:ext cx="6617970" cy="3692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4830" y="769620"/>
            <a:ext cx="4479925" cy="54527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赛道点金-轮动排行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44170" y="6428105"/>
            <a:ext cx="1111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风险提示：观点基于软件数据和理论模型分析，仅供参考，不构成投资建议，市场有风险，投资需谨慎！</a:t>
            </a:r>
            <a:endParaRPr lang="zh-CN" altLang="en-US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2280" y="867410"/>
            <a:ext cx="11287760" cy="540956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996055" y="4775200"/>
            <a:ext cx="317690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轮动排行：它是多个角度考量，以</a:t>
            </a:r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综合得分最高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，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为排序规则！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13890" y="303149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1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1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点击XX赛道，右侧有对应的ETF基金</a:t>
            </a:r>
            <a:endParaRPr lang="zh-CN" altLang="en-US" sz="1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1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（成交量，紧密度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）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赛道点金-轮动排行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44170" y="6428105"/>
            <a:ext cx="1111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风险提示：观点基于软件数据和理论模型分析，仅供参考，不构成投资建议，市场有风险，投资需谨慎！</a:t>
            </a:r>
            <a:endParaRPr lang="zh-CN" altLang="en-US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850" y="843915"/>
            <a:ext cx="11331575" cy="544131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834255" y="2423795"/>
            <a:ext cx="609600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技术分析</a:t>
            </a:r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根据软件信号做择时判断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zh-CN" altLang="en-US">
                <a:sym typeface="+mn-ea"/>
              </a:rPr>
              <a:t>慧眼</a:t>
            </a:r>
            <a:r>
              <a:rPr lang="en-US" altLang="zh-CN">
                <a:sym typeface="+mn-ea"/>
              </a:rPr>
              <a:t>K</a:t>
            </a:r>
            <a:r>
              <a:rPr lang="zh-CN" altLang="en-US">
                <a:sym typeface="+mn-ea"/>
              </a:rPr>
              <a:t>线，上升回档</a:t>
            </a:r>
            <a:endParaRPr lang="zh-CN" altLang="en-US"/>
          </a:p>
          <a:p>
            <a:r>
              <a:rPr lang="zh-CN" altLang="en-US">
                <a:sym typeface="+mn-ea"/>
              </a:rPr>
              <a:t>神奇色阶，第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色阶开始跳灰色</a:t>
            </a:r>
            <a:r>
              <a:rPr lang="zh-CN" altLang="en-US" b="1">
                <a:solidFill>
                  <a:schemeClr val="accent3"/>
                </a:solidFill>
                <a:sym typeface="+mn-ea"/>
              </a:rPr>
              <a:t>风险信号</a:t>
            </a:r>
            <a:endParaRPr lang="zh-CN" altLang="en-US" b="1">
              <a:solidFill>
                <a:schemeClr val="accent3"/>
              </a:solidFill>
              <a:sym typeface="+mn-ea"/>
            </a:endParaRPr>
          </a:p>
          <a:p>
            <a:r>
              <a:rPr lang="zh-CN" altLang="en-US">
                <a:sym typeface="+mn-ea"/>
              </a:rPr>
              <a:t>捕捞季节，死叉收绿柱，</a:t>
            </a:r>
            <a:r>
              <a:rPr lang="zh-CN" altLang="en-US" b="1">
                <a:solidFill>
                  <a:schemeClr val="accent3"/>
                </a:solidFill>
                <a:sym typeface="+mn-ea"/>
              </a:rPr>
              <a:t>风险信号</a:t>
            </a:r>
            <a:endParaRPr lang="zh-CN" altLang="en-US" b="1">
              <a:solidFill>
                <a:schemeClr val="accent3"/>
              </a:solidFill>
              <a:sym typeface="+mn-ea"/>
            </a:endParaRPr>
          </a:p>
          <a:p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等时机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29155" y="1343660"/>
            <a:ext cx="9644380" cy="473392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0540" y="927100"/>
            <a:ext cx="4028440" cy="3015615"/>
          </a:xfrm>
          <a:prstGeom prst="rect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北向排行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6915" y="1560195"/>
            <a:ext cx="5836920" cy="388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93280" y="932180"/>
            <a:ext cx="4070985" cy="2496820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93280" y="3686175"/>
            <a:ext cx="4070985" cy="2390775"/>
          </a:xfrm>
          <a:prstGeom prst="rect">
            <a:avLst/>
          </a:prstGeom>
          <a:ln w="381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</p:pic>
    </p:spTree>
    <p:custDataLst>
      <p:tags r:id="rId9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北向排行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6725" y="847090"/>
            <a:ext cx="11370310" cy="5302250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  <p:cxnSp>
        <p:nvCxnSpPr>
          <p:cNvPr id="4" name="直接连接符 3"/>
          <p:cNvCxnSpPr/>
          <p:nvPr/>
        </p:nvCxnSpPr>
        <p:spPr>
          <a:xfrm>
            <a:off x="5392420" y="1678940"/>
            <a:ext cx="570865" cy="825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5"/>
            </p:custDataLst>
          </p:nvPr>
        </p:nvCxnSpPr>
        <p:spPr>
          <a:xfrm>
            <a:off x="4796790" y="1508125"/>
            <a:ext cx="570865" cy="825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5285105" y="1397635"/>
            <a:ext cx="198755" cy="1898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855970" y="1381125"/>
            <a:ext cx="181610" cy="2228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36650" y="3260090"/>
            <a:ext cx="3552825" cy="16097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北向排行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1480" y="886460"/>
            <a:ext cx="11319510" cy="5243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86940" y="1055370"/>
            <a:ext cx="5584190" cy="10744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328910" y="2072005"/>
            <a:ext cx="1539240" cy="1154430"/>
          </a:xfrm>
          <a:prstGeom prst="rect">
            <a:avLst/>
          </a:prstGeom>
          <a:ln w="28575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06545" y="3740150"/>
            <a:ext cx="1579245" cy="1195705"/>
          </a:xfrm>
          <a:prstGeom prst="rect">
            <a:avLst/>
          </a:prstGeom>
          <a:ln w="28575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</p:pic>
      <p:sp>
        <p:nvSpPr>
          <p:cNvPr id="7" name="文本框 6"/>
          <p:cNvSpPr txBox="1"/>
          <p:nvPr/>
        </p:nvSpPr>
        <p:spPr>
          <a:xfrm>
            <a:off x="648970" y="2332355"/>
            <a:ext cx="2366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资金推动轮</a:t>
            </a:r>
            <a:endParaRPr lang="zh-CN" altLang="en-US" sz="2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7675" y="892175"/>
            <a:ext cx="11254740" cy="52139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7685" y="1004570"/>
            <a:ext cx="3831590" cy="3418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国家统计局数据显示，3月份，国内生产和市场需求持续改善，重点项目加快推进，</a:t>
            </a:r>
            <a:r>
              <a:rPr lang="zh-CN" altLang="en-US" sz="22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钢材、水泥等行业价格有所上涨，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其中黑色金属冶炼和压延加工业、水泥制造价格均上涨1.3%。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49140" y="1004570"/>
            <a:ext cx="7170420" cy="4653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7685" y="3267710"/>
            <a:ext cx="3831590" cy="28841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7615" y="808355"/>
            <a:ext cx="9593580" cy="53879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1495" y="913130"/>
            <a:ext cx="11176000" cy="51663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各显神通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59205" y="845820"/>
            <a:ext cx="9576435" cy="5373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32660" y="1028700"/>
            <a:ext cx="7977505" cy="826135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</p:spTree>
    <p:custDataLst>
      <p:tags r:id="rId7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五粮液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0255" y="768350"/>
            <a:ext cx="10729595" cy="54571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1545" y="1280795"/>
            <a:ext cx="2616200" cy="1047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三板斧终于来了</a:t>
            </a:r>
            <a:endParaRPr lang="zh-CN" altLang="en-US" sz="20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是轻仓还是多买点？</a:t>
            </a:r>
            <a:endParaRPr lang="zh-CN" altLang="en-US" sz="20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患得患失！</a:t>
            </a:r>
            <a:endParaRPr lang="zh-CN" altLang="en-US" sz="22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8815" y="1070610"/>
            <a:ext cx="2240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</a:t>
            </a:r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次三板斧</a:t>
            </a:r>
            <a:endParaRPr lang="zh-CN" altLang="en-US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会不会和上次一样</a:t>
            </a:r>
            <a:endParaRPr lang="zh-CN" altLang="en-US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还是鸡肋</a:t>
            </a:r>
            <a:r>
              <a:rPr lang="en-US" altLang="zh-CN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?</a:t>
            </a:r>
            <a:endParaRPr lang="en-US" altLang="zh-CN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11565" y="2529840"/>
            <a:ext cx="2315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涨过一波了！</a:t>
            </a:r>
            <a:endParaRPr lang="zh-CN" altLang="en-US" sz="2000">
              <a:solidFill>
                <a:srgbClr val="00B05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三板斧也出卖点了</a:t>
            </a:r>
            <a:endParaRPr lang="zh-CN" altLang="en-US" sz="2000">
              <a:solidFill>
                <a:srgbClr val="00B05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全部走！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91105" y="4588510"/>
            <a:ext cx="38557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管中窥豹，不知全貌！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五粮液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0385" y="768350"/>
            <a:ext cx="11110595" cy="56026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7855" y="953770"/>
            <a:ext cx="2096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次三板斧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此时色阶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85105" y="833120"/>
            <a:ext cx="265112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次三板斧，又隔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天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加仓参与！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06230" y="1985645"/>
            <a:ext cx="21037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三板斧卖点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要规避风险！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但阶段有</a:t>
            </a:r>
            <a:r>
              <a:rPr lang="en-US" altLang="zh-CN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阶红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减持，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不全卖！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右箭头 9"/>
          <p:cNvSpPr/>
          <p:nvPr/>
        </p:nvSpPr>
        <p:spPr>
          <a:xfrm rot="19440000">
            <a:off x="10233025" y="790575"/>
            <a:ext cx="992505" cy="14414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073765" y="18415"/>
            <a:ext cx="1682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此处</a:t>
            </a:r>
            <a:r>
              <a:rPr lang="en-US" altLang="zh-CN" sz="20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185</a:t>
            </a:r>
            <a:endParaRPr lang="en-US" altLang="zh-CN" sz="20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后来</a:t>
            </a:r>
            <a:r>
              <a:rPr lang="en-US" altLang="zh-CN" sz="20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219</a:t>
            </a:r>
            <a:endParaRPr lang="en-US" altLang="zh-CN" sz="20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51010" y="47625"/>
            <a:ext cx="1626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还是三板斧</a:t>
            </a:r>
            <a:endParaRPr lang="zh-CN" altLang="en-US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还能吃一轮</a:t>
            </a:r>
            <a:endParaRPr lang="zh-CN" altLang="en-US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50210" y="459168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基金小额产品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4340" y="873125"/>
            <a:ext cx="11387455" cy="52546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4650" y="880110"/>
            <a:ext cx="11479530" cy="5295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88230" y="661670"/>
            <a:ext cx="3790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2023</a:t>
            </a:r>
            <a:endParaRPr lang="en-US" altLang="zh-CN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只有看懂飞鱼趋势</a:t>
            </a:r>
            <a:endParaRPr lang="zh-CN" altLang="en-US" sz="19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基本面好</a:t>
            </a:r>
            <a:r>
              <a:rPr lang="en-US" altLang="zh-CN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en-US" altLang="zh-CN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成本底仓，循环推进</a:t>
            </a:r>
            <a:r>
              <a:rPr lang="en-US" altLang="zh-CN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endParaRPr lang="en-US" altLang="zh-CN" sz="19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神奇色阶+飞鱼趋势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9575" y="826770"/>
            <a:ext cx="11391900" cy="53486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9659_1*a*1"/>
  <p:tag name="KSO_WM_TEMPLATE_CATEGORY" val="diagram"/>
  <p:tag name="KSO_WM_TEMPLATE_INDEX" val="202296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141ff84feda4e1b8c93024c49d83b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838c81d35e8409fa7d112c8e6498224"/>
  <p:tag name="KSO_WM_UNIT_TEXT_FILL_FORE_SCHEMECOLOR_INDEX_BRIGHTNESS" val="0"/>
  <p:tag name="KSO_WM_UNIT_TEXT_FILL_FORE_SCHEMECOLOR_INDEX" val="13"/>
  <p:tag name="KSO_WM_UNIT_TEXT_FILL_TYPE" val="1"/>
  <p:tag name="KSO_WM_TEMPLATE_ASSEMBLE_XID" val="639aeb060c9383becde692eb"/>
  <p:tag name="KSO_WM_TEMPLATE_ASSEMBLE_GROUPID" val="639aeb060c9383becde692eb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06147_2*l_i*1_1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USESOURCEFORMAT_APPLY" val="1"/>
  <p:tag name="KSO_WM_UNIT_TEXT_FILL_FORE_SCHEMECOLOR_INDEX" val="14"/>
  <p:tag name="KSO_WM_UNIT_TEXT_FILL_TYPE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6147_2*l_i*1_2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6147_2*l_i*1_3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6147_2*l_i*1_4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206147_2*l_i*1_5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6147_2*l_h_i*1_1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5"/>
  <p:tag name="KSO_WM_UNIT_TEXT_FILL_TYPE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6147_2*l_h_i*1_1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5"/>
  <p:tag name="KSO_WM_UNIT_FILL_TYPE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06147_2*l_h_i*1_1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06147_2*l_h_i*1_1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06147_2*l_h_i*1_1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6147_2*l_h_f*1_1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6147_2*l_h_i*1_3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5"/>
  <p:tag name="KSO_WM_UNIT_TEXT_FILL_TYPE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6147_2*l_h_i*1_3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7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7"/>
  <p:tag name="KSO_WM_UNIT_FILL_TYPE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06147_2*l_h_i*1_3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06147_2*l_h_i*1_3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7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06147_2*l_h_i*1_3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6147_2*l_h_f*1_3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06147_2*l_h_i*1_2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4"/>
  <p:tag name="KSO_WM_UNIT_TEXT_FILL_TYPE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6147_2*l_h_i*1_2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6"/>
  <p:tag name="KSO_WM_UNI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6147_2*l_h_i*1_2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06147_2*l_h_i*1_2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06147_2*l_h_i*1_2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163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6147_2*l_h_f*1_2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diagram"/>
  <p:tag name="KSO_WM_TEMPLATE_INDEX" val="20229659"/>
  <p:tag name="KSO_WM_SPECIAL_SOURCE" val="bdnull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12-15T17:38:14&quot;,&quot;maxSize&quot;:{&quot;size1&quot;:31.1},&quot;minSize&quot;:{&quot;size1&quot;:17.8},&quot;normalSize&quot;:{&quot;size1&quot;:17.8},&quot;subLayout&quot;:[{&quot;id&quot;:&quot;2022-12-15T17:38:14&quot;,&quot;margin&quot;:{&quot;bottom&quot;:0,&quot;left&quot;:1.6929999589920044,&quot;right&quot;:1.6929999589920044,&quot;top&quot;:1.6929999589920044},&quot;type&quot;:0},{&quot;id&quot;:&quot;2022-12-15T17:38:14&quot;,&quot;margin&quot;:{&quot;bottom&quot;:0.847000002861023,&quot;left&quot;:0.847000002861023,&quot;right&quot;:0.847000002861023,&quot;top&quot;:0.847000002861023},&quot;type&quot;:0}],&quot;type&quot;:0}"/>
  <p:tag name="KSO_WM_SLIDE_BACKGROUND" val="[&quot;general&quot;]"/>
  <p:tag name="KSO_WM_SLIDE_RATIO" val="1.777778"/>
  <p:tag name="KSO_WM_SLIDE_CAN_ADD_NAVIGATION" val="1"/>
  <p:tag name="KSO_WM_SLIDE_ID" val="diagram202296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96"/>
  <p:tag name="KSO_WM_SLIDE_POSITION" val="48*48"/>
  <p:tag name="KSO_WM_TAG_VERSION" val="1.0"/>
  <p:tag name="KSO_WM_SLIDE_LAYOUT" val="a_d"/>
  <p:tag name="KSO_WM_SLIDE_LAYOUT_CNT" val="1_1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736496b0653343f1bfd4c6dc9c47e1b4&quot;,&quot;fill_align&quot;:&quot;lt&quot;,&quot;chip_types&quot;:[&quot;text&quot;]}],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fbc1d1c81b9c4bca8f09873cfc4ac6db&quot;,&quot;fill_align&quot;:&quot;c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text&quot;,&quot;picture&quot;,&quot;chart&quot;,&quot;table&quot;,&quot;video&quot;]}]]"/>
  <p:tag name="KSO_WM_CHIP_GROUPID" val="5f5ee1ca4d6848d78f644aec"/>
  <p:tag name="KSO_WM_CHIP_XID" val="5f696419553136823a5e6172"/>
  <p:tag name="FIXED_XID_TMP" val="5f5ee1ca4d6848d78f644aec"/>
  <p:tag name="KSO_WM_CHIP_DECFILLPROP" val="[]"/>
  <p:tag name="KSO_WM_SLIDE_BK_DARK_LIGHT" val="2"/>
  <p:tag name="KSO_WM_SLIDE_BACKGROUND_TYPE" val="general"/>
  <p:tag name="KSO_WM_SLIDE_SUPPORT_FEATURE_TYPE" val="3"/>
  <p:tag name="KSO_WM_TEMPLATE_ASSEMBLE_XID" val="639aeb060c9383becde692eb"/>
  <p:tag name="KSO_WM_TEMPLATE_ASSEMBLE_GROUPID" val="639aeb060c9383becde692eb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  <p:tag name="KSO_WM_UNIT_PLACING_PICTURE_USER_VIEWPORT" val="{&quot;height&quot;:9075,&quot;width&quot;:16800}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8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2960</Words>
  <Application>WPS 演示</Application>
  <PresentationFormat>宽屏</PresentationFormat>
  <Paragraphs>424</Paragraphs>
  <Slides>65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65</vt:i4>
      </vt:variant>
    </vt:vector>
  </HeadingPairs>
  <TitlesOfParts>
    <vt:vector size="83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Arial Unicode MS</vt:lpstr>
      <vt:lpstr>Calibri</vt:lpstr>
      <vt:lpstr>Helvetica Neue</vt:lpstr>
      <vt:lpstr>Gill Sans</vt:lpstr>
      <vt:lpstr>Source Sans Pro Light</vt:lpstr>
      <vt:lpstr>思源黑体 CN Normal</vt:lpstr>
      <vt:lpstr>Gill Sans MT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340</cp:revision>
  <dcterms:created xsi:type="dcterms:W3CDTF">2019-06-19T02:08:00Z</dcterms:created>
  <dcterms:modified xsi:type="dcterms:W3CDTF">2023-06-05T12:31:08Z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6E69A06EF70D4461B8E326C4986C543E_13</vt:lpwstr>
  </property>
</Properties>
</file>