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938" r:id="rId3"/>
    <p:sldId id="1691" r:id="rId4"/>
    <p:sldId id="1699" r:id="rId6"/>
    <p:sldId id="1701" r:id="rId7"/>
    <p:sldId id="1698" r:id="rId8"/>
    <p:sldId id="1700" r:id="rId9"/>
    <p:sldId id="1703" r:id="rId10"/>
    <p:sldId id="1704" r:id="rId11"/>
    <p:sldId id="1706" r:id="rId12"/>
    <p:sldId id="1696" r:id="rId13"/>
    <p:sldId id="1705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0" userDrawn="1">
          <p15:clr>
            <a:srgbClr val="A4A3A4"/>
          </p15:clr>
        </p15:guide>
        <p15:guide id="2" pos="3846" userDrawn="1">
          <p15:clr>
            <a:srgbClr val="A4A3A4"/>
          </p15:clr>
        </p15:guide>
        <p15:guide id="3" pos="49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3" name="PP" initials="P" lastIdx="1" clrIdx="2"/>
  <p:cmAuthor id="252404380" name="周伟杰" initials="周" lastIdx="1" clrIdx="3"/>
  <p:cmAuthor id="0" name="Mia Vida Villanueva" initials="MVV" lastIdx="1" clrIdx="0"/>
  <p:cmAuthor id="7" name="1206988966@qq.com" initials="1" lastIdx="1" clrIdx="2"/>
  <p:cmAuthor id="8" name="姜伟光" initials="姜" lastIdx="1" clrIdx="0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60"/>
        <p:guide pos="3846"/>
        <p:guide pos="49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tags" Target="../tags/tag15.xml"/><Relationship Id="rId2" Type="http://schemas.openxmlformats.org/officeDocument/2006/relationships/tags" Target="../tags/tag1.xml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5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4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-5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31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1905" y="1270"/>
            <a:ext cx="12192000" cy="6858000"/>
            <a:chOff x="200" y="200"/>
            <a:chExt cx="19200" cy="10800"/>
          </a:xfrm>
        </p:grpSpPr>
        <p:sp>
          <p:nvSpPr>
            <p:cNvPr id="10" name="标题 1"/>
            <p:cNvSpPr>
              <a:spLocks noGrp="1"/>
            </p:cNvSpPr>
            <p:nvPr userDrawn="1">
              <p:custDataLst>
                <p:tags r:id="rId12"/>
              </p:custDataLst>
            </p:nvPr>
          </p:nvSpPr>
          <p:spPr>
            <a:xfrm>
              <a:off x="2088" y="1640"/>
              <a:ext cx="15432" cy="4048"/>
            </a:xfrm>
            <a:prstGeom prst="rect">
              <a:avLst/>
            </a:prstGeom>
          </p:spPr>
          <p:txBody>
            <a:bodyPr vert="horz" lIns="90000" tIns="46800" rIns="90000" bIns="46800" rtlCol="0" anchor="b" anchorCtr="0">
              <a:normAutofit/>
            </a:bodyPr>
            <a:lstStyle>
              <a:lvl1pPr algn="ctr">
                <a:defRPr sz="6000"/>
              </a:lvl1pPr>
            </a:lstStyle>
            <a:p>
              <a:r>
                <a:rPr lang="zh-CN" altLang="en-US" dirty="0"/>
                <a:t>单击此处编辑标题</a:t>
              </a:r>
              <a:endParaRPr lang="zh-CN" altLang="en-US" dirty="0"/>
            </a:p>
          </p:txBody>
        </p:sp>
        <p:sp>
          <p:nvSpPr>
            <p:cNvPr id="11" name="副标题 2"/>
            <p:cNvSpPr>
              <a:spLocks noGrp="1"/>
            </p:cNvSpPr>
            <p:nvPr userDrawn="1">
              <p:custDataLst>
                <p:tags r:id="rId13"/>
              </p:custDataLst>
            </p:nvPr>
          </p:nvSpPr>
          <p:spPr>
            <a:xfrm>
              <a:off x="2088" y="5807"/>
              <a:ext cx="15432" cy="2319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/>
            </a:bodyPr>
            <a:lstStyle>
              <a:lvl1pPr marL="0" indent="0" algn="ctr">
                <a:lnSpc>
                  <a:spcPct val="110000"/>
                </a:lnSpc>
                <a:buNone/>
                <a:defRPr sz="2400" spc="200">
                  <a:uFillTx/>
                </a:defRPr>
              </a:lvl1pPr>
              <a:lvl2pPr marL="457200" indent="0" algn="ctr">
                <a:buNone/>
                <a:defRPr sz="2000"/>
              </a:lvl2pPr>
              <a:lvl3pPr marL="914400" indent="0" algn="ctr">
                <a:buNone/>
                <a:defRPr sz="1800"/>
              </a:lvl3pPr>
              <a:lvl4pPr marL="1371600" indent="0" algn="ctr">
                <a:buNone/>
                <a:defRPr sz="1600"/>
              </a:lvl4pPr>
              <a:lvl5pPr marL="1828800" indent="0" algn="ctr">
                <a:buNone/>
                <a:defRPr sz="1600"/>
              </a:lvl5pPr>
              <a:lvl6pPr marL="2286000" indent="0" algn="ctr">
                <a:buNone/>
                <a:defRPr sz="1600"/>
              </a:lvl6pPr>
              <a:lvl7pPr marL="2743200" indent="0" algn="ctr">
                <a:buNone/>
                <a:defRPr sz="1600"/>
              </a:lvl7pPr>
              <a:lvl8pPr marL="3200400" indent="0" algn="ctr">
                <a:buNone/>
                <a:defRPr sz="1600"/>
              </a:lvl8pPr>
              <a:lvl9pPr marL="3657600" indent="0" algn="ctr">
                <a:buNone/>
                <a:defRPr sz="1600"/>
              </a:lvl9pPr>
            </a:lstStyle>
            <a:p>
              <a:r>
                <a:rPr lang="zh-CN" altLang="en-US" dirty="0"/>
                <a:t>单击此处编辑副标题</a:t>
              </a:r>
              <a:endParaRPr lang="zh-CN" altLang="en-US" dirty="0"/>
            </a:p>
          </p:txBody>
        </p:sp>
        <p:sp>
          <p:nvSpPr>
            <p:cNvPr id="12" name="日期占位符 15"/>
            <p:cNvSpPr>
              <a:spLocks noGrp="1"/>
            </p:cNvSpPr>
            <p:nvPr userDrawn="1">
              <p:custDataLst>
                <p:tags r:id="rId14"/>
              </p:custDataLst>
            </p:nvPr>
          </p:nvSpPr>
          <p:spPr>
            <a:xfrm>
              <a:off x="1164" y="10144"/>
              <a:ext cx="4252" cy="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000" kern="1200" baseline="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760FBDFE-C587-4B4C-A407-44438C67B59E}" type="datetimeFigureOut">
                <a:rPr lang="zh-CN" altLang="en-US" smtClean="0"/>
              </a:fld>
              <a:endParaRPr lang="zh-CN" altLang="en-US"/>
            </a:p>
          </p:txBody>
        </p:sp>
        <p:sp>
          <p:nvSpPr>
            <p:cNvPr id="14" name="灯片编号占位符 17"/>
            <p:cNvSpPr>
              <a:spLocks noGrp="1"/>
            </p:cNvSpPr>
            <p:nvPr userDrawn="1">
              <p:custDataLst>
                <p:tags r:id="rId15"/>
              </p:custDataLst>
            </p:nvPr>
          </p:nvSpPr>
          <p:spPr>
            <a:xfrm>
              <a:off x="14180" y="10144"/>
              <a:ext cx="4252" cy="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r" defTabSz="914400" rtl="0" eaLnBrk="1" latinLnBrk="0" hangingPunct="1">
                <a:defRPr sz="1000" kern="1200" baseline="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9AE70B2-8BF9-45C0-BB95-33D1B9D3A854}" type="slidenum">
                <a:rPr lang="zh-CN" altLang="en-US" smtClean="0"/>
              </a:fld>
              <a:endParaRPr lang="zh-CN" altLang="en-US" dirty="0"/>
            </a:p>
          </p:txBody>
        </p:sp>
        <p:pic>
          <p:nvPicPr>
            <p:cNvPr id="15" name="图片 14" descr="PPT封面"/>
            <p:cNvPicPr>
              <a:picLocks noChangeAspect="1"/>
            </p:cNvPicPr>
            <p:nvPr userDrawn="1">
              <p:custDataLst>
                <p:tags r:id="rId1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00" y="200"/>
              <a:ext cx="19200" cy="10800"/>
            </a:xfrm>
            <a:prstGeom prst="rect">
              <a:avLst/>
            </a:prstGeom>
          </p:spPr>
        </p:pic>
        <p:pic>
          <p:nvPicPr>
            <p:cNvPr id="19" name="图片 18" descr="经传logo白色"/>
            <p:cNvPicPr>
              <a:picLocks noChangeAspect="1"/>
            </p:cNvPicPr>
            <p:nvPr userDrawn="1">
              <p:custDataLst>
                <p:tags r:id="rId17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90" y="656"/>
              <a:ext cx="2831" cy="639"/>
            </a:xfrm>
            <a:prstGeom prst="rect">
              <a:avLst/>
            </a:prstGeom>
          </p:spPr>
        </p:pic>
        <p:pic>
          <p:nvPicPr>
            <p:cNvPr id="20" name="图片 19" descr="龙头"/>
            <p:cNvPicPr>
              <a:picLocks noChangeAspect="1"/>
            </p:cNvPicPr>
            <p:nvPr userDrawn="1">
              <p:custDataLst>
                <p:tags r:id="rId1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6106" y="570"/>
              <a:ext cx="2775" cy="52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>
              <p:custDataLst>
                <p:tags r:id="rId19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4722" y="7399"/>
              <a:ext cx="9813" cy="72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 userDrawn="1">
              <p:custDataLst>
                <p:tags r:id="rId20"/>
              </p:custDataLst>
            </p:nvPr>
          </p:nvSpPr>
          <p:spPr>
            <a:xfrm>
              <a:off x="4489" y="7352"/>
              <a:ext cx="1070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4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月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1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-4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月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30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  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每周日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-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周四晚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20:15</a:t>
              </a:r>
              <a:endPara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35" y="6465570"/>
            <a:ext cx="12191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经传多赢投研总监：杨春虎，投顾执业编号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:A1120619100003;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:A20250618011797 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 -总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3.xml"/><Relationship Id="rId4" Type="http://schemas.openxmlformats.org/officeDocument/2006/relationships/image" Target="../media/image13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9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image" Target="../media/image16.png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49.xml"/><Relationship Id="rId2" Type="http://schemas.openxmlformats.org/officeDocument/2006/relationships/image" Target="../media/image17.png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1.xml"/><Relationship Id="rId2" Type="http://schemas.openxmlformats.org/officeDocument/2006/relationships/image" Target="../media/image18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image" Target="../media/image18.png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5.xml"/><Relationship Id="rId2" Type="http://schemas.openxmlformats.org/officeDocument/2006/relationships/image" Target="../media/image18.png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image" Target="../media/image19.png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8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08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075" y="1480820"/>
            <a:ext cx="8933815" cy="1203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风口主题，涨停复制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9995" y="3943985"/>
            <a:ext cx="4178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:A1120619100003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:A20250618011797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646684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经传多赢投研总监／软件产品架构师，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北京大学金融系毕业，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从业十余年，坚持以资金推动论为研究核心，形成了以机构思路选股，游资思路跟踪的稳健投资模型。独创双龙战法，机构分析战法等软件经典战法，深受广大用户的喜爱。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5" name="图片 24" descr="图层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7335" y="1145540"/>
            <a:ext cx="3730625" cy="46742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社群-横板000_17756380757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4076" y="5635581"/>
            <a:ext cx="1060331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政策，资金，趋势，三合一，才是热点。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三电，三化，</a:t>
            </a:r>
            <a:r>
              <a:rPr lang="zh-CN" b="1" dirty="0" smtClean="0">
                <a:sym typeface="+mn-ea"/>
              </a:rPr>
              <a:t>机器人</a:t>
            </a:r>
            <a:r>
              <a:rPr lang="zh-CN" b="1" dirty="0" smtClean="0">
                <a:sym typeface="+mn-ea"/>
              </a:rPr>
              <a:t>，数据，黄金，创新药，卫星的共同特征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机构</a:t>
            </a:r>
            <a:r>
              <a:rPr lang="zh-CN" b="1" dirty="0" smtClean="0">
                <a:sym typeface="+mn-ea"/>
              </a:rPr>
              <a:t>+</a:t>
            </a:r>
            <a:r>
              <a:rPr lang="zh-CN" b="1" dirty="0" smtClean="0">
                <a:sym typeface="+mn-ea"/>
              </a:rPr>
              <a:t>游资</a:t>
            </a:r>
            <a:r>
              <a:rPr lang="zh-CN" b="1" dirty="0" smtClean="0">
                <a:sym typeface="+mn-ea"/>
              </a:rPr>
              <a:t>=</a:t>
            </a:r>
            <a:r>
              <a:rPr lang="zh-CN" b="1" dirty="0" smtClean="0">
                <a:sym typeface="+mn-ea"/>
              </a:rPr>
              <a:t>主升浪和主要方向，月线定方向，周线定趋势，日线定时机</a:t>
            </a:r>
            <a:endParaRPr lang="zh-CN" b="1" dirty="0" smtClean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16405" y="817245"/>
            <a:ext cx="8890000" cy="4827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35" y="1527810"/>
            <a:ext cx="3801745" cy="3090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产业主题的核心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产业主题的挖掘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885" y="5607685"/>
            <a:ext cx="998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双红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多空多头</a:t>
            </a:r>
            <a:r>
              <a:rPr lang="en-US" altLang="zh-CN" b="1" dirty="0" smtClean="0">
                <a:solidFill>
                  <a:schemeClr val="tx1"/>
                </a:solidFill>
              </a:rPr>
              <a:t>+</a:t>
            </a:r>
            <a:r>
              <a:rPr lang="zh-CN" altLang="en-US" b="1" dirty="0" smtClean="0">
                <a:solidFill>
                  <a:schemeClr val="tx1"/>
                </a:solidFill>
              </a:rPr>
              <a:t>趋势短期强势，最近炒作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主要炒作，扩张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中线趋势走好个股增加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关注一级主题为主，关注主题核心股为主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次新和新概念，偶尔关注是不是符合宏观，政策，产业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15" y="831850"/>
            <a:ext cx="8794750" cy="47758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主题的炒作节奏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885" y="5607685"/>
            <a:ext cx="998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宏观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政策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产业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事件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涨停代表主题短线最强形态，关注产业主题符合背景的机会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选择涨停复制，双龙战法等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70" y="822960"/>
            <a:ext cx="8862695" cy="48120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断板图谱，分歧一致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4925" y="5582285"/>
            <a:ext cx="9798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一致转分歧，短线高点，分歧转一致，短线启动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方向一致，持续炒作，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关注有背景的产业主题，分歧转一致的涨停复制的机会</a:t>
            </a:r>
            <a:endParaRPr lang="zh-CN" b="1" dirty="0" smtClean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895" y="828040"/>
            <a:ext cx="8755380" cy="47542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龙头主题，梯队完整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5260" y="5567680"/>
            <a:ext cx="9300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梯队完整：龙头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中军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跟涨，涨停梯队完整，资金持续炒作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高潮热炒，扩张中军增加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高潮扩张，梯队完整，分歧转一致就是机会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65" y="814070"/>
            <a:ext cx="8756015" cy="47542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结合趋势，把握风口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3155" y="5576570"/>
            <a:ext cx="9798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宏观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政策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产业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事件</a:t>
            </a:r>
            <a:endParaRPr lang="zh-CN" altLang="en-US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dirty="0" smtClean="0">
                <a:sym typeface="+mn-ea"/>
              </a:rPr>
              <a:t>产业主题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双红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炒作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趋势金叉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扩张高潮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分歧一致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梯队完整</a:t>
            </a:r>
            <a:endParaRPr lang="zh-CN" altLang="en-US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dirty="0" smtClean="0">
                <a:sym typeface="+mn-ea"/>
              </a:rPr>
              <a:t>周线金叉区域，过去</a:t>
            </a:r>
            <a:r>
              <a:rPr lang="en-US" altLang="zh-CN" b="1" dirty="0" smtClean="0">
                <a:sym typeface="+mn-ea"/>
              </a:rPr>
              <a:t>5</a:t>
            </a:r>
            <a:r>
              <a:rPr lang="zh-CN" altLang="en-US" b="1" dirty="0" smtClean="0">
                <a:sym typeface="+mn-ea"/>
              </a:rPr>
              <a:t>个交易日前五，风口维持</a:t>
            </a:r>
            <a:endParaRPr lang="zh-CN" altLang="en-US" b="1" dirty="0" smtClean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920" y="868680"/>
            <a:ext cx="8663940" cy="47047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涨停家数，短线节奏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05230" y="5803900"/>
            <a:ext cx="9798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中短线上攻持续向上，短线上攻为主，不能向下，向下一致转分歧，防守为主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b="1" dirty="0" smtClean="0">
                <a:sym typeface="+mn-ea"/>
              </a:rPr>
              <a:t>50</a:t>
            </a:r>
            <a:r>
              <a:rPr lang="zh-CN" altLang="en-US" b="1" dirty="0" smtClean="0">
                <a:sym typeface="+mn-ea"/>
              </a:rPr>
              <a:t>家左右情绪冰点，</a:t>
            </a:r>
            <a:r>
              <a:rPr lang="en-US" altLang="zh-CN" b="1" dirty="0" smtClean="0">
                <a:sym typeface="+mn-ea"/>
              </a:rPr>
              <a:t>100</a:t>
            </a:r>
            <a:r>
              <a:rPr lang="zh-CN" altLang="en-US" b="1" dirty="0" smtClean="0">
                <a:sym typeface="+mn-ea"/>
              </a:rPr>
              <a:t>家以上，情绪高潮。</a:t>
            </a:r>
            <a:endParaRPr lang="zh-CN" altLang="en-US" b="1" dirty="0" smtClean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85" y="818515"/>
            <a:ext cx="9180830" cy="4985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总 拷贝_17756380813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10800,&quot;width&quot;:19200}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1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42.xml><?xml version="1.0" encoding="utf-8"?>
<p:tagLst xmlns:p="http://schemas.openxmlformats.org/presentationml/2006/main">
  <p:tag name="KSO_WM_UNIT_PLACING_PICTURE_USER_VIEWPORT" val="{&quot;height&quot;:7361,&quot;width&quot;:5875}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ODkyZjYyMmI5MzU5YjIyMzEwMjc4NWEyNTE0ZDZmMW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WPS 演示</Application>
  <PresentationFormat>宽屏</PresentationFormat>
  <Paragraphs>52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1970</cp:revision>
  <dcterms:created xsi:type="dcterms:W3CDTF">2019-06-19T02:08:00Z</dcterms:created>
  <dcterms:modified xsi:type="dcterms:W3CDTF">2026-04-08T08:50:47Z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2B9834AEAC7A41688EE4E13B5FB439D3_13</vt:lpwstr>
  </property>
</Properties>
</file>