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  <p:sldId id="262" r:id="rId4"/>
    <p:sldId id="273" r:id="rId5"/>
    <p:sldId id="276" r:id="rId6"/>
    <p:sldId id="307" r:id="rId7"/>
    <p:sldId id="291" r:id="rId8"/>
    <p:sldId id="265" r:id="rId9"/>
    <p:sldId id="266" r:id="rId10"/>
    <p:sldId id="312" r:id="rId11"/>
    <p:sldId id="313" r:id="rId12"/>
    <p:sldId id="280" r:id="rId13"/>
    <p:sldId id="308" r:id="rId14"/>
    <p:sldId id="292" r:id="rId15"/>
    <p:sldId id="269" r:id="rId16"/>
    <p:sldId id="267" r:id="rId17"/>
    <p:sldId id="283" r:id="rId18"/>
    <p:sldId id="314" r:id="rId19"/>
    <p:sldId id="309" r:id="rId20"/>
    <p:sldId id="315" r:id="rId21"/>
    <p:sldId id="306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7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CB"/>
    <a:srgbClr val="ED0415"/>
    <a:srgbClr val="E90212"/>
    <a:srgbClr val="644242"/>
    <a:srgbClr val="8D2F2F"/>
    <a:srgbClr val="6A2323"/>
    <a:srgbClr val="571D1D"/>
    <a:srgbClr val="FFFCD8"/>
    <a:srgbClr val="FFF1B7"/>
    <a:srgbClr val="FFE9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47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6" Type="http://schemas.openxmlformats.org/officeDocument/2006/relationships/tags" Target="tags/tag114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组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61440" y="2157730"/>
            <a:ext cx="2554605" cy="155956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画板 1 拷贝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片 1" descr="图片1 拷贝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画板 1 拷贝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组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02340" y="6539865"/>
            <a:ext cx="875030" cy="234950"/>
          </a:xfrm>
          <a:prstGeom prst="rect">
            <a:avLst/>
          </a:prstGeom>
        </p:spPr>
      </p:pic>
      <p:pic>
        <p:nvPicPr>
          <p:cNvPr id="4" name="图片 3" descr="图片1 拷贝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478770" y="183515"/>
            <a:ext cx="1391920" cy="300355"/>
          </a:xfrm>
          <a:prstGeom prst="rect">
            <a:avLst/>
          </a:prstGeom>
        </p:spPr>
      </p:pic>
      <p:sp>
        <p:nvSpPr>
          <p:cNvPr id="2" name="文本框 1"/>
          <p:cNvSpPr txBox="1"/>
          <p:nvPr userDrawn="1"/>
        </p:nvSpPr>
        <p:spPr>
          <a:xfrm>
            <a:off x="0" y="6569075"/>
            <a:ext cx="1219200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经传多赢资深投顾：陈灼基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(A1120620030004)观点基于软件数据和理论模型分析，仅供参考，不构成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投资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建议，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市场</a:t>
            </a:r>
            <a:r>
              <a:rPr lang="en-US" altLang="zh-CN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有风险，投资需谨慎</a:t>
            </a:r>
            <a:r>
              <a:rPr lang="zh-CN" altLang="en-US" sz="1200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！</a:t>
            </a:r>
            <a:endParaRPr lang="zh-CN" altLang="en-US" sz="1200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44.xml"/><Relationship Id="rId17" Type="http://schemas.openxmlformats.org/officeDocument/2006/relationships/tags" Target="../tags/tag43.xml"/><Relationship Id="rId16" Type="http://schemas.openxmlformats.org/officeDocument/2006/relationships/tags" Target="../tags/tag42.xml"/><Relationship Id="rId15" Type="http://schemas.openxmlformats.org/officeDocument/2006/relationships/tags" Target="../tags/tag41.xml"/><Relationship Id="rId14" Type="http://schemas.openxmlformats.org/officeDocument/2006/relationships/tags" Target="../tags/tag40.xml"/><Relationship Id="rId13" Type="http://schemas.openxmlformats.org/officeDocument/2006/relationships/tags" Target="../tags/tag39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45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6.xml"/><Relationship Id="rId2" Type="http://schemas.openxmlformats.org/officeDocument/2006/relationships/image" Target="../media/image15.png"/><Relationship Id="rId1" Type="http://schemas.openxmlformats.org/officeDocument/2006/relationships/tags" Target="../tags/tag95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98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97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0.xml"/><Relationship Id="rId2" Type="http://schemas.openxmlformats.org/officeDocument/2006/relationships/image" Target="../media/image18.png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4.xml"/><Relationship Id="rId2" Type="http://schemas.openxmlformats.org/officeDocument/2006/relationships/image" Target="../media/image19.png"/><Relationship Id="rId1" Type="http://schemas.openxmlformats.org/officeDocument/2006/relationships/tags" Target="../tags/tag103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6.xml"/><Relationship Id="rId2" Type="http://schemas.openxmlformats.org/officeDocument/2006/relationships/image" Target="../media/image20.png"/><Relationship Id="rId1" Type="http://schemas.openxmlformats.org/officeDocument/2006/relationships/tags" Target="../tags/tag105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108.xml"/><Relationship Id="rId2" Type="http://schemas.openxmlformats.org/officeDocument/2006/relationships/image" Target="../media/image21.png"/><Relationship Id="rId1" Type="http://schemas.openxmlformats.org/officeDocument/2006/relationships/tags" Target="../tags/tag10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0.xml"/><Relationship Id="rId1" Type="http://schemas.openxmlformats.org/officeDocument/2006/relationships/tags" Target="../tags/tag10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5.xml"/><Relationship Id="rId8" Type="http://schemas.openxmlformats.org/officeDocument/2006/relationships/tags" Target="../tags/tag54.xml"/><Relationship Id="rId7" Type="http://schemas.openxmlformats.org/officeDocument/2006/relationships/tags" Target="../tags/tag53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66.xml"/><Relationship Id="rId2" Type="http://schemas.openxmlformats.org/officeDocument/2006/relationships/tags" Target="../tags/tag48.xml"/><Relationship Id="rId19" Type="http://schemas.openxmlformats.org/officeDocument/2006/relationships/tags" Target="../tags/tag65.xml"/><Relationship Id="rId18" Type="http://schemas.openxmlformats.org/officeDocument/2006/relationships/tags" Target="../tags/tag64.xml"/><Relationship Id="rId17" Type="http://schemas.openxmlformats.org/officeDocument/2006/relationships/tags" Target="../tags/tag63.xml"/><Relationship Id="rId16" Type="http://schemas.openxmlformats.org/officeDocument/2006/relationships/tags" Target="../tags/tag62.xml"/><Relationship Id="rId15" Type="http://schemas.openxmlformats.org/officeDocument/2006/relationships/tags" Target="../tags/tag61.xml"/><Relationship Id="rId14" Type="http://schemas.openxmlformats.org/officeDocument/2006/relationships/tags" Target="../tags/tag60.xml"/><Relationship Id="rId13" Type="http://schemas.openxmlformats.org/officeDocument/2006/relationships/tags" Target="../tags/tag59.xml"/><Relationship Id="rId12" Type="http://schemas.openxmlformats.org/officeDocument/2006/relationships/tags" Target="../tags/tag58.xml"/><Relationship Id="rId11" Type="http://schemas.openxmlformats.org/officeDocument/2006/relationships/tags" Target="../tags/tag57.xml"/><Relationship Id="rId10" Type="http://schemas.openxmlformats.org/officeDocument/2006/relationships/tags" Target="../tags/tag56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68.xml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tags" Target="../tags/tag70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6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7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81.xml"/><Relationship Id="rId8" Type="http://schemas.openxmlformats.org/officeDocument/2006/relationships/tags" Target="../tags/tag80.xml"/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1" Type="http://schemas.openxmlformats.org/officeDocument/2006/relationships/slideLayout" Target="../slideLayouts/slideLayout4.xml"/><Relationship Id="rId20" Type="http://schemas.openxmlformats.org/officeDocument/2006/relationships/tags" Target="../tags/tag92.xml"/><Relationship Id="rId2" Type="http://schemas.openxmlformats.org/officeDocument/2006/relationships/tags" Target="../tags/tag74.xml"/><Relationship Id="rId19" Type="http://schemas.openxmlformats.org/officeDocument/2006/relationships/tags" Target="../tags/tag91.xml"/><Relationship Id="rId18" Type="http://schemas.openxmlformats.org/officeDocument/2006/relationships/tags" Target="../tags/tag90.xml"/><Relationship Id="rId17" Type="http://schemas.openxmlformats.org/officeDocument/2006/relationships/tags" Target="../tags/tag89.xml"/><Relationship Id="rId16" Type="http://schemas.openxmlformats.org/officeDocument/2006/relationships/tags" Target="../tags/tag88.xml"/><Relationship Id="rId15" Type="http://schemas.openxmlformats.org/officeDocument/2006/relationships/tags" Target="../tags/tag87.xml"/><Relationship Id="rId14" Type="http://schemas.openxmlformats.org/officeDocument/2006/relationships/tags" Target="../tags/tag86.xml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tags" Target="../tags/tag83.xml"/><Relationship Id="rId10" Type="http://schemas.openxmlformats.org/officeDocument/2006/relationships/tags" Target="../tags/tag82.xml"/><Relationship Id="rId1" Type="http://schemas.openxmlformats.org/officeDocument/2006/relationships/tags" Target="../tags/tag7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94.xml"/><Relationship Id="rId2" Type="http://schemas.openxmlformats.org/officeDocument/2006/relationships/image" Target="../media/image14.png"/><Relationship Id="rId1" Type="http://schemas.openxmlformats.org/officeDocument/2006/relationships/tags" Target="../tags/tag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2480310" y="2893695"/>
            <a:ext cx="72243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3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  <a:sym typeface="+mn-ea"/>
              </a:rPr>
              <a:t>风口狙击小班课</a:t>
            </a:r>
            <a:r>
              <a:rPr lang="en-US" altLang="zh-CN" sz="4200">
                <a:gradFill>
                  <a:gsLst>
                    <a:gs pos="0">
                      <a:srgbClr val="FAFAFA"/>
                    </a:gs>
                    <a:gs pos="100000">
                      <a:srgbClr val="FFF1B7"/>
                    </a:gs>
                  </a:gsLst>
                  <a:lin ang="5400000" scaled="0"/>
                </a:gradFill>
                <a:latin typeface="思源黑体 Medium" panose="020B0600000000000000" charset="-122"/>
                <a:ea typeface="思源黑体 Medium" panose="020B0600000000000000" charset="-122"/>
                <a:cs typeface="思源黑体 Medium" panose="020B0600000000000000" charset="-122"/>
              </a:rPr>
              <a:t> </a:t>
            </a:r>
            <a:endParaRPr lang="en-US" altLang="zh-CN" sz="4200">
              <a:gradFill>
                <a:gsLst>
                  <a:gs pos="0">
                    <a:srgbClr val="FAFAFA"/>
                  </a:gs>
                  <a:gs pos="100000">
                    <a:srgbClr val="FFF1B7"/>
                  </a:gs>
                </a:gsLst>
                <a:lin ang="5400000" scaled="0"/>
              </a:gradFill>
              <a:latin typeface="思源黑体 Medium" panose="020B0600000000000000" charset="-122"/>
              <a:ea typeface="思源黑体 Medium" panose="020B0600000000000000" charset="-122"/>
              <a:cs typeface="思源黑体 Medium" panose="020B0600000000000000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204528" y="3871595"/>
            <a:ext cx="5776595" cy="398780"/>
            <a:chOff x="4869" y="6097"/>
            <a:chExt cx="9097" cy="628"/>
          </a:xfrm>
        </p:grpSpPr>
        <p:sp>
          <p:nvSpPr>
            <p:cNvPr id="10" name="文本框 9"/>
            <p:cNvSpPr txBox="1"/>
            <p:nvPr/>
          </p:nvSpPr>
          <p:spPr>
            <a:xfrm>
              <a:off x="4869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Light" panose="020B0300000000000000" charset="-122"/>
                </a:rPr>
                <a:t>经传多赢投顾：陈灼基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Light" panose="020B0300000000000000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9541" y="6097"/>
              <a:ext cx="4425" cy="6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p>
              <a:pPr algn="ctr"/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日期：</a:t>
              </a:r>
              <a:r>
                <a:rPr lang="en-US" altLang="zh-CN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2025</a:t>
              </a:r>
              <a:r>
                <a:rPr lang="zh-CN" altLang="en-US" sz="2000">
                  <a:solidFill>
                    <a:schemeClr val="bg1"/>
                  </a:solidFill>
                  <a:latin typeface="思源黑体 CN Regular" panose="020B0500000000000000" charset="-122"/>
                  <a:ea typeface="思源黑体 CN Regular" panose="020B0500000000000000" charset="-122"/>
                  <a:cs typeface="思源黑体 CN Regular" panose="020B0500000000000000" charset="-122"/>
                </a:rPr>
                <a:t>年</a:t>
              </a:r>
              <a:endParaRPr lang="zh-CN" altLang="en-US" sz="2000">
                <a:solidFill>
                  <a:schemeClr val="bg1"/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endParaRPr>
            </a:p>
          </p:txBody>
        </p:sp>
      </p:grpSp>
      <p:pic>
        <p:nvPicPr>
          <p:cNvPr id="8" name="图片 7" descr="矢量智能对象"/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330508" y="962025"/>
            <a:ext cx="1524000" cy="3302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995045" y="1525270"/>
            <a:ext cx="10530840" cy="1322070"/>
          </a:xfrm>
          <a:prstGeom prst="rect">
            <a:avLst/>
          </a:prstGeom>
          <a:noFill/>
          <a:effectLst>
            <a:outerShdw dist="63500" dir="5400000" algn="t" rotWithShape="0">
              <a:srgbClr val="C00000">
                <a:alpha val="40000"/>
              </a:srgbClr>
            </a:outerShdw>
          </a:effectLst>
        </p:spPr>
        <p:txBody>
          <a:bodyPr wrap="square" rtlCol="0">
            <a:spAutoFit/>
          </a:bodyPr>
          <a:p>
            <a:pPr algn="ctr"/>
            <a:r>
              <a:rPr lang="zh-CN" sz="40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一：</a:t>
            </a:r>
            <a:r>
              <a:rPr lang="zh-CN" altLang="en-US" sz="4000">
                <a:gradFill>
                  <a:gsLst>
                    <a:gs pos="0">
                      <a:srgbClr val="FAFAFA"/>
                    </a:gs>
                    <a:gs pos="100000">
                      <a:srgbClr val="FFE991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如何识别大风口（重趋势逻辑）与小风口（超短模式）</a:t>
            </a:r>
            <a:endParaRPr lang="zh-CN" altLang="en-US" sz="4000">
              <a:gradFill>
                <a:gsLst>
                  <a:gs pos="0">
                    <a:srgbClr val="FAFAFA"/>
                  </a:gs>
                  <a:gs pos="100000">
                    <a:srgbClr val="FFE991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208270" y="6190615"/>
            <a:ext cx="16059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pic>
        <p:nvPicPr>
          <p:cNvPr id="4" name="图片 3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455" y="3126740"/>
            <a:ext cx="336550" cy="292735"/>
          </a:xfrm>
          <a:prstGeom prst="rect">
            <a:avLst/>
          </a:prstGeom>
        </p:spPr>
      </p:pic>
      <p:pic>
        <p:nvPicPr>
          <p:cNvPr id="6" name="图片 5" descr="多边形 1 拷贝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2385060" y="3115945"/>
            <a:ext cx="336550" cy="29273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439795" y="4450080"/>
            <a:ext cx="4842510" cy="4978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000">
                <a:solidFill>
                  <a:schemeClr val="bg1"/>
                </a:solidFill>
                <a:sym typeface="+mn-ea"/>
              </a:rPr>
              <a:t>投资顾问执业编号：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A1120620030004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基金从业执业编号：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P1069558100002</a:t>
            </a:r>
            <a:endParaRPr lang="en-US" altLang="zh-CN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 sz="2000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  <a:p>
            <a:endParaRPr lang="zh-CN" altLang="en-US" sz="20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低空经济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45" y="750570"/>
            <a:ext cx="11496675" cy="558355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半导体自主可控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" y="846455"/>
            <a:ext cx="5551170" cy="51276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165" y="804545"/>
            <a:ext cx="5443220" cy="52482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光模块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" y="846455"/>
            <a:ext cx="11205210" cy="5466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3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捕捉风口方法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、观察热点板块的持续性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1076325"/>
            <a:ext cx="11153775" cy="4705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国家政策发布的权威平台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0" y="970915"/>
            <a:ext cx="10955020" cy="45662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地方政府文件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405" y="1239520"/>
            <a:ext cx="8870950" cy="32937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目前风口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、商业航天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35050" y="854710"/>
            <a:ext cx="919988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航天强国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纳入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十五五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规划目标，政策定位大幅提升。党的二十届四中全会为我国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十五五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发展奠定了总基调，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航天强国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明确纳入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十五五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规划建设目标，首次将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航天强国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与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制造强国、质量强国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并列表述，从政策定位上已经上升到前所未有的高度，体现了高层对航天事业的高度重视，预期</a:t>
            </a:r>
            <a:r>
              <a:rPr lang="en-US" altLang="zh-CN">
                <a:solidFill>
                  <a:schemeClr val="tx1"/>
                </a:solidFill>
              </a:rPr>
              <a:t>“</a:t>
            </a:r>
            <a:r>
              <a:rPr lang="zh-CN" altLang="en-US">
                <a:solidFill>
                  <a:schemeClr val="tx1"/>
                </a:solidFill>
              </a:rPr>
              <a:t>十五五</a:t>
            </a:r>
            <a:r>
              <a:rPr lang="en-US" altLang="zh-CN">
                <a:solidFill>
                  <a:schemeClr val="tx1"/>
                </a:solidFill>
              </a:rPr>
              <a:t>”</a:t>
            </a:r>
            <a:r>
              <a:rPr lang="zh-CN" altLang="en-US">
                <a:solidFill>
                  <a:schemeClr val="tx1"/>
                </a:solidFill>
              </a:rPr>
              <a:t>期间我国航天产业有望迎来更多政策支持。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en-US" altLang="zh-CN">
                <a:solidFill>
                  <a:schemeClr val="tx1"/>
                </a:solidFill>
              </a:rPr>
              <a:t>11</a:t>
            </a:r>
            <a:r>
              <a:rPr lang="zh-CN" altLang="en-US">
                <a:solidFill>
                  <a:schemeClr val="tx1"/>
                </a:solidFill>
              </a:rPr>
              <a:t>月</a:t>
            </a:r>
            <a:r>
              <a:rPr lang="en-US" altLang="zh-CN">
                <a:solidFill>
                  <a:schemeClr val="tx1"/>
                </a:solidFill>
              </a:rPr>
              <a:t>29</a:t>
            </a:r>
            <a:r>
              <a:rPr lang="zh-CN" altLang="en-US">
                <a:solidFill>
                  <a:schemeClr val="tx1"/>
                </a:solidFill>
              </a:rPr>
              <a:t>日，据国家航天局消息，该局已于近期设立商业航天司，相关业务正在逐步开展，标志着我国商业航天产业迎来专职监管机构，未来将持续推动我国商业航天高质量发展，产业链有望全线受益。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国家航天局近日公布推进商业航天高质量安全发展行动计划（</a:t>
            </a:r>
            <a:r>
              <a:rPr lang="en-US" altLang="zh-CN">
                <a:solidFill>
                  <a:schemeClr val="tx1"/>
                </a:solidFill>
              </a:rPr>
              <a:t>2025—2027</a:t>
            </a:r>
            <a:r>
              <a:rPr lang="zh-CN" altLang="en-US">
                <a:solidFill>
                  <a:schemeClr val="tx1"/>
                </a:solidFill>
              </a:rPr>
              <a:t>年），提出将商业航天纳入国家航天发展总体布局，加快形成航天新质生产力，实现航天发展效能整体提升，有力支撑航天强国建设。这项计划明确，到</a:t>
            </a:r>
            <a:r>
              <a:rPr lang="en-US" altLang="zh-CN">
                <a:solidFill>
                  <a:schemeClr val="tx1"/>
                </a:solidFill>
              </a:rPr>
              <a:t>2027</a:t>
            </a:r>
            <a:r>
              <a:rPr lang="zh-CN" altLang="en-US">
                <a:solidFill>
                  <a:schemeClr val="tx1"/>
                </a:solidFill>
              </a:rPr>
              <a:t>年，商业航天产业生态高效协同，科研生产安全有序，产业规模显著壮大，创新创造活力显著增强，资源能力实现统筹建设和高效利用，行业治理能力显著提升，基本实现商业航天高质量发展。</a:t>
            </a:r>
            <a:r>
              <a:rPr lang="en-US" altLang="zh-CN">
                <a:solidFill>
                  <a:schemeClr val="tx1"/>
                </a:solidFill>
              </a:rPr>
              <a:t> (</a:t>
            </a:r>
            <a:r>
              <a:rPr lang="zh-CN" altLang="en-US">
                <a:solidFill>
                  <a:schemeClr val="tx1"/>
                </a:solidFill>
              </a:rPr>
              <a:t>新华社</a:t>
            </a:r>
            <a:r>
              <a:rPr lang="en-US" altLang="zh-CN">
                <a:solidFill>
                  <a:schemeClr val="tx1"/>
                </a:solidFill>
              </a:rPr>
              <a:t>)</a:t>
            </a:r>
            <a:endParaRPr lang="en-US" altLang="zh-CN">
              <a:solidFill>
                <a:schemeClr val="tx1"/>
              </a:solidFill>
            </a:endParaRPr>
          </a:p>
          <a:p>
            <a:endParaRPr lang="en-US" altLang="zh-CN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相关标的：航天智造、宏达电子、中国卫星、上海港湾、国机精工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目前风口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谷歌产业链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0160" y="785495"/>
            <a:ext cx="9530080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chemeClr val="tx1"/>
                </a:solidFill>
              </a:rPr>
              <a:t>据相关报道，</a:t>
            </a:r>
            <a:r>
              <a:rPr lang="en-US" altLang="zh-CN">
                <a:solidFill>
                  <a:schemeClr val="tx1"/>
                </a:solidFill>
              </a:rPr>
              <a:t>Meta </a:t>
            </a:r>
            <a:r>
              <a:rPr lang="zh-CN" altLang="en-US">
                <a:solidFill>
                  <a:schemeClr val="tx1"/>
                </a:solidFill>
              </a:rPr>
              <a:t>考虑</a:t>
            </a:r>
            <a:r>
              <a:rPr lang="en-US" altLang="zh-CN">
                <a:solidFill>
                  <a:schemeClr val="tx1"/>
                </a:solidFill>
              </a:rPr>
              <a:t>2027 </a:t>
            </a:r>
            <a:r>
              <a:rPr lang="zh-CN" altLang="en-US">
                <a:solidFill>
                  <a:schemeClr val="tx1"/>
                </a:solidFill>
              </a:rPr>
              <a:t>年在其数据中心使用谷歌</a:t>
            </a:r>
            <a:r>
              <a:rPr lang="en-US" altLang="zh-CN">
                <a:solidFill>
                  <a:schemeClr val="tx1"/>
                </a:solidFill>
              </a:rPr>
              <a:t>TPU</a:t>
            </a:r>
            <a:r>
              <a:rPr lang="zh-CN" altLang="en-US">
                <a:solidFill>
                  <a:schemeClr val="tx1"/>
                </a:solidFill>
              </a:rPr>
              <a:t>、而非英伟达芯片。投资者正在捕捉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竞争格局的微妙变化，此前落后的谷歌显现王者归来的迹象。华尔街人士称，</a:t>
            </a:r>
            <a:r>
              <a:rPr lang="en-US" altLang="zh-CN">
                <a:solidFill>
                  <a:schemeClr val="tx1"/>
                </a:solidFill>
              </a:rPr>
              <a:t>Gemini 3 </a:t>
            </a:r>
            <a:r>
              <a:rPr lang="zh-CN" altLang="en-US">
                <a:solidFill>
                  <a:schemeClr val="tx1"/>
                </a:solidFill>
              </a:rPr>
              <a:t>发布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可能被证明是比</a:t>
            </a:r>
            <a:r>
              <a:rPr lang="en-US" altLang="zh-CN">
                <a:solidFill>
                  <a:schemeClr val="tx1"/>
                </a:solidFill>
              </a:rPr>
              <a:t>DeepSeek </a:t>
            </a:r>
            <a:r>
              <a:rPr lang="zh-CN" altLang="en-US">
                <a:solidFill>
                  <a:schemeClr val="tx1"/>
                </a:solidFill>
              </a:rPr>
              <a:t>冲击更微妙但更重要的事件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，市场正接受谷歌是明确的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领导者这一观点。谷歌最新模型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重置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了</a:t>
            </a:r>
            <a:r>
              <a:rPr lang="en-US" altLang="zh-CN">
                <a:solidFill>
                  <a:schemeClr val="tx1"/>
                </a:solidFill>
              </a:rPr>
              <a:t>"AI </a:t>
            </a:r>
            <a:r>
              <a:rPr lang="zh-CN" altLang="en-US">
                <a:solidFill>
                  <a:schemeClr val="tx1"/>
                </a:solidFill>
              </a:rPr>
              <a:t>层级棋盘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，将市场拉入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新的</a:t>
            </a:r>
            <a:r>
              <a:rPr lang="en-US" altLang="zh-CN">
                <a:solidFill>
                  <a:schemeClr val="tx1"/>
                </a:solidFill>
              </a:rPr>
              <a:t>DeepSeek </a:t>
            </a:r>
            <a:r>
              <a:rPr lang="zh-CN" altLang="en-US">
                <a:solidFill>
                  <a:schemeClr val="tx1"/>
                </a:solidFill>
              </a:rPr>
              <a:t>时刻</a:t>
            </a:r>
            <a:r>
              <a:rPr lang="en-US" altLang="zh-CN">
                <a:solidFill>
                  <a:schemeClr val="tx1"/>
                </a:solidFill>
              </a:rPr>
              <a:t>"</a:t>
            </a:r>
            <a:r>
              <a:rPr lang="zh-CN" altLang="en-US">
                <a:solidFill>
                  <a:schemeClr val="tx1"/>
                </a:solidFill>
              </a:rPr>
              <a:t>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谷歌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领导地位再次巩固了其在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开发方面的平台优势</a:t>
            </a:r>
            <a:r>
              <a:rPr lang="en-US" altLang="zh-CN">
                <a:solidFill>
                  <a:schemeClr val="tx1"/>
                </a:solidFill>
              </a:rPr>
              <a:t>Gemini 3 </a:t>
            </a:r>
            <a:r>
              <a:rPr lang="zh-CN" altLang="en-US">
                <a:solidFill>
                  <a:schemeClr val="tx1"/>
                </a:solidFill>
              </a:rPr>
              <a:t>是谷歌迄今最先进的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模型，具备业界领先的推理能力，能够在文本、图像、视频及代码等多模态场景中实现更深层的理解，并引入面向复杂问题求解的</a:t>
            </a:r>
            <a:r>
              <a:rPr lang="en-US" altLang="zh-CN">
                <a:solidFill>
                  <a:schemeClr val="tx1"/>
                </a:solidFill>
              </a:rPr>
              <a:t>“Deep Think”</a:t>
            </a:r>
            <a:r>
              <a:rPr lang="zh-CN" altLang="en-US">
                <a:solidFill>
                  <a:schemeClr val="tx1"/>
                </a:solidFill>
              </a:rPr>
              <a:t>模式。它在</a:t>
            </a:r>
            <a:r>
              <a:rPr lang="en-US" altLang="zh-CN">
                <a:solidFill>
                  <a:schemeClr val="tx1"/>
                </a:solidFill>
              </a:rPr>
              <a:t>Google </a:t>
            </a:r>
            <a:r>
              <a:rPr lang="zh-CN" altLang="en-US">
                <a:solidFill>
                  <a:schemeClr val="tx1"/>
                </a:solidFill>
              </a:rPr>
              <a:t>搜索中生成交互式工具，以更快、更准确的答案响应，且减少用户提示需求。在推理和多模态任务方面，</a:t>
            </a:r>
            <a:r>
              <a:rPr lang="en-US" altLang="zh-CN">
                <a:solidFill>
                  <a:schemeClr val="tx1"/>
                </a:solidFill>
              </a:rPr>
              <a:t>Gemini 3 </a:t>
            </a:r>
            <a:r>
              <a:rPr lang="zh-CN" altLang="en-US">
                <a:solidFill>
                  <a:schemeClr val="tx1"/>
                </a:solidFill>
              </a:rPr>
              <a:t>优于</a:t>
            </a:r>
            <a:r>
              <a:rPr lang="en-US" altLang="zh-CN">
                <a:solidFill>
                  <a:schemeClr val="tx1"/>
                </a:solidFill>
              </a:rPr>
              <a:t>OpenAI </a:t>
            </a:r>
            <a:r>
              <a:rPr lang="zh-CN" altLang="en-US">
                <a:solidFill>
                  <a:schemeClr val="tx1"/>
                </a:solidFill>
              </a:rPr>
              <a:t>的</a:t>
            </a:r>
            <a:r>
              <a:rPr lang="en-US" altLang="zh-CN">
                <a:solidFill>
                  <a:schemeClr val="tx1"/>
                </a:solidFill>
              </a:rPr>
              <a:t>ChatGPT</a:t>
            </a:r>
            <a:r>
              <a:rPr lang="zh-CN" altLang="en-US">
                <a:solidFill>
                  <a:schemeClr val="tx1"/>
                </a:solidFill>
              </a:rPr>
              <a:t>，使其在实际应用和可扩展性上更具优势。基于</a:t>
            </a:r>
            <a:r>
              <a:rPr lang="en-US" altLang="zh-CN">
                <a:solidFill>
                  <a:schemeClr val="tx1"/>
                </a:solidFill>
              </a:rPr>
              <a:t>Gemini 3 </a:t>
            </a:r>
            <a:r>
              <a:rPr lang="zh-CN" altLang="en-US">
                <a:solidFill>
                  <a:schemeClr val="tx1"/>
                </a:solidFill>
              </a:rPr>
              <a:t>构建的</a:t>
            </a:r>
            <a:r>
              <a:rPr lang="en-US" altLang="zh-CN">
                <a:solidFill>
                  <a:schemeClr val="tx1"/>
                </a:solidFill>
              </a:rPr>
              <a:t>Nano Banana Pro </a:t>
            </a:r>
            <a:r>
              <a:rPr lang="zh-CN" altLang="en-US">
                <a:solidFill>
                  <a:schemeClr val="tx1"/>
                </a:solidFill>
              </a:rPr>
              <a:t>在</a:t>
            </a:r>
            <a:r>
              <a:rPr lang="en-US" altLang="zh-CN">
                <a:solidFill>
                  <a:schemeClr val="tx1"/>
                </a:solidFill>
              </a:rPr>
              <a:t>4K </a:t>
            </a:r>
            <a:r>
              <a:rPr lang="zh-CN" altLang="en-US">
                <a:solidFill>
                  <a:schemeClr val="tx1"/>
                </a:solidFill>
              </a:rPr>
              <a:t>图像生成与编辑方面表现出色，具备更强的文本渲染、创作控制，以及实时</a:t>
            </a:r>
            <a:r>
              <a:rPr lang="en-US" altLang="zh-CN">
                <a:solidFill>
                  <a:schemeClr val="tx1"/>
                </a:solidFill>
              </a:rPr>
              <a:t>Google </a:t>
            </a:r>
            <a:r>
              <a:rPr lang="zh-CN" altLang="en-US">
                <a:solidFill>
                  <a:schemeClr val="tx1"/>
                </a:solidFill>
              </a:rPr>
              <a:t>搜索集成能力，进一步巩固了谷歌在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领域的领先地位，并加速了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驱动收入增长。我们认为谷歌、</a:t>
            </a:r>
            <a:r>
              <a:rPr lang="en-US" altLang="zh-CN">
                <a:solidFill>
                  <a:schemeClr val="tx1"/>
                </a:solidFill>
              </a:rPr>
              <a:t>Meta</a:t>
            </a:r>
            <a:r>
              <a:rPr lang="zh-CN" altLang="en-US">
                <a:solidFill>
                  <a:schemeClr val="tx1"/>
                </a:solidFill>
              </a:rPr>
              <a:t>、微软、亚马逊等科技巨头，凭借庞大的现金创造型核心业务，能够在内部或外部实现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变现，因此拥有强大优势促进可持续</a:t>
            </a:r>
            <a:r>
              <a:rPr lang="en-US" altLang="zh-CN">
                <a:solidFill>
                  <a:schemeClr val="tx1"/>
                </a:solidFill>
              </a:rPr>
              <a:t>AI </a:t>
            </a:r>
            <a:r>
              <a:rPr lang="zh-CN" altLang="en-US">
                <a:solidFill>
                  <a:schemeClr val="tx1"/>
                </a:solidFill>
              </a:rPr>
              <a:t>发展。</a:t>
            </a:r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endParaRPr lang="zh-CN" altLang="en-US">
              <a:solidFill>
                <a:schemeClr val="tx1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相关标的：光库科技、赛微电子、长芯博创、太辰光、蓝色光标</a:t>
            </a:r>
            <a:endParaRPr lang="zh-CN" altLang="en-US">
              <a:solidFill>
                <a:schemeClr val="tx1"/>
              </a:solidFill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01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99945" y="2731135"/>
            <a:ext cx="8119745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40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小风口</a:t>
            </a:r>
            <a:endParaRPr lang="zh-CN" sz="4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、小风口主要类型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任意多边形: 形状 43"/>
          <p:cNvSpPr/>
          <p:nvPr>
            <p:custDataLst>
              <p:tags r:id="rId2"/>
            </p:custDataLst>
          </p:nvPr>
        </p:nvSpPr>
        <p:spPr>
          <a:xfrm>
            <a:off x="1425258" y="426529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rgbClr val="376FFF"/>
              </a:gs>
              <a:gs pos="90000">
                <a:srgbClr val="376FFF">
                  <a:lumMod val="60000"/>
                  <a:lumOff val="40000"/>
                </a:srgb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rgbClr val="376FFF">
                <a:alpha val="20000"/>
              </a:srgbClr>
            </a:outerShdw>
          </a:effectLst>
        </p:spPr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3669983" y="2172335"/>
            <a:ext cx="299720" cy="299720"/>
          </a:xfrm>
          <a:prstGeom prst="ellipse">
            <a:avLst/>
          </a:prstGeom>
          <a:solidFill>
            <a:srgbClr val="376FFF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 rot="5400000">
            <a:off x="3764598" y="2266950"/>
            <a:ext cx="109855" cy="109855"/>
          </a:xfrm>
          <a:prstGeom prst="ellipse">
            <a:avLst/>
          </a:prstGeom>
          <a:solidFill>
            <a:srgbClr val="376FFF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>
            <a:off x="3820478" y="2472690"/>
            <a:ext cx="14605" cy="1818640"/>
          </a:xfrm>
          <a:prstGeom prst="line">
            <a:avLst/>
          </a:prstGeom>
          <a:ln w="3175"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49618" y="1296035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376FFF"/>
                </a:solidFill>
                <a:latin typeface="+mn-ea"/>
                <a:cs typeface="+mn-ea"/>
                <a:sym typeface="+mn-ea"/>
              </a:rPr>
              <a:t>事件性刺激</a:t>
            </a:r>
            <a:endParaRPr lang="zh-CN" altLang="en-US" sz="2600" b="1" dirty="0">
              <a:solidFill>
                <a:srgbClr val="376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49618" y="2647315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突发性事件刺激，地缘冲突刺激军工，中日关系炒作水产品，上市公司的利好公告等</a:t>
            </a: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任意多边形: 形状 44"/>
          <p:cNvSpPr/>
          <p:nvPr>
            <p:custDataLst>
              <p:tags r:id="rId8"/>
            </p:custDataLst>
          </p:nvPr>
        </p:nvSpPr>
        <p:spPr>
          <a:xfrm>
            <a:off x="5332413" y="426275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90000">
                <a:srgbClr val="17D594">
                  <a:lumMod val="60000"/>
                  <a:lumOff val="40000"/>
                </a:srgbClr>
              </a:gs>
              <a:gs pos="0">
                <a:srgbClr val="17D594"/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rgbClr val="17D594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9"/>
            </p:custDataLst>
          </p:nvPr>
        </p:nvSpPr>
        <p:spPr>
          <a:xfrm>
            <a:off x="7575233" y="2172335"/>
            <a:ext cx="299720" cy="299720"/>
          </a:xfrm>
          <a:prstGeom prst="ellipse">
            <a:avLst/>
          </a:prstGeom>
          <a:solidFill>
            <a:srgbClr val="17D594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0"/>
            </p:custDataLst>
          </p:nvPr>
        </p:nvSpPr>
        <p:spPr>
          <a:xfrm rot="5400000">
            <a:off x="7669848" y="2266950"/>
            <a:ext cx="109855" cy="109855"/>
          </a:xfrm>
          <a:prstGeom prst="ellipse">
            <a:avLst/>
          </a:prstGeom>
          <a:solidFill>
            <a:srgbClr val="17D594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7725093" y="2472690"/>
            <a:ext cx="14605" cy="1818640"/>
          </a:xfrm>
          <a:prstGeom prst="line">
            <a:avLst/>
          </a:prstGeom>
          <a:ln w="3175">
            <a:solidFill>
              <a:srgbClr val="17D594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4650423" y="1296035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17D594"/>
                </a:solidFill>
                <a:latin typeface="+mn-ea"/>
                <a:cs typeface="+mn-ea"/>
                <a:sym typeface="+mn-ea"/>
              </a:rPr>
              <a:t>资金偏好型</a:t>
            </a:r>
            <a:endParaRPr lang="zh-CN" altLang="en-US" sz="2600" b="1" dirty="0">
              <a:solidFill>
                <a:srgbClr val="17D59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4650423" y="2647315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量化拉升小票（市值</a:t>
            </a:r>
            <a:r>
              <a:rPr lang="en-US" altLang="zh-CN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50</a:t>
            </a: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亿以内）、游资炒作小盘股、次新股等</a:t>
            </a: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9" name="任意多边形: 形状 45"/>
          <p:cNvSpPr/>
          <p:nvPr>
            <p:custDataLst>
              <p:tags r:id="rId14"/>
            </p:custDataLst>
          </p:nvPr>
        </p:nvSpPr>
        <p:spPr>
          <a:xfrm>
            <a:off x="9178608" y="4255135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100000">
                <a:srgbClr val="FFC000">
                  <a:lumMod val="60000"/>
                  <a:lumOff val="40000"/>
                </a:srgbClr>
              </a:gs>
              <a:gs pos="10000">
                <a:srgbClr val="FFC000"/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rgbClr val="FFC000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1" name="椭圆 60"/>
          <p:cNvSpPr/>
          <p:nvPr>
            <p:custDataLst>
              <p:tags r:id="rId15"/>
            </p:custDataLst>
          </p:nvPr>
        </p:nvSpPr>
        <p:spPr>
          <a:xfrm>
            <a:off x="11424603" y="2162175"/>
            <a:ext cx="299720" cy="299720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>
            <p:custDataLst>
              <p:tags r:id="rId16"/>
            </p:custDataLst>
          </p:nvPr>
        </p:nvSpPr>
        <p:spPr>
          <a:xfrm rot="5400000">
            <a:off x="11518583" y="2256155"/>
            <a:ext cx="109855" cy="109855"/>
          </a:xfrm>
          <a:prstGeom prst="ellips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>
            <p:custDataLst>
              <p:tags r:id="rId17"/>
            </p:custDataLst>
          </p:nvPr>
        </p:nvCxnSpPr>
        <p:spPr>
          <a:xfrm>
            <a:off x="11574463" y="2461895"/>
            <a:ext cx="14605" cy="1828800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8494713" y="1296035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情绪驱动型</a:t>
            </a:r>
            <a:endParaRPr lang="zh-CN" altLang="en-US" sz="2600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8494713" y="2647315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纯概念、纯题材、绩差、玄学等，适合短平快的超短</a:t>
            </a: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680" y="41275"/>
            <a:ext cx="65131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中日关系刺激水产品炒作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860" y="763270"/>
            <a:ext cx="5406390" cy="5086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060" y="763905"/>
            <a:ext cx="5347970" cy="54997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案例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——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小票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752475"/>
            <a:ext cx="4982210" cy="547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90" y="752475"/>
            <a:ext cx="5493385" cy="55575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701925" y="1708150"/>
            <a:ext cx="2948305" cy="80835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PART 0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C91"/>
                    </a:gs>
                  </a:gsLst>
                  <a:lin ang="5400000" scaled="0"/>
                </a:gradFill>
                <a:effectLst/>
                <a:uLnTx/>
                <a:uFillTx/>
                <a:latin typeface="思源黑体 Medium" panose="020B0600000000000000" charset="-122"/>
                <a:ea typeface="思源黑体 Medium" panose="020B0600000000000000" charset="-122"/>
                <a:cs typeface="思源黑体 CN Normal" panose="020B0400000000000000" charset="-122"/>
              </a:rPr>
              <a:t>2</a:t>
            </a:r>
            <a:endParaRPr kumimoji="0" lang="en-US" altLang="zh-CN" sz="54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C91"/>
                  </a:gs>
                </a:gsLst>
                <a:lin ang="5400000" scaled="0"/>
              </a:gradFill>
              <a:effectLst/>
              <a:uLnTx/>
              <a:uFillTx/>
              <a:latin typeface="思源黑体 Medium" panose="020B0600000000000000" charset="-122"/>
              <a:ea typeface="思源黑体 Medium" panose="020B0600000000000000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693035" y="2731135"/>
            <a:ext cx="6794500" cy="1002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sz="5400" b="1">
                <a:solidFill>
                  <a:srgbClr val="ED0415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大风口</a:t>
            </a:r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  <a:p>
            <a:pPr algn="ctr"/>
            <a:endParaRPr lang="zh-CN" altLang="en-US" sz="6000" b="1">
              <a:solidFill>
                <a:srgbClr val="ED0415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1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、</a:t>
            </a: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大风口主要类型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sp>
        <p:nvSpPr>
          <p:cNvPr id="12" name="任意多边形: 形状 43"/>
          <p:cNvSpPr/>
          <p:nvPr>
            <p:custDataLst>
              <p:tags r:id="rId2"/>
            </p:custDataLst>
          </p:nvPr>
        </p:nvSpPr>
        <p:spPr>
          <a:xfrm>
            <a:off x="1444943" y="4292600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0">
                <a:srgbClr val="376FFF"/>
              </a:gs>
              <a:gs pos="90000">
                <a:srgbClr val="376FFF">
                  <a:lumMod val="60000"/>
                  <a:lumOff val="40000"/>
                </a:srgbClr>
              </a:gs>
            </a:gsLst>
            <a:lin ang="18900000" scaled="0"/>
          </a:gradFill>
          <a:ln w="9525" cap="flat">
            <a:noFill/>
            <a:prstDash val="solid"/>
            <a:miter/>
          </a:ln>
          <a:effectLst>
            <a:outerShdw blurRad="63500" dist="38100" dir="8100000" algn="tr" rotWithShape="0">
              <a:srgbClr val="376FFF">
                <a:alpha val="20000"/>
              </a:srgbClr>
            </a:outerShdw>
          </a:effectLst>
        </p:spPr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01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3689668" y="2199640"/>
            <a:ext cx="299720" cy="299720"/>
          </a:xfrm>
          <a:prstGeom prst="ellipse">
            <a:avLst/>
          </a:prstGeom>
          <a:solidFill>
            <a:srgbClr val="376FFF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4"/>
            </p:custDataLst>
          </p:nvPr>
        </p:nvSpPr>
        <p:spPr>
          <a:xfrm rot="5400000">
            <a:off x="3784283" y="2294255"/>
            <a:ext cx="109855" cy="109855"/>
          </a:xfrm>
          <a:prstGeom prst="ellipse">
            <a:avLst/>
          </a:prstGeom>
          <a:solidFill>
            <a:srgbClr val="376FFF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>
            <p:custDataLst>
              <p:tags r:id="rId5"/>
            </p:custDataLst>
          </p:nvPr>
        </p:nvCxnSpPr>
        <p:spPr>
          <a:xfrm>
            <a:off x="3840163" y="2499995"/>
            <a:ext cx="14605" cy="1818640"/>
          </a:xfrm>
          <a:prstGeom prst="line">
            <a:avLst/>
          </a:prstGeom>
          <a:ln w="3175">
            <a:solidFill>
              <a:srgbClr val="376FFF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769303" y="1323340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376FFF"/>
                </a:solidFill>
                <a:latin typeface="+mn-ea"/>
                <a:cs typeface="+mn-ea"/>
                <a:sym typeface="+mn-ea"/>
              </a:rPr>
              <a:t>国家政策驱动</a:t>
            </a:r>
            <a:endParaRPr lang="zh-CN" altLang="en-US" sz="2600" b="1" dirty="0">
              <a:solidFill>
                <a:srgbClr val="376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769303" y="267462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国家和地方的产业政策，如低空经济、新能源汽车、芯片半导体等</a:t>
            </a: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任意多边形: 形状 44"/>
          <p:cNvSpPr/>
          <p:nvPr>
            <p:custDataLst>
              <p:tags r:id="rId8"/>
            </p:custDataLst>
          </p:nvPr>
        </p:nvSpPr>
        <p:spPr>
          <a:xfrm>
            <a:off x="5352098" y="4290060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90000">
                <a:srgbClr val="17D594">
                  <a:lumMod val="60000"/>
                  <a:lumOff val="40000"/>
                </a:srgbClr>
              </a:gs>
              <a:gs pos="0">
                <a:srgbClr val="17D594"/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rgbClr val="17D594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02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椭圆 25"/>
          <p:cNvSpPr/>
          <p:nvPr>
            <p:custDataLst>
              <p:tags r:id="rId9"/>
            </p:custDataLst>
          </p:nvPr>
        </p:nvSpPr>
        <p:spPr>
          <a:xfrm>
            <a:off x="7594918" y="2199640"/>
            <a:ext cx="299720" cy="299720"/>
          </a:xfrm>
          <a:prstGeom prst="ellipse">
            <a:avLst/>
          </a:prstGeom>
          <a:solidFill>
            <a:srgbClr val="17D594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>
            <p:custDataLst>
              <p:tags r:id="rId10"/>
            </p:custDataLst>
          </p:nvPr>
        </p:nvSpPr>
        <p:spPr>
          <a:xfrm rot="5400000">
            <a:off x="7689533" y="2294255"/>
            <a:ext cx="109855" cy="109855"/>
          </a:xfrm>
          <a:prstGeom prst="ellipse">
            <a:avLst/>
          </a:prstGeom>
          <a:solidFill>
            <a:srgbClr val="17D594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28" name="直接连接符 27"/>
          <p:cNvCxnSpPr/>
          <p:nvPr>
            <p:custDataLst>
              <p:tags r:id="rId11"/>
            </p:custDataLst>
          </p:nvPr>
        </p:nvCxnSpPr>
        <p:spPr>
          <a:xfrm>
            <a:off x="7744778" y="2499995"/>
            <a:ext cx="14605" cy="1818640"/>
          </a:xfrm>
          <a:prstGeom prst="line">
            <a:avLst/>
          </a:prstGeom>
          <a:ln w="3175">
            <a:solidFill>
              <a:srgbClr val="17D594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4670108" y="1323340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17D594"/>
                </a:solidFill>
                <a:latin typeface="+mn-ea"/>
                <a:cs typeface="+mn-ea"/>
                <a:sym typeface="+mn-ea"/>
              </a:rPr>
              <a:t>产业趋势型</a:t>
            </a:r>
            <a:endParaRPr lang="zh-CN" altLang="en-US" sz="2600" b="1" dirty="0">
              <a:solidFill>
                <a:srgbClr val="17D594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13"/>
            </p:custDataLst>
          </p:nvPr>
        </p:nvSpPr>
        <p:spPr>
          <a:xfrm>
            <a:off x="4670108" y="267462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如最近几年的</a:t>
            </a:r>
            <a:r>
              <a:rPr lang="en-US" altLang="zh-CN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AI</a:t>
            </a: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革命，诞生了算力产业链、</a:t>
            </a:r>
            <a:r>
              <a:rPr lang="en-US" altLang="zh-CN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AI</a:t>
            </a: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应用；机器人产业刺激整个产业链大涨</a:t>
            </a:r>
            <a:endParaRPr lang="en-US" altLang="zh-CN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9" name="任意多边形: 形状 45"/>
          <p:cNvSpPr/>
          <p:nvPr>
            <p:custDataLst>
              <p:tags r:id="rId14"/>
            </p:custDataLst>
          </p:nvPr>
        </p:nvSpPr>
        <p:spPr>
          <a:xfrm>
            <a:off x="9198293" y="4282440"/>
            <a:ext cx="2421890" cy="1598930"/>
          </a:xfrm>
          <a:custGeom>
            <a:avLst/>
            <a:gdLst>
              <a:gd name="connsiteX0" fmla="*/ 946969 w 1942632"/>
              <a:gd name="connsiteY0" fmla="*/ 23530 h 1283495"/>
              <a:gd name="connsiteX1" fmla="*/ 982173 w 1942632"/>
              <a:gd name="connsiteY1" fmla="*/ 0 h 1283495"/>
              <a:gd name="connsiteX2" fmla="*/ 1904588 w 1942632"/>
              <a:gd name="connsiteY2" fmla="*/ 0 h 1283495"/>
              <a:gd name="connsiteX3" fmla="*/ 1942632 w 1942632"/>
              <a:gd name="connsiteY3" fmla="*/ 38107 h 1283495"/>
              <a:gd name="connsiteX4" fmla="*/ 1942632 w 1942632"/>
              <a:gd name="connsiteY4" fmla="*/ 960540 h 1283495"/>
              <a:gd name="connsiteX5" fmla="*/ 1919081 w 1942632"/>
              <a:gd name="connsiteY5" fmla="*/ 995690 h 1283495"/>
              <a:gd name="connsiteX6" fmla="*/ 1877553 w 1942632"/>
              <a:gd name="connsiteY6" fmla="*/ 987434 h 1283495"/>
              <a:gd name="connsiteX7" fmla="*/ 1819771 w 1942632"/>
              <a:gd name="connsiteY7" fmla="*/ 929652 h 1283495"/>
              <a:gd name="connsiteX8" fmla="*/ 1765689 w 1942632"/>
              <a:gd name="connsiteY8" fmla="*/ 929787 h 1283495"/>
              <a:gd name="connsiteX9" fmla="*/ 1427581 w 1942632"/>
              <a:gd name="connsiteY9" fmla="*/ 1272148 h 1283495"/>
              <a:gd name="connsiteX10" fmla="*/ 1400455 w 1942632"/>
              <a:gd name="connsiteY10" fmla="*/ 1283495 h 1283495"/>
              <a:gd name="connsiteX11" fmla="*/ 36397 w 1942632"/>
              <a:gd name="connsiteY11" fmla="*/ 1283495 h 1283495"/>
              <a:gd name="connsiteX12" fmla="*/ 1385 w 1942632"/>
              <a:gd name="connsiteY12" fmla="*/ 1260348 h 1283495"/>
              <a:gd name="connsiteX13" fmla="*/ 8920 w 1942632"/>
              <a:gd name="connsiteY13" fmla="*/ 1219033 h 1283495"/>
              <a:gd name="connsiteX14" fmla="*/ 1010873 w 1942632"/>
              <a:gd name="connsiteY14" fmla="*/ 173517 h 1283495"/>
              <a:gd name="connsiteX15" fmla="*/ 1010331 w 1942632"/>
              <a:gd name="connsiteY15" fmla="*/ 120212 h 1283495"/>
              <a:gd name="connsiteX16" fmla="*/ 955227 w 1942632"/>
              <a:gd name="connsiteY16" fmla="*/ 65108 h 1283495"/>
              <a:gd name="connsiteX17" fmla="*/ 946969 w 1942632"/>
              <a:gd name="connsiteY17" fmla="*/ 23530 h 1283495"/>
              <a:gd name="connsiteX0-1" fmla="*/ 946969 w 1942632"/>
              <a:gd name="connsiteY0-2" fmla="*/ 23530 h 1283495"/>
              <a:gd name="connsiteX1-3" fmla="*/ 982173 w 1942632"/>
              <a:gd name="connsiteY1-4" fmla="*/ 0 h 1283495"/>
              <a:gd name="connsiteX2-5" fmla="*/ 1904588 w 1942632"/>
              <a:gd name="connsiteY2-6" fmla="*/ 0 h 1283495"/>
              <a:gd name="connsiteX3-7" fmla="*/ 1942632 w 1942632"/>
              <a:gd name="connsiteY3-8" fmla="*/ 38107 h 1283495"/>
              <a:gd name="connsiteX4-9" fmla="*/ 1942632 w 1942632"/>
              <a:gd name="connsiteY4-10" fmla="*/ 960540 h 1283495"/>
              <a:gd name="connsiteX5-11" fmla="*/ 1919081 w 1942632"/>
              <a:gd name="connsiteY5-12" fmla="*/ 995690 h 1283495"/>
              <a:gd name="connsiteX6-13" fmla="*/ 1877553 w 1942632"/>
              <a:gd name="connsiteY6-14" fmla="*/ 987434 h 1283495"/>
              <a:gd name="connsiteX7-15" fmla="*/ 1819771 w 1942632"/>
              <a:gd name="connsiteY7-16" fmla="*/ 929652 h 1283495"/>
              <a:gd name="connsiteX8-17" fmla="*/ 1765689 w 1942632"/>
              <a:gd name="connsiteY8-18" fmla="*/ 929787 h 1283495"/>
              <a:gd name="connsiteX9-19" fmla="*/ 1427581 w 1942632"/>
              <a:gd name="connsiteY9-20" fmla="*/ 1272148 h 1283495"/>
              <a:gd name="connsiteX10-21" fmla="*/ 1400455 w 1942632"/>
              <a:gd name="connsiteY10-22" fmla="*/ 1283495 h 1283495"/>
              <a:gd name="connsiteX11-23" fmla="*/ 36397 w 1942632"/>
              <a:gd name="connsiteY11-24" fmla="*/ 1283495 h 1283495"/>
              <a:gd name="connsiteX12-25" fmla="*/ 1385 w 1942632"/>
              <a:gd name="connsiteY12-26" fmla="*/ 1260348 h 1283495"/>
              <a:gd name="connsiteX13-27" fmla="*/ 8920 w 1942632"/>
              <a:gd name="connsiteY13-28" fmla="*/ 1219033 h 1283495"/>
              <a:gd name="connsiteX14-29" fmla="*/ 1010873 w 1942632"/>
              <a:gd name="connsiteY14-30" fmla="*/ 173517 h 1283495"/>
              <a:gd name="connsiteX15-31" fmla="*/ 1010331 w 1942632"/>
              <a:gd name="connsiteY15-32" fmla="*/ 120212 h 1283495"/>
              <a:gd name="connsiteX16-33" fmla="*/ 955227 w 1942632"/>
              <a:gd name="connsiteY16-34" fmla="*/ 65108 h 1283495"/>
              <a:gd name="connsiteX17-35" fmla="*/ 946969 w 1942632"/>
              <a:gd name="connsiteY17-36" fmla="*/ 23530 h 1283495"/>
              <a:gd name="connsiteX0-37" fmla="*/ 946969 w 1942632"/>
              <a:gd name="connsiteY0-38" fmla="*/ 23530 h 1283495"/>
              <a:gd name="connsiteX1-39" fmla="*/ 982173 w 1942632"/>
              <a:gd name="connsiteY1-40" fmla="*/ 0 h 1283495"/>
              <a:gd name="connsiteX2-41" fmla="*/ 1904588 w 1942632"/>
              <a:gd name="connsiteY2-42" fmla="*/ 0 h 1283495"/>
              <a:gd name="connsiteX3-43" fmla="*/ 1942632 w 1942632"/>
              <a:gd name="connsiteY3-44" fmla="*/ 38107 h 1283495"/>
              <a:gd name="connsiteX4-45" fmla="*/ 1942632 w 1942632"/>
              <a:gd name="connsiteY4-46" fmla="*/ 960540 h 1283495"/>
              <a:gd name="connsiteX5-47" fmla="*/ 1919081 w 1942632"/>
              <a:gd name="connsiteY5-48" fmla="*/ 995690 h 1283495"/>
              <a:gd name="connsiteX6-49" fmla="*/ 1877553 w 1942632"/>
              <a:gd name="connsiteY6-50" fmla="*/ 987434 h 1283495"/>
              <a:gd name="connsiteX7-51" fmla="*/ 1819771 w 1942632"/>
              <a:gd name="connsiteY7-52" fmla="*/ 929652 h 1283495"/>
              <a:gd name="connsiteX8-53" fmla="*/ 1765689 w 1942632"/>
              <a:gd name="connsiteY8-54" fmla="*/ 929787 h 1283495"/>
              <a:gd name="connsiteX9-55" fmla="*/ 1427581 w 1942632"/>
              <a:gd name="connsiteY9-56" fmla="*/ 1272148 h 1283495"/>
              <a:gd name="connsiteX10-57" fmla="*/ 1400455 w 1942632"/>
              <a:gd name="connsiteY10-58" fmla="*/ 1283495 h 1283495"/>
              <a:gd name="connsiteX11-59" fmla="*/ 36397 w 1942632"/>
              <a:gd name="connsiteY11-60" fmla="*/ 1283495 h 1283495"/>
              <a:gd name="connsiteX12-61" fmla="*/ 1385 w 1942632"/>
              <a:gd name="connsiteY12-62" fmla="*/ 1260348 h 1283495"/>
              <a:gd name="connsiteX13-63" fmla="*/ 8920 w 1942632"/>
              <a:gd name="connsiteY13-64" fmla="*/ 1219033 h 1283495"/>
              <a:gd name="connsiteX14-65" fmla="*/ 1010873 w 1942632"/>
              <a:gd name="connsiteY14-66" fmla="*/ 173517 h 1283495"/>
              <a:gd name="connsiteX15-67" fmla="*/ 1010331 w 1942632"/>
              <a:gd name="connsiteY15-68" fmla="*/ 120212 h 1283495"/>
              <a:gd name="connsiteX16-69" fmla="*/ 955227 w 1942632"/>
              <a:gd name="connsiteY16-70" fmla="*/ 65108 h 1283495"/>
              <a:gd name="connsiteX17-71" fmla="*/ 946969 w 1942632"/>
              <a:gd name="connsiteY17-72" fmla="*/ 23530 h 1283495"/>
              <a:gd name="connsiteX0-73" fmla="*/ 946969 w 1942632"/>
              <a:gd name="connsiteY0-74" fmla="*/ 23530 h 1283495"/>
              <a:gd name="connsiteX1-75" fmla="*/ 982173 w 1942632"/>
              <a:gd name="connsiteY1-76" fmla="*/ 0 h 1283495"/>
              <a:gd name="connsiteX2-77" fmla="*/ 1904588 w 1942632"/>
              <a:gd name="connsiteY2-78" fmla="*/ 0 h 1283495"/>
              <a:gd name="connsiteX3-79" fmla="*/ 1942632 w 1942632"/>
              <a:gd name="connsiteY3-80" fmla="*/ 38107 h 1283495"/>
              <a:gd name="connsiteX4-81" fmla="*/ 1942632 w 1942632"/>
              <a:gd name="connsiteY4-82" fmla="*/ 960540 h 1283495"/>
              <a:gd name="connsiteX5-83" fmla="*/ 1919081 w 1942632"/>
              <a:gd name="connsiteY5-84" fmla="*/ 995690 h 1283495"/>
              <a:gd name="connsiteX6-85" fmla="*/ 1877553 w 1942632"/>
              <a:gd name="connsiteY6-86" fmla="*/ 987434 h 1283495"/>
              <a:gd name="connsiteX7-87" fmla="*/ 1819771 w 1942632"/>
              <a:gd name="connsiteY7-88" fmla="*/ 929652 h 1283495"/>
              <a:gd name="connsiteX8-89" fmla="*/ 1765689 w 1942632"/>
              <a:gd name="connsiteY8-90" fmla="*/ 929787 h 1283495"/>
              <a:gd name="connsiteX9-91" fmla="*/ 1427581 w 1942632"/>
              <a:gd name="connsiteY9-92" fmla="*/ 1272148 h 1283495"/>
              <a:gd name="connsiteX10-93" fmla="*/ 1400455 w 1942632"/>
              <a:gd name="connsiteY10-94" fmla="*/ 1283495 h 1283495"/>
              <a:gd name="connsiteX11-95" fmla="*/ 36397 w 1942632"/>
              <a:gd name="connsiteY11-96" fmla="*/ 1283495 h 1283495"/>
              <a:gd name="connsiteX12-97" fmla="*/ 1385 w 1942632"/>
              <a:gd name="connsiteY12-98" fmla="*/ 1260348 h 1283495"/>
              <a:gd name="connsiteX13-99" fmla="*/ 8920 w 1942632"/>
              <a:gd name="connsiteY13-100" fmla="*/ 1219033 h 1283495"/>
              <a:gd name="connsiteX14-101" fmla="*/ 1010873 w 1942632"/>
              <a:gd name="connsiteY14-102" fmla="*/ 173517 h 1283495"/>
              <a:gd name="connsiteX15-103" fmla="*/ 1010331 w 1942632"/>
              <a:gd name="connsiteY15-104" fmla="*/ 120212 h 1283495"/>
              <a:gd name="connsiteX16-105" fmla="*/ 955227 w 1942632"/>
              <a:gd name="connsiteY16-106" fmla="*/ 65108 h 1283495"/>
              <a:gd name="connsiteX17-107" fmla="*/ 946969 w 1942632"/>
              <a:gd name="connsiteY17-108" fmla="*/ 23530 h 1283495"/>
              <a:gd name="connsiteX0-109" fmla="*/ 946969 w 1942632"/>
              <a:gd name="connsiteY0-110" fmla="*/ 23530 h 1283495"/>
              <a:gd name="connsiteX1-111" fmla="*/ 982173 w 1942632"/>
              <a:gd name="connsiteY1-112" fmla="*/ 0 h 1283495"/>
              <a:gd name="connsiteX2-113" fmla="*/ 1904588 w 1942632"/>
              <a:gd name="connsiteY2-114" fmla="*/ 0 h 1283495"/>
              <a:gd name="connsiteX3-115" fmla="*/ 1942632 w 1942632"/>
              <a:gd name="connsiteY3-116" fmla="*/ 38107 h 1283495"/>
              <a:gd name="connsiteX4-117" fmla="*/ 1942632 w 1942632"/>
              <a:gd name="connsiteY4-118" fmla="*/ 960540 h 1283495"/>
              <a:gd name="connsiteX5-119" fmla="*/ 1919081 w 1942632"/>
              <a:gd name="connsiteY5-120" fmla="*/ 995690 h 1283495"/>
              <a:gd name="connsiteX6-121" fmla="*/ 1877553 w 1942632"/>
              <a:gd name="connsiteY6-122" fmla="*/ 987434 h 1283495"/>
              <a:gd name="connsiteX7-123" fmla="*/ 1819771 w 1942632"/>
              <a:gd name="connsiteY7-124" fmla="*/ 929652 h 1283495"/>
              <a:gd name="connsiteX8-125" fmla="*/ 1765689 w 1942632"/>
              <a:gd name="connsiteY8-126" fmla="*/ 929787 h 1283495"/>
              <a:gd name="connsiteX9-127" fmla="*/ 1427581 w 1942632"/>
              <a:gd name="connsiteY9-128" fmla="*/ 1272148 h 1283495"/>
              <a:gd name="connsiteX10-129" fmla="*/ 1400455 w 1942632"/>
              <a:gd name="connsiteY10-130" fmla="*/ 1283495 h 1283495"/>
              <a:gd name="connsiteX11-131" fmla="*/ 36397 w 1942632"/>
              <a:gd name="connsiteY11-132" fmla="*/ 1283495 h 1283495"/>
              <a:gd name="connsiteX12-133" fmla="*/ 1385 w 1942632"/>
              <a:gd name="connsiteY12-134" fmla="*/ 1260348 h 1283495"/>
              <a:gd name="connsiteX13-135" fmla="*/ 8920 w 1942632"/>
              <a:gd name="connsiteY13-136" fmla="*/ 1219033 h 1283495"/>
              <a:gd name="connsiteX14-137" fmla="*/ 1010873 w 1942632"/>
              <a:gd name="connsiteY14-138" fmla="*/ 173517 h 1283495"/>
              <a:gd name="connsiteX15-139" fmla="*/ 1010331 w 1942632"/>
              <a:gd name="connsiteY15-140" fmla="*/ 120212 h 1283495"/>
              <a:gd name="connsiteX16-141" fmla="*/ 955227 w 1942632"/>
              <a:gd name="connsiteY16-142" fmla="*/ 65108 h 1283495"/>
              <a:gd name="connsiteX17-143" fmla="*/ 946969 w 1942632"/>
              <a:gd name="connsiteY17-144" fmla="*/ 23530 h 1283495"/>
              <a:gd name="connsiteX0-145" fmla="*/ 946969 w 1942632"/>
              <a:gd name="connsiteY0-146" fmla="*/ 23530 h 1283495"/>
              <a:gd name="connsiteX1-147" fmla="*/ 982173 w 1942632"/>
              <a:gd name="connsiteY1-148" fmla="*/ 0 h 1283495"/>
              <a:gd name="connsiteX2-149" fmla="*/ 1904588 w 1942632"/>
              <a:gd name="connsiteY2-150" fmla="*/ 0 h 1283495"/>
              <a:gd name="connsiteX3-151" fmla="*/ 1942632 w 1942632"/>
              <a:gd name="connsiteY3-152" fmla="*/ 38107 h 1283495"/>
              <a:gd name="connsiteX4-153" fmla="*/ 1942632 w 1942632"/>
              <a:gd name="connsiteY4-154" fmla="*/ 960540 h 1283495"/>
              <a:gd name="connsiteX5-155" fmla="*/ 1919081 w 1942632"/>
              <a:gd name="connsiteY5-156" fmla="*/ 995690 h 1283495"/>
              <a:gd name="connsiteX6-157" fmla="*/ 1877553 w 1942632"/>
              <a:gd name="connsiteY6-158" fmla="*/ 987434 h 1283495"/>
              <a:gd name="connsiteX7-159" fmla="*/ 1819771 w 1942632"/>
              <a:gd name="connsiteY7-160" fmla="*/ 929652 h 1283495"/>
              <a:gd name="connsiteX8-161" fmla="*/ 1765689 w 1942632"/>
              <a:gd name="connsiteY8-162" fmla="*/ 929787 h 1283495"/>
              <a:gd name="connsiteX9-163" fmla="*/ 1427581 w 1942632"/>
              <a:gd name="connsiteY9-164" fmla="*/ 1272148 h 1283495"/>
              <a:gd name="connsiteX10-165" fmla="*/ 1400455 w 1942632"/>
              <a:gd name="connsiteY10-166" fmla="*/ 1283495 h 1283495"/>
              <a:gd name="connsiteX11-167" fmla="*/ 36397 w 1942632"/>
              <a:gd name="connsiteY11-168" fmla="*/ 1283495 h 1283495"/>
              <a:gd name="connsiteX12-169" fmla="*/ 1385 w 1942632"/>
              <a:gd name="connsiteY12-170" fmla="*/ 1260348 h 1283495"/>
              <a:gd name="connsiteX13-171" fmla="*/ 8920 w 1942632"/>
              <a:gd name="connsiteY13-172" fmla="*/ 1219033 h 1283495"/>
              <a:gd name="connsiteX14-173" fmla="*/ 1010873 w 1942632"/>
              <a:gd name="connsiteY14-174" fmla="*/ 173517 h 1283495"/>
              <a:gd name="connsiteX15-175" fmla="*/ 1010331 w 1942632"/>
              <a:gd name="connsiteY15-176" fmla="*/ 120212 h 1283495"/>
              <a:gd name="connsiteX16-177" fmla="*/ 955227 w 1942632"/>
              <a:gd name="connsiteY16-178" fmla="*/ 65108 h 1283495"/>
              <a:gd name="connsiteX17-179" fmla="*/ 946969 w 1942632"/>
              <a:gd name="connsiteY17-180" fmla="*/ 23530 h 1283495"/>
              <a:gd name="connsiteX0-181" fmla="*/ 946969 w 1942632"/>
              <a:gd name="connsiteY0-182" fmla="*/ 23530 h 1283495"/>
              <a:gd name="connsiteX1-183" fmla="*/ 982173 w 1942632"/>
              <a:gd name="connsiteY1-184" fmla="*/ 0 h 1283495"/>
              <a:gd name="connsiteX2-185" fmla="*/ 1904588 w 1942632"/>
              <a:gd name="connsiteY2-186" fmla="*/ 0 h 1283495"/>
              <a:gd name="connsiteX3-187" fmla="*/ 1942632 w 1942632"/>
              <a:gd name="connsiteY3-188" fmla="*/ 38107 h 1283495"/>
              <a:gd name="connsiteX4-189" fmla="*/ 1942632 w 1942632"/>
              <a:gd name="connsiteY4-190" fmla="*/ 960540 h 1283495"/>
              <a:gd name="connsiteX5-191" fmla="*/ 1919081 w 1942632"/>
              <a:gd name="connsiteY5-192" fmla="*/ 995690 h 1283495"/>
              <a:gd name="connsiteX6-193" fmla="*/ 1877553 w 1942632"/>
              <a:gd name="connsiteY6-194" fmla="*/ 987434 h 1283495"/>
              <a:gd name="connsiteX7-195" fmla="*/ 1819771 w 1942632"/>
              <a:gd name="connsiteY7-196" fmla="*/ 929652 h 1283495"/>
              <a:gd name="connsiteX8-197" fmla="*/ 1765689 w 1942632"/>
              <a:gd name="connsiteY8-198" fmla="*/ 929787 h 1283495"/>
              <a:gd name="connsiteX9-199" fmla="*/ 1427581 w 1942632"/>
              <a:gd name="connsiteY9-200" fmla="*/ 1272148 h 1283495"/>
              <a:gd name="connsiteX10-201" fmla="*/ 1400455 w 1942632"/>
              <a:gd name="connsiteY10-202" fmla="*/ 1283495 h 1283495"/>
              <a:gd name="connsiteX11-203" fmla="*/ 36397 w 1942632"/>
              <a:gd name="connsiteY11-204" fmla="*/ 1283495 h 1283495"/>
              <a:gd name="connsiteX12-205" fmla="*/ 1385 w 1942632"/>
              <a:gd name="connsiteY12-206" fmla="*/ 1260348 h 1283495"/>
              <a:gd name="connsiteX13-207" fmla="*/ 8920 w 1942632"/>
              <a:gd name="connsiteY13-208" fmla="*/ 1219033 h 1283495"/>
              <a:gd name="connsiteX14-209" fmla="*/ 1010873 w 1942632"/>
              <a:gd name="connsiteY14-210" fmla="*/ 173517 h 1283495"/>
              <a:gd name="connsiteX15-211" fmla="*/ 1010331 w 1942632"/>
              <a:gd name="connsiteY15-212" fmla="*/ 120212 h 1283495"/>
              <a:gd name="connsiteX16-213" fmla="*/ 955227 w 1942632"/>
              <a:gd name="connsiteY16-214" fmla="*/ 65108 h 1283495"/>
              <a:gd name="connsiteX17-215" fmla="*/ 946969 w 1942632"/>
              <a:gd name="connsiteY17-216" fmla="*/ 23530 h 1283495"/>
              <a:gd name="connsiteX0-217" fmla="*/ 946969 w 1942632"/>
              <a:gd name="connsiteY0-218" fmla="*/ 23530 h 1283495"/>
              <a:gd name="connsiteX1-219" fmla="*/ 982173 w 1942632"/>
              <a:gd name="connsiteY1-220" fmla="*/ 0 h 1283495"/>
              <a:gd name="connsiteX2-221" fmla="*/ 1904588 w 1942632"/>
              <a:gd name="connsiteY2-222" fmla="*/ 0 h 1283495"/>
              <a:gd name="connsiteX3-223" fmla="*/ 1942632 w 1942632"/>
              <a:gd name="connsiteY3-224" fmla="*/ 38107 h 1283495"/>
              <a:gd name="connsiteX4-225" fmla="*/ 1942632 w 1942632"/>
              <a:gd name="connsiteY4-226" fmla="*/ 960540 h 1283495"/>
              <a:gd name="connsiteX5-227" fmla="*/ 1919081 w 1942632"/>
              <a:gd name="connsiteY5-228" fmla="*/ 995690 h 1283495"/>
              <a:gd name="connsiteX6-229" fmla="*/ 1877553 w 1942632"/>
              <a:gd name="connsiteY6-230" fmla="*/ 987434 h 1283495"/>
              <a:gd name="connsiteX7-231" fmla="*/ 1819771 w 1942632"/>
              <a:gd name="connsiteY7-232" fmla="*/ 929652 h 1283495"/>
              <a:gd name="connsiteX8-233" fmla="*/ 1765689 w 1942632"/>
              <a:gd name="connsiteY8-234" fmla="*/ 929787 h 1283495"/>
              <a:gd name="connsiteX9-235" fmla="*/ 1427581 w 1942632"/>
              <a:gd name="connsiteY9-236" fmla="*/ 1272148 h 1283495"/>
              <a:gd name="connsiteX10-237" fmla="*/ 1400455 w 1942632"/>
              <a:gd name="connsiteY10-238" fmla="*/ 1283495 h 1283495"/>
              <a:gd name="connsiteX11-239" fmla="*/ 36397 w 1942632"/>
              <a:gd name="connsiteY11-240" fmla="*/ 1283495 h 1283495"/>
              <a:gd name="connsiteX12-241" fmla="*/ 1385 w 1942632"/>
              <a:gd name="connsiteY12-242" fmla="*/ 1260348 h 1283495"/>
              <a:gd name="connsiteX13-243" fmla="*/ 8920 w 1942632"/>
              <a:gd name="connsiteY13-244" fmla="*/ 1219033 h 1283495"/>
              <a:gd name="connsiteX14-245" fmla="*/ 1010873 w 1942632"/>
              <a:gd name="connsiteY14-246" fmla="*/ 173517 h 1283495"/>
              <a:gd name="connsiteX15-247" fmla="*/ 1010331 w 1942632"/>
              <a:gd name="connsiteY15-248" fmla="*/ 120212 h 1283495"/>
              <a:gd name="connsiteX16-249" fmla="*/ 955227 w 1942632"/>
              <a:gd name="connsiteY16-250" fmla="*/ 65108 h 1283495"/>
              <a:gd name="connsiteX17-251" fmla="*/ 946969 w 1942632"/>
              <a:gd name="connsiteY17-252" fmla="*/ 23530 h 1283495"/>
              <a:gd name="connsiteX0-253" fmla="*/ 946969 w 1942632"/>
              <a:gd name="connsiteY0-254" fmla="*/ 23530 h 1283495"/>
              <a:gd name="connsiteX1-255" fmla="*/ 982173 w 1942632"/>
              <a:gd name="connsiteY1-256" fmla="*/ 0 h 1283495"/>
              <a:gd name="connsiteX2-257" fmla="*/ 1904588 w 1942632"/>
              <a:gd name="connsiteY2-258" fmla="*/ 0 h 1283495"/>
              <a:gd name="connsiteX3-259" fmla="*/ 1942632 w 1942632"/>
              <a:gd name="connsiteY3-260" fmla="*/ 38107 h 1283495"/>
              <a:gd name="connsiteX4-261" fmla="*/ 1942632 w 1942632"/>
              <a:gd name="connsiteY4-262" fmla="*/ 960540 h 1283495"/>
              <a:gd name="connsiteX5-263" fmla="*/ 1919081 w 1942632"/>
              <a:gd name="connsiteY5-264" fmla="*/ 995690 h 1283495"/>
              <a:gd name="connsiteX6-265" fmla="*/ 1877553 w 1942632"/>
              <a:gd name="connsiteY6-266" fmla="*/ 987434 h 1283495"/>
              <a:gd name="connsiteX7-267" fmla="*/ 1819771 w 1942632"/>
              <a:gd name="connsiteY7-268" fmla="*/ 929652 h 1283495"/>
              <a:gd name="connsiteX8-269" fmla="*/ 1765689 w 1942632"/>
              <a:gd name="connsiteY8-270" fmla="*/ 929787 h 1283495"/>
              <a:gd name="connsiteX9-271" fmla="*/ 1427581 w 1942632"/>
              <a:gd name="connsiteY9-272" fmla="*/ 1272148 h 1283495"/>
              <a:gd name="connsiteX10-273" fmla="*/ 1400455 w 1942632"/>
              <a:gd name="connsiteY10-274" fmla="*/ 1283495 h 1283495"/>
              <a:gd name="connsiteX11-275" fmla="*/ 36397 w 1942632"/>
              <a:gd name="connsiteY11-276" fmla="*/ 1283495 h 1283495"/>
              <a:gd name="connsiteX12-277" fmla="*/ 1385 w 1942632"/>
              <a:gd name="connsiteY12-278" fmla="*/ 1260348 h 1283495"/>
              <a:gd name="connsiteX13-279" fmla="*/ 8920 w 1942632"/>
              <a:gd name="connsiteY13-280" fmla="*/ 1219033 h 1283495"/>
              <a:gd name="connsiteX14-281" fmla="*/ 1010873 w 1942632"/>
              <a:gd name="connsiteY14-282" fmla="*/ 173517 h 1283495"/>
              <a:gd name="connsiteX15-283" fmla="*/ 1010331 w 1942632"/>
              <a:gd name="connsiteY15-284" fmla="*/ 120212 h 1283495"/>
              <a:gd name="connsiteX16-285" fmla="*/ 955227 w 1942632"/>
              <a:gd name="connsiteY16-286" fmla="*/ 65108 h 1283495"/>
              <a:gd name="connsiteX17-287" fmla="*/ 946969 w 1942632"/>
              <a:gd name="connsiteY17-288" fmla="*/ 23530 h 1283495"/>
              <a:gd name="connsiteX0-289" fmla="*/ 946969 w 1942632"/>
              <a:gd name="connsiteY0-290" fmla="*/ 23530 h 1283495"/>
              <a:gd name="connsiteX1-291" fmla="*/ 982173 w 1942632"/>
              <a:gd name="connsiteY1-292" fmla="*/ 0 h 1283495"/>
              <a:gd name="connsiteX2-293" fmla="*/ 1904588 w 1942632"/>
              <a:gd name="connsiteY2-294" fmla="*/ 0 h 1283495"/>
              <a:gd name="connsiteX3-295" fmla="*/ 1942632 w 1942632"/>
              <a:gd name="connsiteY3-296" fmla="*/ 38107 h 1283495"/>
              <a:gd name="connsiteX4-297" fmla="*/ 1942632 w 1942632"/>
              <a:gd name="connsiteY4-298" fmla="*/ 960540 h 1283495"/>
              <a:gd name="connsiteX5-299" fmla="*/ 1919081 w 1942632"/>
              <a:gd name="connsiteY5-300" fmla="*/ 995690 h 1283495"/>
              <a:gd name="connsiteX6-301" fmla="*/ 1877553 w 1942632"/>
              <a:gd name="connsiteY6-302" fmla="*/ 987434 h 1283495"/>
              <a:gd name="connsiteX7-303" fmla="*/ 1819771 w 1942632"/>
              <a:gd name="connsiteY7-304" fmla="*/ 929652 h 1283495"/>
              <a:gd name="connsiteX8-305" fmla="*/ 1765689 w 1942632"/>
              <a:gd name="connsiteY8-306" fmla="*/ 929787 h 1283495"/>
              <a:gd name="connsiteX9-307" fmla="*/ 1427581 w 1942632"/>
              <a:gd name="connsiteY9-308" fmla="*/ 1272148 h 1283495"/>
              <a:gd name="connsiteX10-309" fmla="*/ 1400455 w 1942632"/>
              <a:gd name="connsiteY10-310" fmla="*/ 1283495 h 1283495"/>
              <a:gd name="connsiteX11-311" fmla="*/ 36397 w 1942632"/>
              <a:gd name="connsiteY11-312" fmla="*/ 1283495 h 1283495"/>
              <a:gd name="connsiteX12-313" fmla="*/ 1385 w 1942632"/>
              <a:gd name="connsiteY12-314" fmla="*/ 1260348 h 1283495"/>
              <a:gd name="connsiteX13-315" fmla="*/ 8920 w 1942632"/>
              <a:gd name="connsiteY13-316" fmla="*/ 1219033 h 1283495"/>
              <a:gd name="connsiteX14-317" fmla="*/ 1010873 w 1942632"/>
              <a:gd name="connsiteY14-318" fmla="*/ 173517 h 1283495"/>
              <a:gd name="connsiteX15-319" fmla="*/ 1010331 w 1942632"/>
              <a:gd name="connsiteY15-320" fmla="*/ 120212 h 1283495"/>
              <a:gd name="connsiteX16-321" fmla="*/ 955227 w 1942632"/>
              <a:gd name="connsiteY16-322" fmla="*/ 65108 h 1283495"/>
              <a:gd name="connsiteX17-323" fmla="*/ 946969 w 1942632"/>
              <a:gd name="connsiteY17-324" fmla="*/ 23530 h 1283495"/>
              <a:gd name="connsiteX0-325" fmla="*/ 946969 w 1942632"/>
              <a:gd name="connsiteY0-326" fmla="*/ 23530 h 1283495"/>
              <a:gd name="connsiteX1-327" fmla="*/ 982173 w 1942632"/>
              <a:gd name="connsiteY1-328" fmla="*/ 0 h 1283495"/>
              <a:gd name="connsiteX2-329" fmla="*/ 1904588 w 1942632"/>
              <a:gd name="connsiteY2-330" fmla="*/ 0 h 1283495"/>
              <a:gd name="connsiteX3-331" fmla="*/ 1942632 w 1942632"/>
              <a:gd name="connsiteY3-332" fmla="*/ 38107 h 1283495"/>
              <a:gd name="connsiteX4-333" fmla="*/ 1942632 w 1942632"/>
              <a:gd name="connsiteY4-334" fmla="*/ 960540 h 1283495"/>
              <a:gd name="connsiteX5-335" fmla="*/ 1919081 w 1942632"/>
              <a:gd name="connsiteY5-336" fmla="*/ 995690 h 1283495"/>
              <a:gd name="connsiteX6-337" fmla="*/ 1877553 w 1942632"/>
              <a:gd name="connsiteY6-338" fmla="*/ 987434 h 1283495"/>
              <a:gd name="connsiteX7-339" fmla="*/ 1819771 w 1942632"/>
              <a:gd name="connsiteY7-340" fmla="*/ 929652 h 1283495"/>
              <a:gd name="connsiteX8-341" fmla="*/ 1765689 w 1942632"/>
              <a:gd name="connsiteY8-342" fmla="*/ 929787 h 1283495"/>
              <a:gd name="connsiteX9-343" fmla="*/ 1427581 w 1942632"/>
              <a:gd name="connsiteY9-344" fmla="*/ 1272148 h 1283495"/>
              <a:gd name="connsiteX10-345" fmla="*/ 1400455 w 1942632"/>
              <a:gd name="connsiteY10-346" fmla="*/ 1283495 h 1283495"/>
              <a:gd name="connsiteX11-347" fmla="*/ 36397 w 1942632"/>
              <a:gd name="connsiteY11-348" fmla="*/ 1283495 h 1283495"/>
              <a:gd name="connsiteX12-349" fmla="*/ 1385 w 1942632"/>
              <a:gd name="connsiteY12-350" fmla="*/ 1260348 h 1283495"/>
              <a:gd name="connsiteX13-351" fmla="*/ 8920 w 1942632"/>
              <a:gd name="connsiteY13-352" fmla="*/ 1219033 h 1283495"/>
              <a:gd name="connsiteX14-353" fmla="*/ 1010873 w 1942632"/>
              <a:gd name="connsiteY14-354" fmla="*/ 173517 h 1283495"/>
              <a:gd name="connsiteX15-355" fmla="*/ 1010331 w 1942632"/>
              <a:gd name="connsiteY15-356" fmla="*/ 120212 h 1283495"/>
              <a:gd name="connsiteX16-357" fmla="*/ 955227 w 1942632"/>
              <a:gd name="connsiteY16-358" fmla="*/ 65108 h 1283495"/>
              <a:gd name="connsiteX17-359" fmla="*/ 946969 w 1942632"/>
              <a:gd name="connsiteY17-360" fmla="*/ 23530 h 1283495"/>
              <a:gd name="connsiteX0-361" fmla="*/ 946969 w 1942632"/>
              <a:gd name="connsiteY0-362" fmla="*/ 23530 h 1283495"/>
              <a:gd name="connsiteX1-363" fmla="*/ 982173 w 1942632"/>
              <a:gd name="connsiteY1-364" fmla="*/ 0 h 1283495"/>
              <a:gd name="connsiteX2-365" fmla="*/ 1904588 w 1942632"/>
              <a:gd name="connsiteY2-366" fmla="*/ 0 h 1283495"/>
              <a:gd name="connsiteX3-367" fmla="*/ 1942632 w 1942632"/>
              <a:gd name="connsiteY3-368" fmla="*/ 38107 h 1283495"/>
              <a:gd name="connsiteX4-369" fmla="*/ 1942632 w 1942632"/>
              <a:gd name="connsiteY4-370" fmla="*/ 960540 h 1283495"/>
              <a:gd name="connsiteX5-371" fmla="*/ 1919081 w 1942632"/>
              <a:gd name="connsiteY5-372" fmla="*/ 995690 h 1283495"/>
              <a:gd name="connsiteX6-373" fmla="*/ 1877553 w 1942632"/>
              <a:gd name="connsiteY6-374" fmla="*/ 987434 h 1283495"/>
              <a:gd name="connsiteX7-375" fmla="*/ 1819771 w 1942632"/>
              <a:gd name="connsiteY7-376" fmla="*/ 929652 h 1283495"/>
              <a:gd name="connsiteX8-377" fmla="*/ 1765689 w 1942632"/>
              <a:gd name="connsiteY8-378" fmla="*/ 929787 h 1283495"/>
              <a:gd name="connsiteX9-379" fmla="*/ 1427581 w 1942632"/>
              <a:gd name="connsiteY9-380" fmla="*/ 1272148 h 1283495"/>
              <a:gd name="connsiteX10-381" fmla="*/ 1400455 w 1942632"/>
              <a:gd name="connsiteY10-382" fmla="*/ 1283495 h 1283495"/>
              <a:gd name="connsiteX11-383" fmla="*/ 36397 w 1942632"/>
              <a:gd name="connsiteY11-384" fmla="*/ 1283495 h 1283495"/>
              <a:gd name="connsiteX12-385" fmla="*/ 1385 w 1942632"/>
              <a:gd name="connsiteY12-386" fmla="*/ 1260348 h 1283495"/>
              <a:gd name="connsiteX13-387" fmla="*/ 8920 w 1942632"/>
              <a:gd name="connsiteY13-388" fmla="*/ 1219033 h 1283495"/>
              <a:gd name="connsiteX14-389" fmla="*/ 1010873 w 1942632"/>
              <a:gd name="connsiteY14-390" fmla="*/ 173517 h 1283495"/>
              <a:gd name="connsiteX15-391" fmla="*/ 1010331 w 1942632"/>
              <a:gd name="connsiteY15-392" fmla="*/ 120212 h 1283495"/>
              <a:gd name="connsiteX16-393" fmla="*/ 955227 w 1942632"/>
              <a:gd name="connsiteY16-394" fmla="*/ 65108 h 1283495"/>
              <a:gd name="connsiteX17-395" fmla="*/ 946969 w 1942632"/>
              <a:gd name="connsiteY17-396" fmla="*/ 23530 h 1283495"/>
              <a:gd name="connsiteX0-397" fmla="*/ 946969 w 1942632"/>
              <a:gd name="connsiteY0-398" fmla="*/ 23530 h 1283495"/>
              <a:gd name="connsiteX1-399" fmla="*/ 982173 w 1942632"/>
              <a:gd name="connsiteY1-400" fmla="*/ 0 h 1283495"/>
              <a:gd name="connsiteX2-401" fmla="*/ 1904588 w 1942632"/>
              <a:gd name="connsiteY2-402" fmla="*/ 0 h 1283495"/>
              <a:gd name="connsiteX3-403" fmla="*/ 1942632 w 1942632"/>
              <a:gd name="connsiteY3-404" fmla="*/ 38107 h 1283495"/>
              <a:gd name="connsiteX4-405" fmla="*/ 1942632 w 1942632"/>
              <a:gd name="connsiteY4-406" fmla="*/ 960540 h 1283495"/>
              <a:gd name="connsiteX5-407" fmla="*/ 1919081 w 1942632"/>
              <a:gd name="connsiteY5-408" fmla="*/ 995690 h 1283495"/>
              <a:gd name="connsiteX6-409" fmla="*/ 1877553 w 1942632"/>
              <a:gd name="connsiteY6-410" fmla="*/ 987434 h 1283495"/>
              <a:gd name="connsiteX7-411" fmla="*/ 1819771 w 1942632"/>
              <a:gd name="connsiteY7-412" fmla="*/ 929652 h 1283495"/>
              <a:gd name="connsiteX8-413" fmla="*/ 1765689 w 1942632"/>
              <a:gd name="connsiteY8-414" fmla="*/ 929787 h 1283495"/>
              <a:gd name="connsiteX9-415" fmla="*/ 1427581 w 1942632"/>
              <a:gd name="connsiteY9-416" fmla="*/ 1272148 h 1283495"/>
              <a:gd name="connsiteX10-417" fmla="*/ 1400455 w 1942632"/>
              <a:gd name="connsiteY10-418" fmla="*/ 1283495 h 1283495"/>
              <a:gd name="connsiteX11-419" fmla="*/ 36397 w 1942632"/>
              <a:gd name="connsiteY11-420" fmla="*/ 1283495 h 1283495"/>
              <a:gd name="connsiteX12-421" fmla="*/ 1385 w 1942632"/>
              <a:gd name="connsiteY12-422" fmla="*/ 1260348 h 1283495"/>
              <a:gd name="connsiteX13-423" fmla="*/ 8920 w 1942632"/>
              <a:gd name="connsiteY13-424" fmla="*/ 1219033 h 1283495"/>
              <a:gd name="connsiteX14-425" fmla="*/ 1010873 w 1942632"/>
              <a:gd name="connsiteY14-426" fmla="*/ 173517 h 1283495"/>
              <a:gd name="connsiteX15-427" fmla="*/ 1010331 w 1942632"/>
              <a:gd name="connsiteY15-428" fmla="*/ 120212 h 1283495"/>
              <a:gd name="connsiteX16-429" fmla="*/ 955227 w 1942632"/>
              <a:gd name="connsiteY16-430" fmla="*/ 65108 h 1283495"/>
              <a:gd name="connsiteX17-431" fmla="*/ 946969 w 1942632"/>
              <a:gd name="connsiteY17-432" fmla="*/ 23530 h 1283495"/>
              <a:gd name="connsiteX0-433" fmla="*/ 946969 w 1942632"/>
              <a:gd name="connsiteY0-434" fmla="*/ 23530 h 1283495"/>
              <a:gd name="connsiteX1-435" fmla="*/ 982173 w 1942632"/>
              <a:gd name="connsiteY1-436" fmla="*/ 0 h 1283495"/>
              <a:gd name="connsiteX2-437" fmla="*/ 1904588 w 1942632"/>
              <a:gd name="connsiteY2-438" fmla="*/ 0 h 1283495"/>
              <a:gd name="connsiteX3-439" fmla="*/ 1942632 w 1942632"/>
              <a:gd name="connsiteY3-440" fmla="*/ 38107 h 1283495"/>
              <a:gd name="connsiteX4-441" fmla="*/ 1942632 w 1942632"/>
              <a:gd name="connsiteY4-442" fmla="*/ 960540 h 1283495"/>
              <a:gd name="connsiteX5-443" fmla="*/ 1919081 w 1942632"/>
              <a:gd name="connsiteY5-444" fmla="*/ 995690 h 1283495"/>
              <a:gd name="connsiteX6-445" fmla="*/ 1877553 w 1942632"/>
              <a:gd name="connsiteY6-446" fmla="*/ 987434 h 1283495"/>
              <a:gd name="connsiteX7-447" fmla="*/ 1819771 w 1942632"/>
              <a:gd name="connsiteY7-448" fmla="*/ 929652 h 1283495"/>
              <a:gd name="connsiteX8-449" fmla="*/ 1765689 w 1942632"/>
              <a:gd name="connsiteY8-450" fmla="*/ 929787 h 1283495"/>
              <a:gd name="connsiteX9-451" fmla="*/ 1427581 w 1942632"/>
              <a:gd name="connsiteY9-452" fmla="*/ 1272148 h 1283495"/>
              <a:gd name="connsiteX10-453" fmla="*/ 1400455 w 1942632"/>
              <a:gd name="connsiteY10-454" fmla="*/ 1283495 h 1283495"/>
              <a:gd name="connsiteX11-455" fmla="*/ 36397 w 1942632"/>
              <a:gd name="connsiteY11-456" fmla="*/ 1283495 h 1283495"/>
              <a:gd name="connsiteX12-457" fmla="*/ 1385 w 1942632"/>
              <a:gd name="connsiteY12-458" fmla="*/ 1260348 h 1283495"/>
              <a:gd name="connsiteX13-459" fmla="*/ 8920 w 1942632"/>
              <a:gd name="connsiteY13-460" fmla="*/ 1219033 h 1283495"/>
              <a:gd name="connsiteX14-461" fmla="*/ 1010873 w 1942632"/>
              <a:gd name="connsiteY14-462" fmla="*/ 173517 h 1283495"/>
              <a:gd name="connsiteX15-463" fmla="*/ 1010331 w 1942632"/>
              <a:gd name="connsiteY15-464" fmla="*/ 120212 h 1283495"/>
              <a:gd name="connsiteX16-465" fmla="*/ 955227 w 1942632"/>
              <a:gd name="connsiteY16-466" fmla="*/ 65108 h 1283495"/>
              <a:gd name="connsiteX17-467" fmla="*/ 946969 w 1942632"/>
              <a:gd name="connsiteY17-468" fmla="*/ 23530 h 1283495"/>
              <a:gd name="connsiteX0-469" fmla="*/ 946969 w 1942632"/>
              <a:gd name="connsiteY0-470" fmla="*/ 23530 h 1283495"/>
              <a:gd name="connsiteX1-471" fmla="*/ 982173 w 1942632"/>
              <a:gd name="connsiteY1-472" fmla="*/ 0 h 1283495"/>
              <a:gd name="connsiteX2-473" fmla="*/ 1904588 w 1942632"/>
              <a:gd name="connsiteY2-474" fmla="*/ 0 h 1283495"/>
              <a:gd name="connsiteX3-475" fmla="*/ 1942632 w 1942632"/>
              <a:gd name="connsiteY3-476" fmla="*/ 38107 h 1283495"/>
              <a:gd name="connsiteX4-477" fmla="*/ 1942632 w 1942632"/>
              <a:gd name="connsiteY4-478" fmla="*/ 960540 h 1283495"/>
              <a:gd name="connsiteX5-479" fmla="*/ 1919081 w 1942632"/>
              <a:gd name="connsiteY5-480" fmla="*/ 995690 h 1283495"/>
              <a:gd name="connsiteX6-481" fmla="*/ 1877553 w 1942632"/>
              <a:gd name="connsiteY6-482" fmla="*/ 987434 h 1283495"/>
              <a:gd name="connsiteX7-483" fmla="*/ 1819771 w 1942632"/>
              <a:gd name="connsiteY7-484" fmla="*/ 929652 h 1283495"/>
              <a:gd name="connsiteX8-485" fmla="*/ 1765689 w 1942632"/>
              <a:gd name="connsiteY8-486" fmla="*/ 929787 h 1283495"/>
              <a:gd name="connsiteX9-487" fmla="*/ 1427581 w 1942632"/>
              <a:gd name="connsiteY9-488" fmla="*/ 1272148 h 1283495"/>
              <a:gd name="connsiteX10-489" fmla="*/ 1400455 w 1942632"/>
              <a:gd name="connsiteY10-490" fmla="*/ 1283495 h 1283495"/>
              <a:gd name="connsiteX11-491" fmla="*/ 36397 w 1942632"/>
              <a:gd name="connsiteY11-492" fmla="*/ 1283495 h 1283495"/>
              <a:gd name="connsiteX12-493" fmla="*/ 1385 w 1942632"/>
              <a:gd name="connsiteY12-494" fmla="*/ 1260348 h 1283495"/>
              <a:gd name="connsiteX13-495" fmla="*/ 8920 w 1942632"/>
              <a:gd name="connsiteY13-496" fmla="*/ 1219033 h 1283495"/>
              <a:gd name="connsiteX14-497" fmla="*/ 1010873 w 1942632"/>
              <a:gd name="connsiteY14-498" fmla="*/ 173517 h 1283495"/>
              <a:gd name="connsiteX15-499" fmla="*/ 1010331 w 1942632"/>
              <a:gd name="connsiteY15-500" fmla="*/ 120212 h 1283495"/>
              <a:gd name="connsiteX16-501" fmla="*/ 955227 w 1942632"/>
              <a:gd name="connsiteY16-502" fmla="*/ 65108 h 1283495"/>
              <a:gd name="connsiteX17-503" fmla="*/ 946969 w 1942632"/>
              <a:gd name="connsiteY17-504" fmla="*/ 23530 h 1283495"/>
              <a:gd name="connsiteX0-505" fmla="*/ 946969 w 1942632"/>
              <a:gd name="connsiteY0-506" fmla="*/ 23530 h 1283495"/>
              <a:gd name="connsiteX1-507" fmla="*/ 982173 w 1942632"/>
              <a:gd name="connsiteY1-508" fmla="*/ 0 h 1283495"/>
              <a:gd name="connsiteX2-509" fmla="*/ 1904588 w 1942632"/>
              <a:gd name="connsiteY2-510" fmla="*/ 0 h 1283495"/>
              <a:gd name="connsiteX3-511" fmla="*/ 1942632 w 1942632"/>
              <a:gd name="connsiteY3-512" fmla="*/ 38107 h 1283495"/>
              <a:gd name="connsiteX4-513" fmla="*/ 1942632 w 1942632"/>
              <a:gd name="connsiteY4-514" fmla="*/ 960540 h 1283495"/>
              <a:gd name="connsiteX5-515" fmla="*/ 1919081 w 1942632"/>
              <a:gd name="connsiteY5-516" fmla="*/ 995690 h 1283495"/>
              <a:gd name="connsiteX6-517" fmla="*/ 1877553 w 1942632"/>
              <a:gd name="connsiteY6-518" fmla="*/ 987434 h 1283495"/>
              <a:gd name="connsiteX7-519" fmla="*/ 1819771 w 1942632"/>
              <a:gd name="connsiteY7-520" fmla="*/ 929652 h 1283495"/>
              <a:gd name="connsiteX8-521" fmla="*/ 1765689 w 1942632"/>
              <a:gd name="connsiteY8-522" fmla="*/ 929787 h 1283495"/>
              <a:gd name="connsiteX9-523" fmla="*/ 1427581 w 1942632"/>
              <a:gd name="connsiteY9-524" fmla="*/ 1272148 h 1283495"/>
              <a:gd name="connsiteX10-525" fmla="*/ 1400455 w 1942632"/>
              <a:gd name="connsiteY10-526" fmla="*/ 1283495 h 1283495"/>
              <a:gd name="connsiteX11-527" fmla="*/ 36397 w 1942632"/>
              <a:gd name="connsiteY11-528" fmla="*/ 1283495 h 1283495"/>
              <a:gd name="connsiteX12-529" fmla="*/ 1385 w 1942632"/>
              <a:gd name="connsiteY12-530" fmla="*/ 1260348 h 1283495"/>
              <a:gd name="connsiteX13-531" fmla="*/ 8920 w 1942632"/>
              <a:gd name="connsiteY13-532" fmla="*/ 1219033 h 1283495"/>
              <a:gd name="connsiteX14-533" fmla="*/ 1010873 w 1942632"/>
              <a:gd name="connsiteY14-534" fmla="*/ 173517 h 1283495"/>
              <a:gd name="connsiteX15-535" fmla="*/ 1010331 w 1942632"/>
              <a:gd name="connsiteY15-536" fmla="*/ 120212 h 1283495"/>
              <a:gd name="connsiteX16-537" fmla="*/ 955227 w 1942632"/>
              <a:gd name="connsiteY16-538" fmla="*/ 65108 h 1283495"/>
              <a:gd name="connsiteX17-539" fmla="*/ 946969 w 1942632"/>
              <a:gd name="connsiteY17-540" fmla="*/ 23530 h 1283495"/>
              <a:gd name="connsiteX0-541" fmla="*/ 946969 w 1942632"/>
              <a:gd name="connsiteY0-542" fmla="*/ 23530 h 1283495"/>
              <a:gd name="connsiteX1-543" fmla="*/ 982173 w 1942632"/>
              <a:gd name="connsiteY1-544" fmla="*/ 0 h 1283495"/>
              <a:gd name="connsiteX2-545" fmla="*/ 1904588 w 1942632"/>
              <a:gd name="connsiteY2-546" fmla="*/ 0 h 1283495"/>
              <a:gd name="connsiteX3-547" fmla="*/ 1942632 w 1942632"/>
              <a:gd name="connsiteY3-548" fmla="*/ 38107 h 1283495"/>
              <a:gd name="connsiteX4-549" fmla="*/ 1942632 w 1942632"/>
              <a:gd name="connsiteY4-550" fmla="*/ 960540 h 1283495"/>
              <a:gd name="connsiteX5-551" fmla="*/ 1919081 w 1942632"/>
              <a:gd name="connsiteY5-552" fmla="*/ 995690 h 1283495"/>
              <a:gd name="connsiteX6-553" fmla="*/ 1877553 w 1942632"/>
              <a:gd name="connsiteY6-554" fmla="*/ 987434 h 1283495"/>
              <a:gd name="connsiteX7-555" fmla="*/ 1819771 w 1942632"/>
              <a:gd name="connsiteY7-556" fmla="*/ 929652 h 1283495"/>
              <a:gd name="connsiteX8-557" fmla="*/ 1765689 w 1942632"/>
              <a:gd name="connsiteY8-558" fmla="*/ 929787 h 1283495"/>
              <a:gd name="connsiteX9-559" fmla="*/ 1427581 w 1942632"/>
              <a:gd name="connsiteY9-560" fmla="*/ 1272148 h 1283495"/>
              <a:gd name="connsiteX10-561" fmla="*/ 1400455 w 1942632"/>
              <a:gd name="connsiteY10-562" fmla="*/ 1283495 h 1283495"/>
              <a:gd name="connsiteX11-563" fmla="*/ 36397 w 1942632"/>
              <a:gd name="connsiteY11-564" fmla="*/ 1283495 h 1283495"/>
              <a:gd name="connsiteX12-565" fmla="*/ 1385 w 1942632"/>
              <a:gd name="connsiteY12-566" fmla="*/ 1260348 h 1283495"/>
              <a:gd name="connsiteX13-567" fmla="*/ 8920 w 1942632"/>
              <a:gd name="connsiteY13-568" fmla="*/ 1219033 h 1283495"/>
              <a:gd name="connsiteX14-569" fmla="*/ 1010873 w 1942632"/>
              <a:gd name="connsiteY14-570" fmla="*/ 173517 h 1283495"/>
              <a:gd name="connsiteX15-571" fmla="*/ 1010331 w 1942632"/>
              <a:gd name="connsiteY15-572" fmla="*/ 120212 h 1283495"/>
              <a:gd name="connsiteX16-573" fmla="*/ 955227 w 1942632"/>
              <a:gd name="connsiteY16-574" fmla="*/ 65108 h 1283495"/>
              <a:gd name="connsiteX17-575" fmla="*/ 946969 w 1942632"/>
              <a:gd name="connsiteY17-576" fmla="*/ 23530 h 1283495"/>
              <a:gd name="connsiteX0-577" fmla="*/ 946969 w 1942632"/>
              <a:gd name="connsiteY0-578" fmla="*/ 23530 h 1283495"/>
              <a:gd name="connsiteX1-579" fmla="*/ 982173 w 1942632"/>
              <a:gd name="connsiteY1-580" fmla="*/ 0 h 1283495"/>
              <a:gd name="connsiteX2-581" fmla="*/ 1904588 w 1942632"/>
              <a:gd name="connsiteY2-582" fmla="*/ 0 h 1283495"/>
              <a:gd name="connsiteX3-583" fmla="*/ 1942632 w 1942632"/>
              <a:gd name="connsiteY3-584" fmla="*/ 38107 h 1283495"/>
              <a:gd name="connsiteX4-585" fmla="*/ 1942632 w 1942632"/>
              <a:gd name="connsiteY4-586" fmla="*/ 960540 h 1283495"/>
              <a:gd name="connsiteX5-587" fmla="*/ 1919081 w 1942632"/>
              <a:gd name="connsiteY5-588" fmla="*/ 995690 h 1283495"/>
              <a:gd name="connsiteX6-589" fmla="*/ 1877553 w 1942632"/>
              <a:gd name="connsiteY6-590" fmla="*/ 987434 h 1283495"/>
              <a:gd name="connsiteX7-591" fmla="*/ 1819771 w 1942632"/>
              <a:gd name="connsiteY7-592" fmla="*/ 929652 h 1283495"/>
              <a:gd name="connsiteX8-593" fmla="*/ 1765689 w 1942632"/>
              <a:gd name="connsiteY8-594" fmla="*/ 929787 h 1283495"/>
              <a:gd name="connsiteX9-595" fmla="*/ 1427581 w 1942632"/>
              <a:gd name="connsiteY9-596" fmla="*/ 1272148 h 1283495"/>
              <a:gd name="connsiteX10-597" fmla="*/ 1400455 w 1942632"/>
              <a:gd name="connsiteY10-598" fmla="*/ 1283495 h 1283495"/>
              <a:gd name="connsiteX11-599" fmla="*/ 36397 w 1942632"/>
              <a:gd name="connsiteY11-600" fmla="*/ 1283495 h 1283495"/>
              <a:gd name="connsiteX12-601" fmla="*/ 1385 w 1942632"/>
              <a:gd name="connsiteY12-602" fmla="*/ 1260348 h 1283495"/>
              <a:gd name="connsiteX13-603" fmla="*/ 8920 w 1942632"/>
              <a:gd name="connsiteY13-604" fmla="*/ 1219033 h 1283495"/>
              <a:gd name="connsiteX14-605" fmla="*/ 1010873 w 1942632"/>
              <a:gd name="connsiteY14-606" fmla="*/ 173517 h 1283495"/>
              <a:gd name="connsiteX15-607" fmla="*/ 1010331 w 1942632"/>
              <a:gd name="connsiteY15-608" fmla="*/ 120212 h 1283495"/>
              <a:gd name="connsiteX16-609" fmla="*/ 955227 w 1942632"/>
              <a:gd name="connsiteY16-610" fmla="*/ 65108 h 1283495"/>
              <a:gd name="connsiteX17-611" fmla="*/ 946969 w 1942632"/>
              <a:gd name="connsiteY17-612" fmla="*/ 23530 h 1283495"/>
              <a:gd name="connsiteX0-613" fmla="*/ 946969 w 1942632"/>
              <a:gd name="connsiteY0-614" fmla="*/ 23530 h 1283495"/>
              <a:gd name="connsiteX1-615" fmla="*/ 982173 w 1942632"/>
              <a:gd name="connsiteY1-616" fmla="*/ 0 h 1283495"/>
              <a:gd name="connsiteX2-617" fmla="*/ 1904588 w 1942632"/>
              <a:gd name="connsiteY2-618" fmla="*/ 0 h 1283495"/>
              <a:gd name="connsiteX3-619" fmla="*/ 1942632 w 1942632"/>
              <a:gd name="connsiteY3-620" fmla="*/ 38107 h 1283495"/>
              <a:gd name="connsiteX4-621" fmla="*/ 1942632 w 1942632"/>
              <a:gd name="connsiteY4-622" fmla="*/ 960540 h 1283495"/>
              <a:gd name="connsiteX5-623" fmla="*/ 1919081 w 1942632"/>
              <a:gd name="connsiteY5-624" fmla="*/ 995690 h 1283495"/>
              <a:gd name="connsiteX6-625" fmla="*/ 1877553 w 1942632"/>
              <a:gd name="connsiteY6-626" fmla="*/ 987434 h 1283495"/>
              <a:gd name="connsiteX7-627" fmla="*/ 1819771 w 1942632"/>
              <a:gd name="connsiteY7-628" fmla="*/ 929652 h 1283495"/>
              <a:gd name="connsiteX8-629" fmla="*/ 1765689 w 1942632"/>
              <a:gd name="connsiteY8-630" fmla="*/ 929787 h 1283495"/>
              <a:gd name="connsiteX9-631" fmla="*/ 1427581 w 1942632"/>
              <a:gd name="connsiteY9-632" fmla="*/ 1272148 h 1283495"/>
              <a:gd name="connsiteX10-633" fmla="*/ 1400455 w 1942632"/>
              <a:gd name="connsiteY10-634" fmla="*/ 1283495 h 1283495"/>
              <a:gd name="connsiteX11-635" fmla="*/ 36397 w 1942632"/>
              <a:gd name="connsiteY11-636" fmla="*/ 1283495 h 1283495"/>
              <a:gd name="connsiteX12-637" fmla="*/ 1385 w 1942632"/>
              <a:gd name="connsiteY12-638" fmla="*/ 1260348 h 1283495"/>
              <a:gd name="connsiteX13-639" fmla="*/ 8920 w 1942632"/>
              <a:gd name="connsiteY13-640" fmla="*/ 1219033 h 1283495"/>
              <a:gd name="connsiteX14-641" fmla="*/ 1010873 w 1942632"/>
              <a:gd name="connsiteY14-642" fmla="*/ 173517 h 1283495"/>
              <a:gd name="connsiteX15-643" fmla="*/ 1010331 w 1942632"/>
              <a:gd name="connsiteY15-644" fmla="*/ 120212 h 1283495"/>
              <a:gd name="connsiteX16-645" fmla="*/ 955227 w 1942632"/>
              <a:gd name="connsiteY16-646" fmla="*/ 65108 h 1283495"/>
              <a:gd name="connsiteX17-647" fmla="*/ 946969 w 1942632"/>
              <a:gd name="connsiteY17-648" fmla="*/ 23530 h 1283495"/>
              <a:gd name="connsiteX0-649" fmla="*/ 946969 w 1942632"/>
              <a:gd name="connsiteY0-650" fmla="*/ 23530 h 1283495"/>
              <a:gd name="connsiteX1-651" fmla="*/ 982173 w 1942632"/>
              <a:gd name="connsiteY1-652" fmla="*/ 0 h 1283495"/>
              <a:gd name="connsiteX2-653" fmla="*/ 1904588 w 1942632"/>
              <a:gd name="connsiteY2-654" fmla="*/ 0 h 1283495"/>
              <a:gd name="connsiteX3-655" fmla="*/ 1942632 w 1942632"/>
              <a:gd name="connsiteY3-656" fmla="*/ 38107 h 1283495"/>
              <a:gd name="connsiteX4-657" fmla="*/ 1942632 w 1942632"/>
              <a:gd name="connsiteY4-658" fmla="*/ 960540 h 1283495"/>
              <a:gd name="connsiteX5-659" fmla="*/ 1919081 w 1942632"/>
              <a:gd name="connsiteY5-660" fmla="*/ 995690 h 1283495"/>
              <a:gd name="connsiteX6-661" fmla="*/ 1877553 w 1942632"/>
              <a:gd name="connsiteY6-662" fmla="*/ 987434 h 1283495"/>
              <a:gd name="connsiteX7-663" fmla="*/ 1819771 w 1942632"/>
              <a:gd name="connsiteY7-664" fmla="*/ 929652 h 1283495"/>
              <a:gd name="connsiteX8-665" fmla="*/ 1765689 w 1942632"/>
              <a:gd name="connsiteY8-666" fmla="*/ 929787 h 1283495"/>
              <a:gd name="connsiteX9-667" fmla="*/ 1427581 w 1942632"/>
              <a:gd name="connsiteY9-668" fmla="*/ 1272148 h 1283495"/>
              <a:gd name="connsiteX10-669" fmla="*/ 1400455 w 1942632"/>
              <a:gd name="connsiteY10-670" fmla="*/ 1283495 h 1283495"/>
              <a:gd name="connsiteX11-671" fmla="*/ 36397 w 1942632"/>
              <a:gd name="connsiteY11-672" fmla="*/ 1283495 h 1283495"/>
              <a:gd name="connsiteX12-673" fmla="*/ 1385 w 1942632"/>
              <a:gd name="connsiteY12-674" fmla="*/ 1260348 h 1283495"/>
              <a:gd name="connsiteX13-675" fmla="*/ 8920 w 1942632"/>
              <a:gd name="connsiteY13-676" fmla="*/ 1219033 h 1283495"/>
              <a:gd name="connsiteX14-677" fmla="*/ 1010873 w 1942632"/>
              <a:gd name="connsiteY14-678" fmla="*/ 173517 h 1283495"/>
              <a:gd name="connsiteX15-679" fmla="*/ 1010331 w 1942632"/>
              <a:gd name="connsiteY15-680" fmla="*/ 120212 h 1283495"/>
              <a:gd name="connsiteX16-681" fmla="*/ 955227 w 1942632"/>
              <a:gd name="connsiteY16-682" fmla="*/ 65108 h 1283495"/>
              <a:gd name="connsiteX17-683" fmla="*/ 946969 w 1942632"/>
              <a:gd name="connsiteY17-684" fmla="*/ 23530 h 1283495"/>
              <a:gd name="connsiteX0-685" fmla="*/ 946969 w 1942632"/>
              <a:gd name="connsiteY0-686" fmla="*/ 23530 h 1283495"/>
              <a:gd name="connsiteX1-687" fmla="*/ 982173 w 1942632"/>
              <a:gd name="connsiteY1-688" fmla="*/ 0 h 1283495"/>
              <a:gd name="connsiteX2-689" fmla="*/ 1904588 w 1942632"/>
              <a:gd name="connsiteY2-690" fmla="*/ 0 h 1283495"/>
              <a:gd name="connsiteX3-691" fmla="*/ 1942632 w 1942632"/>
              <a:gd name="connsiteY3-692" fmla="*/ 38107 h 1283495"/>
              <a:gd name="connsiteX4-693" fmla="*/ 1942632 w 1942632"/>
              <a:gd name="connsiteY4-694" fmla="*/ 960540 h 1283495"/>
              <a:gd name="connsiteX5-695" fmla="*/ 1919081 w 1942632"/>
              <a:gd name="connsiteY5-696" fmla="*/ 995690 h 1283495"/>
              <a:gd name="connsiteX6-697" fmla="*/ 1877553 w 1942632"/>
              <a:gd name="connsiteY6-698" fmla="*/ 987434 h 1283495"/>
              <a:gd name="connsiteX7-699" fmla="*/ 1819771 w 1942632"/>
              <a:gd name="connsiteY7-700" fmla="*/ 929652 h 1283495"/>
              <a:gd name="connsiteX8-701" fmla="*/ 1765689 w 1942632"/>
              <a:gd name="connsiteY8-702" fmla="*/ 929787 h 1283495"/>
              <a:gd name="connsiteX9-703" fmla="*/ 1427581 w 1942632"/>
              <a:gd name="connsiteY9-704" fmla="*/ 1272148 h 1283495"/>
              <a:gd name="connsiteX10-705" fmla="*/ 1400455 w 1942632"/>
              <a:gd name="connsiteY10-706" fmla="*/ 1283495 h 1283495"/>
              <a:gd name="connsiteX11-707" fmla="*/ 36397 w 1942632"/>
              <a:gd name="connsiteY11-708" fmla="*/ 1283495 h 1283495"/>
              <a:gd name="connsiteX12-709" fmla="*/ 1385 w 1942632"/>
              <a:gd name="connsiteY12-710" fmla="*/ 1260348 h 1283495"/>
              <a:gd name="connsiteX13-711" fmla="*/ 8920 w 1942632"/>
              <a:gd name="connsiteY13-712" fmla="*/ 1219033 h 1283495"/>
              <a:gd name="connsiteX14-713" fmla="*/ 1010873 w 1942632"/>
              <a:gd name="connsiteY14-714" fmla="*/ 173517 h 1283495"/>
              <a:gd name="connsiteX15-715" fmla="*/ 1010331 w 1942632"/>
              <a:gd name="connsiteY15-716" fmla="*/ 120212 h 1283495"/>
              <a:gd name="connsiteX16-717" fmla="*/ 955227 w 1942632"/>
              <a:gd name="connsiteY16-718" fmla="*/ 65108 h 1283495"/>
              <a:gd name="connsiteX17-719" fmla="*/ 946969 w 1942632"/>
              <a:gd name="connsiteY17-720" fmla="*/ 23530 h 1283495"/>
              <a:gd name="connsiteX0-721" fmla="*/ 946969 w 1942632"/>
              <a:gd name="connsiteY0-722" fmla="*/ 23530 h 1283495"/>
              <a:gd name="connsiteX1-723" fmla="*/ 982173 w 1942632"/>
              <a:gd name="connsiteY1-724" fmla="*/ 0 h 1283495"/>
              <a:gd name="connsiteX2-725" fmla="*/ 1904588 w 1942632"/>
              <a:gd name="connsiteY2-726" fmla="*/ 0 h 1283495"/>
              <a:gd name="connsiteX3-727" fmla="*/ 1942632 w 1942632"/>
              <a:gd name="connsiteY3-728" fmla="*/ 38107 h 1283495"/>
              <a:gd name="connsiteX4-729" fmla="*/ 1942632 w 1942632"/>
              <a:gd name="connsiteY4-730" fmla="*/ 960540 h 1283495"/>
              <a:gd name="connsiteX5-731" fmla="*/ 1919081 w 1942632"/>
              <a:gd name="connsiteY5-732" fmla="*/ 995690 h 1283495"/>
              <a:gd name="connsiteX6-733" fmla="*/ 1877553 w 1942632"/>
              <a:gd name="connsiteY6-734" fmla="*/ 987434 h 1283495"/>
              <a:gd name="connsiteX7-735" fmla="*/ 1819771 w 1942632"/>
              <a:gd name="connsiteY7-736" fmla="*/ 929652 h 1283495"/>
              <a:gd name="connsiteX8-737" fmla="*/ 1765689 w 1942632"/>
              <a:gd name="connsiteY8-738" fmla="*/ 929787 h 1283495"/>
              <a:gd name="connsiteX9-739" fmla="*/ 1427581 w 1942632"/>
              <a:gd name="connsiteY9-740" fmla="*/ 1272148 h 1283495"/>
              <a:gd name="connsiteX10-741" fmla="*/ 1400455 w 1942632"/>
              <a:gd name="connsiteY10-742" fmla="*/ 1283495 h 1283495"/>
              <a:gd name="connsiteX11-743" fmla="*/ 36397 w 1942632"/>
              <a:gd name="connsiteY11-744" fmla="*/ 1283495 h 1283495"/>
              <a:gd name="connsiteX12-745" fmla="*/ 1385 w 1942632"/>
              <a:gd name="connsiteY12-746" fmla="*/ 1260348 h 1283495"/>
              <a:gd name="connsiteX13-747" fmla="*/ 8920 w 1942632"/>
              <a:gd name="connsiteY13-748" fmla="*/ 1219033 h 1283495"/>
              <a:gd name="connsiteX14-749" fmla="*/ 1010873 w 1942632"/>
              <a:gd name="connsiteY14-750" fmla="*/ 173517 h 1283495"/>
              <a:gd name="connsiteX15-751" fmla="*/ 1010331 w 1942632"/>
              <a:gd name="connsiteY15-752" fmla="*/ 120212 h 1283495"/>
              <a:gd name="connsiteX16-753" fmla="*/ 955227 w 1942632"/>
              <a:gd name="connsiteY16-754" fmla="*/ 65108 h 1283495"/>
              <a:gd name="connsiteX17-755" fmla="*/ 946969 w 1942632"/>
              <a:gd name="connsiteY17-756" fmla="*/ 23530 h 1283495"/>
              <a:gd name="connsiteX0-757" fmla="*/ 946345 w 1942008"/>
              <a:gd name="connsiteY0-758" fmla="*/ 23530 h 1283495"/>
              <a:gd name="connsiteX1-759" fmla="*/ 981549 w 1942008"/>
              <a:gd name="connsiteY1-760" fmla="*/ 0 h 1283495"/>
              <a:gd name="connsiteX2-761" fmla="*/ 1903964 w 1942008"/>
              <a:gd name="connsiteY2-762" fmla="*/ 0 h 1283495"/>
              <a:gd name="connsiteX3-763" fmla="*/ 1942008 w 1942008"/>
              <a:gd name="connsiteY3-764" fmla="*/ 38107 h 1283495"/>
              <a:gd name="connsiteX4-765" fmla="*/ 1942008 w 1942008"/>
              <a:gd name="connsiteY4-766" fmla="*/ 960540 h 1283495"/>
              <a:gd name="connsiteX5-767" fmla="*/ 1918457 w 1942008"/>
              <a:gd name="connsiteY5-768" fmla="*/ 995690 h 1283495"/>
              <a:gd name="connsiteX6-769" fmla="*/ 1876929 w 1942008"/>
              <a:gd name="connsiteY6-770" fmla="*/ 987434 h 1283495"/>
              <a:gd name="connsiteX7-771" fmla="*/ 1819147 w 1942008"/>
              <a:gd name="connsiteY7-772" fmla="*/ 929652 h 1283495"/>
              <a:gd name="connsiteX8-773" fmla="*/ 1765065 w 1942008"/>
              <a:gd name="connsiteY8-774" fmla="*/ 929787 h 1283495"/>
              <a:gd name="connsiteX9-775" fmla="*/ 1426957 w 1942008"/>
              <a:gd name="connsiteY9-776" fmla="*/ 1272148 h 1283495"/>
              <a:gd name="connsiteX10-777" fmla="*/ 1399831 w 1942008"/>
              <a:gd name="connsiteY10-778" fmla="*/ 1283495 h 1283495"/>
              <a:gd name="connsiteX11-779" fmla="*/ 35773 w 1942008"/>
              <a:gd name="connsiteY11-780" fmla="*/ 1283495 h 1283495"/>
              <a:gd name="connsiteX12-781" fmla="*/ 761 w 1942008"/>
              <a:gd name="connsiteY12-782" fmla="*/ 1260348 h 1283495"/>
              <a:gd name="connsiteX13-783" fmla="*/ 8296 w 1942008"/>
              <a:gd name="connsiteY13-784" fmla="*/ 1219033 h 1283495"/>
              <a:gd name="connsiteX14-785" fmla="*/ 1010249 w 1942008"/>
              <a:gd name="connsiteY14-786" fmla="*/ 173517 h 1283495"/>
              <a:gd name="connsiteX15-787" fmla="*/ 1009707 w 1942008"/>
              <a:gd name="connsiteY15-788" fmla="*/ 120212 h 1283495"/>
              <a:gd name="connsiteX16-789" fmla="*/ 954603 w 1942008"/>
              <a:gd name="connsiteY16-790" fmla="*/ 65108 h 1283495"/>
              <a:gd name="connsiteX17-791" fmla="*/ 946345 w 1942008"/>
              <a:gd name="connsiteY17-792" fmla="*/ 23530 h 1283495"/>
              <a:gd name="connsiteX0-793" fmla="*/ 945771 w 1941434"/>
              <a:gd name="connsiteY0-794" fmla="*/ 23530 h 1283495"/>
              <a:gd name="connsiteX1-795" fmla="*/ 980975 w 1941434"/>
              <a:gd name="connsiteY1-796" fmla="*/ 0 h 1283495"/>
              <a:gd name="connsiteX2-797" fmla="*/ 1903390 w 1941434"/>
              <a:gd name="connsiteY2-798" fmla="*/ 0 h 1283495"/>
              <a:gd name="connsiteX3-799" fmla="*/ 1941434 w 1941434"/>
              <a:gd name="connsiteY3-800" fmla="*/ 38107 h 1283495"/>
              <a:gd name="connsiteX4-801" fmla="*/ 1941434 w 1941434"/>
              <a:gd name="connsiteY4-802" fmla="*/ 960540 h 1283495"/>
              <a:gd name="connsiteX5-803" fmla="*/ 1917883 w 1941434"/>
              <a:gd name="connsiteY5-804" fmla="*/ 995690 h 1283495"/>
              <a:gd name="connsiteX6-805" fmla="*/ 1876355 w 1941434"/>
              <a:gd name="connsiteY6-806" fmla="*/ 987434 h 1283495"/>
              <a:gd name="connsiteX7-807" fmla="*/ 1818573 w 1941434"/>
              <a:gd name="connsiteY7-808" fmla="*/ 929652 h 1283495"/>
              <a:gd name="connsiteX8-809" fmla="*/ 1764491 w 1941434"/>
              <a:gd name="connsiteY8-810" fmla="*/ 929787 h 1283495"/>
              <a:gd name="connsiteX9-811" fmla="*/ 1426383 w 1941434"/>
              <a:gd name="connsiteY9-812" fmla="*/ 1272148 h 1283495"/>
              <a:gd name="connsiteX10-813" fmla="*/ 1399257 w 1941434"/>
              <a:gd name="connsiteY10-814" fmla="*/ 1283495 h 1283495"/>
              <a:gd name="connsiteX11-815" fmla="*/ 35199 w 1941434"/>
              <a:gd name="connsiteY11-816" fmla="*/ 1283495 h 1283495"/>
              <a:gd name="connsiteX12-817" fmla="*/ 187 w 1941434"/>
              <a:gd name="connsiteY12-818" fmla="*/ 1260348 h 1283495"/>
              <a:gd name="connsiteX13-819" fmla="*/ 7722 w 1941434"/>
              <a:gd name="connsiteY13-820" fmla="*/ 1219033 h 1283495"/>
              <a:gd name="connsiteX14-821" fmla="*/ 1009675 w 1941434"/>
              <a:gd name="connsiteY14-822" fmla="*/ 173517 h 1283495"/>
              <a:gd name="connsiteX15-823" fmla="*/ 1009133 w 1941434"/>
              <a:gd name="connsiteY15-824" fmla="*/ 120212 h 1283495"/>
              <a:gd name="connsiteX16-825" fmla="*/ 954029 w 1941434"/>
              <a:gd name="connsiteY16-826" fmla="*/ 65108 h 1283495"/>
              <a:gd name="connsiteX17-827" fmla="*/ 945771 w 1941434"/>
              <a:gd name="connsiteY17-828" fmla="*/ 23530 h 1283495"/>
              <a:gd name="connsiteX0-829" fmla="*/ 946469 w 1942132"/>
              <a:gd name="connsiteY0-830" fmla="*/ 23530 h 1283495"/>
              <a:gd name="connsiteX1-831" fmla="*/ 981673 w 1942132"/>
              <a:gd name="connsiteY1-832" fmla="*/ 0 h 1283495"/>
              <a:gd name="connsiteX2-833" fmla="*/ 1904088 w 1942132"/>
              <a:gd name="connsiteY2-834" fmla="*/ 0 h 1283495"/>
              <a:gd name="connsiteX3-835" fmla="*/ 1942132 w 1942132"/>
              <a:gd name="connsiteY3-836" fmla="*/ 38107 h 1283495"/>
              <a:gd name="connsiteX4-837" fmla="*/ 1942132 w 1942132"/>
              <a:gd name="connsiteY4-838" fmla="*/ 960540 h 1283495"/>
              <a:gd name="connsiteX5-839" fmla="*/ 1918581 w 1942132"/>
              <a:gd name="connsiteY5-840" fmla="*/ 995690 h 1283495"/>
              <a:gd name="connsiteX6-841" fmla="*/ 1877053 w 1942132"/>
              <a:gd name="connsiteY6-842" fmla="*/ 987434 h 1283495"/>
              <a:gd name="connsiteX7-843" fmla="*/ 1819271 w 1942132"/>
              <a:gd name="connsiteY7-844" fmla="*/ 929652 h 1283495"/>
              <a:gd name="connsiteX8-845" fmla="*/ 1765189 w 1942132"/>
              <a:gd name="connsiteY8-846" fmla="*/ 929787 h 1283495"/>
              <a:gd name="connsiteX9-847" fmla="*/ 1427081 w 1942132"/>
              <a:gd name="connsiteY9-848" fmla="*/ 1272148 h 1283495"/>
              <a:gd name="connsiteX10-849" fmla="*/ 1399955 w 1942132"/>
              <a:gd name="connsiteY10-850" fmla="*/ 1283495 h 1283495"/>
              <a:gd name="connsiteX11-851" fmla="*/ 35897 w 1942132"/>
              <a:gd name="connsiteY11-852" fmla="*/ 1283495 h 1283495"/>
              <a:gd name="connsiteX12-853" fmla="*/ 885 w 1942132"/>
              <a:gd name="connsiteY12-854" fmla="*/ 1260348 h 1283495"/>
              <a:gd name="connsiteX13-855" fmla="*/ 8420 w 1942132"/>
              <a:gd name="connsiteY13-856" fmla="*/ 1219033 h 1283495"/>
              <a:gd name="connsiteX14-857" fmla="*/ 1010373 w 1942132"/>
              <a:gd name="connsiteY14-858" fmla="*/ 173517 h 1283495"/>
              <a:gd name="connsiteX15-859" fmla="*/ 1009831 w 1942132"/>
              <a:gd name="connsiteY15-860" fmla="*/ 120212 h 1283495"/>
              <a:gd name="connsiteX16-861" fmla="*/ 954727 w 1942132"/>
              <a:gd name="connsiteY16-862" fmla="*/ 65108 h 1283495"/>
              <a:gd name="connsiteX17-863" fmla="*/ 946469 w 1942132"/>
              <a:gd name="connsiteY17-864" fmla="*/ 23530 h 1283495"/>
              <a:gd name="connsiteX0-865" fmla="*/ 948287 w 1943950"/>
              <a:gd name="connsiteY0-866" fmla="*/ 23530 h 1283495"/>
              <a:gd name="connsiteX1-867" fmla="*/ 983491 w 1943950"/>
              <a:gd name="connsiteY1-868" fmla="*/ 0 h 1283495"/>
              <a:gd name="connsiteX2-869" fmla="*/ 1905906 w 1943950"/>
              <a:gd name="connsiteY2-870" fmla="*/ 0 h 1283495"/>
              <a:gd name="connsiteX3-871" fmla="*/ 1943950 w 1943950"/>
              <a:gd name="connsiteY3-872" fmla="*/ 38107 h 1283495"/>
              <a:gd name="connsiteX4-873" fmla="*/ 1943950 w 1943950"/>
              <a:gd name="connsiteY4-874" fmla="*/ 960540 h 1283495"/>
              <a:gd name="connsiteX5-875" fmla="*/ 1920399 w 1943950"/>
              <a:gd name="connsiteY5-876" fmla="*/ 995690 h 1283495"/>
              <a:gd name="connsiteX6-877" fmla="*/ 1878871 w 1943950"/>
              <a:gd name="connsiteY6-878" fmla="*/ 987434 h 1283495"/>
              <a:gd name="connsiteX7-879" fmla="*/ 1821089 w 1943950"/>
              <a:gd name="connsiteY7-880" fmla="*/ 929652 h 1283495"/>
              <a:gd name="connsiteX8-881" fmla="*/ 1767007 w 1943950"/>
              <a:gd name="connsiteY8-882" fmla="*/ 929787 h 1283495"/>
              <a:gd name="connsiteX9-883" fmla="*/ 1428899 w 1943950"/>
              <a:gd name="connsiteY9-884" fmla="*/ 1272148 h 1283495"/>
              <a:gd name="connsiteX10-885" fmla="*/ 1401773 w 1943950"/>
              <a:gd name="connsiteY10-886" fmla="*/ 1283495 h 1283495"/>
              <a:gd name="connsiteX11-887" fmla="*/ 37715 w 1943950"/>
              <a:gd name="connsiteY11-888" fmla="*/ 1283495 h 1283495"/>
              <a:gd name="connsiteX12-889" fmla="*/ 2703 w 1943950"/>
              <a:gd name="connsiteY12-890" fmla="*/ 1260348 h 1283495"/>
              <a:gd name="connsiteX13-891" fmla="*/ 10238 w 1943950"/>
              <a:gd name="connsiteY13-892" fmla="*/ 1219033 h 1283495"/>
              <a:gd name="connsiteX14-893" fmla="*/ 1012191 w 1943950"/>
              <a:gd name="connsiteY14-894" fmla="*/ 173517 h 1283495"/>
              <a:gd name="connsiteX15-895" fmla="*/ 1011649 w 1943950"/>
              <a:gd name="connsiteY15-896" fmla="*/ 120212 h 1283495"/>
              <a:gd name="connsiteX16-897" fmla="*/ 956545 w 1943950"/>
              <a:gd name="connsiteY16-898" fmla="*/ 65108 h 1283495"/>
              <a:gd name="connsiteX17-899" fmla="*/ 948287 w 1943950"/>
              <a:gd name="connsiteY17-900" fmla="*/ 23530 h 1283495"/>
              <a:gd name="connsiteX0-901" fmla="*/ 948287 w 1943950"/>
              <a:gd name="connsiteY0-902" fmla="*/ 23530 h 1283495"/>
              <a:gd name="connsiteX1-903" fmla="*/ 983491 w 1943950"/>
              <a:gd name="connsiteY1-904" fmla="*/ 0 h 1283495"/>
              <a:gd name="connsiteX2-905" fmla="*/ 1905906 w 1943950"/>
              <a:gd name="connsiteY2-906" fmla="*/ 0 h 1283495"/>
              <a:gd name="connsiteX3-907" fmla="*/ 1943950 w 1943950"/>
              <a:gd name="connsiteY3-908" fmla="*/ 38107 h 1283495"/>
              <a:gd name="connsiteX4-909" fmla="*/ 1943950 w 1943950"/>
              <a:gd name="connsiteY4-910" fmla="*/ 960540 h 1283495"/>
              <a:gd name="connsiteX5-911" fmla="*/ 1920399 w 1943950"/>
              <a:gd name="connsiteY5-912" fmla="*/ 995690 h 1283495"/>
              <a:gd name="connsiteX6-913" fmla="*/ 1878871 w 1943950"/>
              <a:gd name="connsiteY6-914" fmla="*/ 987434 h 1283495"/>
              <a:gd name="connsiteX7-915" fmla="*/ 1821089 w 1943950"/>
              <a:gd name="connsiteY7-916" fmla="*/ 929652 h 1283495"/>
              <a:gd name="connsiteX8-917" fmla="*/ 1767007 w 1943950"/>
              <a:gd name="connsiteY8-918" fmla="*/ 929787 h 1283495"/>
              <a:gd name="connsiteX9-919" fmla="*/ 1428899 w 1943950"/>
              <a:gd name="connsiteY9-920" fmla="*/ 1272148 h 1283495"/>
              <a:gd name="connsiteX10-921" fmla="*/ 1401773 w 1943950"/>
              <a:gd name="connsiteY10-922" fmla="*/ 1283495 h 1283495"/>
              <a:gd name="connsiteX11-923" fmla="*/ 37715 w 1943950"/>
              <a:gd name="connsiteY11-924" fmla="*/ 1283495 h 1283495"/>
              <a:gd name="connsiteX12-925" fmla="*/ 2703 w 1943950"/>
              <a:gd name="connsiteY12-926" fmla="*/ 1260348 h 1283495"/>
              <a:gd name="connsiteX13-927" fmla="*/ 10238 w 1943950"/>
              <a:gd name="connsiteY13-928" fmla="*/ 1219033 h 1283495"/>
              <a:gd name="connsiteX14-929" fmla="*/ 1012191 w 1943950"/>
              <a:gd name="connsiteY14-930" fmla="*/ 173517 h 1283495"/>
              <a:gd name="connsiteX15-931" fmla="*/ 1011649 w 1943950"/>
              <a:gd name="connsiteY15-932" fmla="*/ 120212 h 1283495"/>
              <a:gd name="connsiteX16-933" fmla="*/ 956545 w 1943950"/>
              <a:gd name="connsiteY16-934" fmla="*/ 65108 h 1283495"/>
              <a:gd name="connsiteX17-935" fmla="*/ 948287 w 1943950"/>
              <a:gd name="connsiteY17-936" fmla="*/ 23530 h 1283495"/>
              <a:gd name="connsiteX0-937" fmla="*/ 948287 w 1943950"/>
              <a:gd name="connsiteY0-938" fmla="*/ 23530 h 1283495"/>
              <a:gd name="connsiteX1-939" fmla="*/ 983491 w 1943950"/>
              <a:gd name="connsiteY1-940" fmla="*/ 0 h 1283495"/>
              <a:gd name="connsiteX2-941" fmla="*/ 1905906 w 1943950"/>
              <a:gd name="connsiteY2-942" fmla="*/ 0 h 1283495"/>
              <a:gd name="connsiteX3-943" fmla="*/ 1943950 w 1943950"/>
              <a:gd name="connsiteY3-944" fmla="*/ 38107 h 1283495"/>
              <a:gd name="connsiteX4-945" fmla="*/ 1943950 w 1943950"/>
              <a:gd name="connsiteY4-946" fmla="*/ 960540 h 1283495"/>
              <a:gd name="connsiteX5-947" fmla="*/ 1920399 w 1943950"/>
              <a:gd name="connsiteY5-948" fmla="*/ 995690 h 1283495"/>
              <a:gd name="connsiteX6-949" fmla="*/ 1878871 w 1943950"/>
              <a:gd name="connsiteY6-950" fmla="*/ 987434 h 1283495"/>
              <a:gd name="connsiteX7-951" fmla="*/ 1821089 w 1943950"/>
              <a:gd name="connsiteY7-952" fmla="*/ 929652 h 1283495"/>
              <a:gd name="connsiteX8-953" fmla="*/ 1767007 w 1943950"/>
              <a:gd name="connsiteY8-954" fmla="*/ 929787 h 1283495"/>
              <a:gd name="connsiteX9-955" fmla="*/ 1428899 w 1943950"/>
              <a:gd name="connsiteY9-956" fmla="*/ 1272148 h 1283495"/>
              <a:gd name="connsiteX10-957" fmla="*/ 1401773 w 1943950"/>
              <a:gd name="connsiteY10-958" fmla="*/ 1283495 h 1283495"/>
              <a:gd name="connsiteX11-959" fmla="*/ 37715 w 1943950"/>
              <a:gd name="connsiteY11-960" fmla="*/ 1283495 h 1283495"/>
              <a:gd name="connsiteX12-961" fmla="*/ 2703 w 1943950"/>
              <a:gd name="connsiteY12-962" fmla="*/ 1260348 h 1283495"/>
              <a:gd name="connsiteX13-963" fmla="*/ 10238 w 1943950"/>
              <a:gd name="connsiteY13-964" fmla="*/ 1219033 h 1283495"/>
              <a:gd name="connsiteX14-965" fmla="*/ 1012191 w 1943950"/>
              <a:gd name="connsiteY14-966" fmla="*/ 173517 h 1283495"/>
              <a:gd name="connsiteX15-967" fmla="*/ 1011649 w 1943950"/>
              <a:gd name="connsiteY15-968" fmla="*/ 120212 h 1283495"/>
              <a:gd name="connsiteX16-969" fmla="*/ 956545 w 1943950"/>
              <a:gd name="connsiteY16-970" fmla="*/ 65108 h 1283495"/>
              <a:gd name="connsiteX17-971" fmla="*/ 948287 w 1943950"/>
              <a:gd name="connsiteY17-972" fmla="*/ 23530 h 1283495"/>
              <a:gd name="connsiteX0-973" fmla="*/ 948287 w 1943950"/>
              <a:gd name="connsiteY0-974" fmla="*/ 23530 h 1283495"/>
              <a:gd name="connsiteX1-975" fmla="*/ 983491 w 1943950"/>
              <a:gd name="connsiteY1-976" fmla="*/ 0 h 1283495"/>
              <a:gd name="connsiteX2-977" fmla="*/ 1905906 w 1943950"/>
              <a:gd name="connsiteY2-978" fmla="*/ 0 h 1283495"/>
              <a:gd name="connsiteX3-979" fmla="*/ 1943950 w 1943950"/>
              <a:gd name="connsiteY3-980" fmla="*/ 38107 h 1283495"/>
              <a:gd name="connsiteX4-981" fmla="*/ 1943950 w 1943950"/>
              <a:gd name="connsiteY4-982" fmla="*/ 960540 h 1283495"/>
              <a:gd name="connsiteX5-983" fmla="*/ 1920399 w 1943950"/>
              <a:gd name="connsiteY5-984" fmla="*/ 995690 h 1283495"/>
              <a:gd name="connsiteX6-985" fmla="*/ 1878871 w 1943950"/>
              <a:gd name="connsiteY6-986" fmla="*/ 987434 h 1283495"/>
              <a:gd name="connsiteX7-987" fmla="*/ 1821089 w 1943950"/>
              <a:gd name="connsiteY7-988" fmla="*/ 929652 h 1283495"/>
              <a:gd name="connsiteX8-989" fmla="*/ 1767007 w 1943950"/>
              <a:gd name="connsiteY8-990" fmla="*/ 929787 h 1283495"/>
              <a:gd name="connsiteX9-991" fmla="*/ 1428899 w 1943950"/>
              <a:gd name="connsiteY9-992" fmla="*/ 1272148 h 1283495"/>
              <a:gd name="connsiteX10-993" fmla="*/ 1401773 w 1943950"/>
              <a:gd name="connsiteY10-994" fmla="*/ 1283495 h 1283495"/>
              <a:gd name="connsiteX11-995" fmla="*/ 37715 w 1943950"/>
              <a:gd name="connsiteY11-996" fmla="*/ 1283495 h 1283495"/>
              <a:gd name="connsiteX12-997" fmla="*/ 2703 w 1943950"/>
              <a:gd name="connsiteY12-998" fmla="*/ 1260348 h 1283495"/>
              <a:gd name="connsiteX13-999" fmla="*/ 10238 w 1943950"/>
              <a:gd name="connsiteY13-1000" fmla="*/ 1219033 h 1283495"/>
              <a:gd name="connsiteX14-1001" fmla="*/ 1012191 w 1943950"/>
              <a:gd name="connsiteY14-1002" fmla="*/ 173517 h 1283495"/>
              <a:gd name="connsiteX15-1003" fmla="*/ 1011649 w 1943950"/>
              <a:gd name="connsiteY15-1004" fmla="*/ 120212 h 1283495"/>
              <a:gd name="connsiteX16-1005" fmla="*/ 956545 w 1943950"/>
              <a:gd name="connsiteY16-1006" fmla="*/ 65108 h 1283495"/>
              <a:gd name="connsiteX17-1007" fmla="*/ 948287 w 1943950"/>
              <a:gd name="connsiteY17-1008" fmla="*/ 23530 h 1283495"/>
              <a:gd name="connsiteX0-1009" fmla="*/ 948287 w 1943950"/>
              <a:gd name="connsiteY0-1010" fmla="*/ 23530 h 1283495"/>
              <a:gd name="connsiteX1-1011" fmla="*/ 983491 w 1943950"/>
              <a:gd name="connsiteY1-1012" fmla="*/ 0 h 1283495"/>
              <a:gd name="connsiteX2-1013" fmla="*/ 1905906 w 1943950"/>
              <a:gd name="connsiteY2-1014" fmla="*/ 0 h 1283495"/>
              <a:gd name="connsiteX3-1015" fmla="*/ 1943950 w 1943950"/>
              <a:gd name="connsiteY3-1016" fmla="*/ 38107 h 1283495"/>
              <a:gd name="connsiteX4-1017" fmla="*/ 1943950 w 1943950"/>
              <a:gd name="connsiteY4-1018" fmla="*/ 960540 h 1283495"/>
              <a:gd name="connsiteX5-1019" fmla="*/ 1920399 w 1943950"/>
              <a:gd name="connsiteY5-1020" fmla="*/ 995690 h 1283495"/>
              <a:gd name="connsiteX6-1021" fmla="*/ 1878871 w 1943950"/>
              <a:gd name="connsiteY6-1022" fmla="*/ 987434 h 1283495"/>
              <a:gd name="connsiteX7-1023" fmla="*/ 1821089 w 1943950"/>
              <a:gd name="connsiteY7-1024" fmla="*/ 929652 h 1283495"/>
              <a:gd name="connsiteX8-1025" fmla="*/ 1767007 w 1943950"/>
              <a:gd name="connsiteY8-1026" fmla="*/ 929787 h 1283495"/>
              <a:gd name="connsiteX9-1027" fmla="*/ 1428899 w 1943950"/>
              <a:gd name="connsiteY9-1028" fmla="*/ 1272148 h 1283495"/>
              <a:gd name="connsiteX10-1029" fmla="*/ 1401773 w 1943950"/>
              <a:gd name="connsiteY10-1030" fmla="*/ 1283495 h 1283495"/>
              <a:gd name="connsiteX11-1031" fmla="*/ 37715 w 1943950"/>
              <a:gd name="connsiteY11-1032" fmla="*/ 1283495 h 1283495"/>
              <a:gd name="connsiteX12-1033" fmla="*/ 2703 w 1943950"/>
              <a:gd name="connsiteY12-1034" fmla="*/ 1260348 h 1283495"/>
              <a:gd name="connsiteX13-1035" fmla="*/ 10238 w 1943950"/>
              <a:gd name="connsiteY13-1036" fmla="*/ 1219033 h 1283495"/>
              <a:gd name="connsiteX14-1037" fmla="*/ 1012191 w 1943950"/>
              <a:gd name="connsiteY14-1038" fmla="*/ 173517 h 1283495"/>
              <a:gd name="connsiteX15-1039" fmla="*/ 1011649 w 1943950"/>
              <a:gd name="connsiteY15-1040" fmla="*/ 120212 h 1283495"/>
              <a:gd name="connsiteX16-1041" fmla="*/ 956545 w 1943950"/>
              <a:gd name="connsiteY16-1042" fmla="*/ 65108 h 1283495"/>
              <a:gd name="connsiteX17-1043" fmla="*/ 948287 w 1943950"/>
              <a:gd name="connsiteY17-1044" fmla="*/ 23530 h 1283495"/>
              <a:gd name="connsiteX0-1045" fmla="*/ 948287 w 1943950"/>
              <a:gd name="connsiteY0-1046" fmla="*/ 23530 h 1283495"/>
              <a:gd name="connsiteX1-1047" fmla="*/ 983491 w 1943950"/>
              <a:gd name="connsiteY1-1048" fmla="*/ 0 h 1283495"/>
              <a:gd name="connsiteX2-1049" fmla="*/ 1905906 w 1943950"/>
              <a:gd name="connsiteY2-1050" fmla="*/ 0 h 1283495"/>
              <a:gd name="connsiteX3-1051" fmla="*/ 1943950 w 1943950"/>
              <a:gd name="connsiteY3-1052" fmla="*/ 38107 h 1283495"/>
              <a:gd name="connsiteX4-1053" fmla="*/ 1943950 w 1943950"/>
              <a:gd name="connsiteY4-1054" fmla="*/ 960540 h 1283495"/>
              <a:gd name="connsiteX5-1055" fmla="*/ 1920399 w 1943950"/>
              <a:gd name="connsiteY5-1056" fmla="*/ 995690 h 1283495"/>
              <a:gd name="connsiteX6-1057" fmla="*/ 1878871 w 1943950"/>
              <a:gd name="connsiteY6-1058" fmla="*/ 987434 h 1283495"/>
              <a:gd name="connsiteX7-1059" fmla="*/ 1821089 w 1943950"/>
              <a:gd name="connsiteY7-1060" fmla="*/ 929652 h 1283495"/>
              <a:gd name="connsiteX8-1061" fmla="*/ 1767007 w 1943950"/>
              <a:gd name="connsiteY8-1062" fmla="*/ 929787 h 1283495"/>
              <a:gd name="connsiteX9-1063" fmla="*/ 1428899 w 1943950"/>
              <a:gd name="connsiteY9-1064" fmla="*/ 1272148 h 1283495"/>
              <a:gd name="connsiteX10-1065" fmla="*/ 1401773 w 1943950"/>
              <a:gd name="connsiteY10-1066" fmla="*/ 1283495 h 1283495"/>
              <a:gd name="connsiteX11-1067" fmla="*/ 37715 w 1943950"/>
              <a:gd name="connsiteY11-1068" fmla="*/ 1283495 h 1283495"/>
              <a:gd name="connsiteX12-1069" fmla="*/ 2703 w 1943950"/>
              <a:gd name="connsiteY12-1070" fmla="*/ 1260348 h 1283495"/>
              <a:gd name="connsiteX13-1071" fmla="*/ 10238 w 1943950"/>
              <a:gd name="connsiteY13-1072" fmla="*/ 1219033 h 1283495"/>
              <a:gd name="connsiteX14-1073" fmla="*/ 1012191 w 1943950"/>
              <a:gd name="connsiteY14-1074" fmla="*/ 173517 h 1283495"/>
              <a:gd name="connsiteX15-1075" fmla="*/ 1011649 w 1943950"/>
              <a:gd name="connsiteY15-1076" fmla="*/ 120212 h 1283495"/>
              <a:gd name="connsiteX16-1077" fmla="*/ 956545 w 1943950"/>
              <a:gd name="connsiteY16-1078" fmla="*/ 65108 h 1283495"/>
              <a:gd name="connsiteX17-1079" fmla="*/ 948287 w 1943950"/>
              <a:gd name="connsiteY17-1080" fmla="*/ 23530 h 1283495"/>
              <a:gd name="connsiteX0-1081" fmla="*/ 948287 w 1943950"/>
              <a:gd name="connsiteY0-1082" fmla="*/ 23530 h 1283495"/>
              <a:gd name="connsiteX1-1083" fmla="*/ 983491 w 1943950"/>
              <a:gd name="connsiteY1-1084" fmla="*/ 0 h 1283495"/>
              <a:gd name="connsiteX2-1085" fmla="*/ 1905906 w 1943950"/>
              <a:gd name="connsiteY2-1086" fmla="*/ 0 h 1283495"/>
              <a:gd name="connsiteX3-1087" fmla="*/ 1943950 w 1943950"/>
              <a:gd name="connsiteY3-1088" fmla="*/ 38107 h 1283495"/>
              <a:gd name="connsiteX4-1089" fmla="*/ 1943950 w 1943950"/>
              <a:gd name="connsiteY4-1090" fmla="*/ 960540 h 1283495"/>
              <a:gd name="connsiteX5-1091" fmla="*/ 1920399 w 1943950"/>
              <a:gd name="connsiteY5-1092" fmla="*/ 995690 h 1283495"/>
              <a:gd name="connsiteX6-1093" fmla="*/ 1878871 w 1943950"/>
              <a:gd name="connsiteY6-1094" fmla="*/ 987434 h 1283495"/>
              <a:gd name="connsiteX7-1095" fmla="*/ 1821089 w 1943950"/>
              <a:gd name="connsiteY7-1096" fmla="*/ 929652 h 1283495"/>
              <a:gd name="connsiteX8-1097" fmla="*/ 1767007 w 1943950"/>
              <a:gd name="connsiteY8-1098" fmla="*/ 929787 h 1283495"/>
              <a:gd name="connsiteX9-1099" fmla="*/ 1428899 w 1943950"/>
              <a:gd name="connsiteY9-1100" fmla="*/ 1272148 h 1283495"/>
              <a:gd name="connsiteX10-1101" fmla="*/ 1401773 w 1943950"/>
              <a:gd name="connsiteY10-1102" fmla="*/ 1283495 h 1283495"/>
              <a:gd name="connsiteX11-1103" fmla="*/ 37715 w 1943950"/>
              <a:gd name="connsiteY11-1104" fmla="*/ 1283495 h 1283495"/>
              <a:gd name="connsiteX12-1105" fmla="*/ 2703 w 1943950"/>
              <a:gd name="connsiteY12-1106" fmla="*/ 1260348 h 1283495"/>
              <a:gd name="connsiteX13-1107" fmla="*/ 10238 w 1943950"/>
              <a:gd name="connsiteY13-1108" fmla="*/ 1219033 h 1283495"/>
              <a:gd name="connsiteX14-1109" fmla="*/ 1012191 w 1943950"/>
              <a:gd name="connsiteY14-1110" fmla="*/ 173517 h 1283495"/>
              <a:gd name="connsiteX15-1111" fmla="*/ 1011649 w 1943950"/>
              <a:gd name="connsiteY15-1112" fmla="*/ 120212 h 1283495"/>
              <a:gd name="connsiteX16-1113" fmla="*/ 956545 w 1943950"/>
              <a:gd name="connsiteY16-1114" fmla="*/ 65108 h 1283495"/>
              <a:gd name="connsiteX17-1115" fmla="*/ 948287 w 1943950"/>
              <a:gd name="connsiteY17-1116" fmla="*/ 23530 h 1283495"/>
              <a:gd name="connsiteX0-1117" fmla="*/ 948287 w 1943950"/>
              <a:gd name="connsiteY0-1118" fmla="*/ 23530 h 1283495"/>
              <a:gd name="connsiteX1-1119" fmla="*/ 983491 w 1943950"/>
              <a:gd name="connsiteY1-1120" fmla="*/ 0 h 1283495"/>
              <a:gd name="connsiteX2-1121" fmla="*/ 1905906 w 1943950"/>
              <a:gd name="connsiteY2-1122" fmla="*/ 0 h 1283495"/>
              <a:gd name="connsiteX3-1123" fmla="*/ 1943950 w 1943950"/>
              <a:gd name="connsiteY3-1124" fmla="*/ 38107 h 1283495"/>
              <a:gd name="connsiteX4-1125" fmla="*/ 1943950 w 1943950"/>
              <a:gd name="connsiteY4-1126" fmla="*/ 960540 h 1283495"/>
              <a:gd name="connsiteX5-1127" fmla="*/ 1920399 w 1943950"/>
              <a:gd name="connsiteY5-1128" fmla="*/ 995690 h 1283495"/>
              <a:gd name="connsiteX6-1129" fmla="*/ 1878871 w 1943950"/>
              <a:gd name="connsiteY6-1130" fmla="*/ 987434 h 1283495"/>
              <a:gd name="connsiteX7-1131" fmla="*/ 1821089 w 1943950"/>
              <a:gd name="connsiteY7-1132" fmla="*/ 929652 h 1283495"/>
              <a:gd name="connsiteX8-1133" fmla="*/ 1767007 w 1943950"/>
              <a:gd name="connsiteY8-1134" fmla="*/ 929787 h 1283495"/>
              <a:gd name="connsiteX9-1135" fmla="*/ 1428899 w 1943950"/>
              <a:gd name="connsiteY9-1136" fmla="*/ 1272148 h 1283495"/>
              <a:gd name="connsiteX10-1137" fmla="*/ 1401773 w 1943950"/>
              <a:gd name="connsiteY10-1138" fmla="*/ 1283495 h 1283495"/>
              <a:gd name="connsiteX11-1139" fmla="*/ 37715 w 1943950"/>
              <a:gd name="connsiteY11-1140" fmla="*/ 1283495 h 1283495"/>
              <a:gd name="connsiteX12-1141" fmla="*/ 2703 w 1943950"/>
              <a:gd name="connsiteY12-1142" fmla="*/ 1260348 h 1283495"/>
              <a:gd name="connsiteX13-1143" fmla="*/ 10238 w 1943950"/>
              <a:gd name="connsiteY13-1144" fmla="*/ 1219033 h 1283495"/>
              <a:gd name="connsiteX14-1145" fmla="*/ 1012191 w 1943950"/>
              <a:gd name="connsiteY14-1146" fmla="*/ 173517 h 1283495"/>
              <a:gd name="connsiteX15-1147" fmla="*/ 1011649 w 1943950"/>
              <a:gd name="connsiteY15-1148" fmla="*/ 120212 h 1283495"/>
              <a:gd name="connsiteX16-1149" fmla="*/ 956545 w 1943950"/>
              <a:gd name="connsiteY16-1150" fmla="*/ 65108 h 1283495"/>
              <a:gd name="connsiteX17-1151" fmla="*/ 948287 w 1943950"/>
              <a:gd name="connsiteY17-1152" fmla="*/ 23530 h 128349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1943950" h="1283495">
                <a:moveTo>
                  <a:pt x="948287" y="23530"/>
                </a:moveTo>
                <a:cubicBezTo>
                  <a:pt x="953755" y="10319"/>
                  <a:pt x="969194" y="1"/>
                  <a:pt x="983491" y="0"/>
                </a:cubicBezTo>
                <a:cubicBezTo>
                  <a:pt x="997788" y="1"/>
                  <a:pt x="1883585" y="1"/>
                  <a:pt x="1905906" y="0"/>
                </a:cubicBezTo>
                <a:cubicBezTo>
                  <a:pt x="1928228" y="1"/>
                  <a:pt x="1943950" y="15786"/>
                  <a:pt x="1943950" y="38107"/>
                </a:cubicBezTo>
                <a:cubicBezTo>
                  <a:pt x="1943950" y="60429"/>
                  <a:pt x="1943950" y="946245"/>
                  <a:pt x="1943950" y="960540"/>
                </a:cubicBezTo>
                <a:cubicBezTo>
                  <a:pt x="1943950" y="974838"/>
                  <a:pt x="1933606" y="990217"/>
                  <a:pt x="1920399" y="995690"/>
                </a:cubicBezTo>
                <a:cubicBezTo>
                  <a:pt x="1907192" y="1001165"/>
                  <a:pt x="1888980" y="997544"/>
                  <a:pt x="1878871" y="987434"/>
                </a:cubicBezTo>
                <a:cubicBezTo>
                  <a:pt x="1868762" y="977325"/>
                  <a:pt x="1836949" y="945513"/>
                  <a:pt x="1821089" y="929652"/>
                </a:cubicBezTo>
                <a:cubicBezTo>
                  <a:pt x="1805230" y="913793"/>
                  <a:pt x="1782767" y="913830"/>
                  <a:pt x="1767007" y="929787"/>
                </a:cubicBezTo>
                <a:cubicBezTo>
                  <a:pt x="1751246" y="945747"/>
                  <a:pt x="1436154" y="1264803"/>
                  <a:pt x="1428899" y="1272148"/>
                </a:cubicBezTo>
                <a:cubicBezTo>
                  <a:pt x="1421644" y="1279495"/>
                  <a:pt x="1412098" y="1283496"/>
                  <a:pt x="1401773" y="1283495"/>
                </a:cubicBezTo>
                <a:cubicBezTo>
                  <a:pt x="1391448" y="1283496"/>
                  <a:pt x="51905" y="1283496"/>
                  <a:pt x="37715" y="1283495"/>
                </a:cubicBezTo>
                <a:cubicBezTo>
                  <a:pt x="23524" y="1283496"/>
                  <a:pt x="8273" y="1273401"/>
                  <a:pt x="2703" y="1260348"/>
                </a:cubicBezTo>
                <a:cubicBezTo>
                  <a:pt x="-2866" y="1247297"/>
                  <a:pt x="420" y="1229279"/>
                  <a:pt x="10238" y="1219033"/>
                </a:cubicBezTo>
                <a:cubicBezTo>
                  <a:pt x="20057" y="1208788"/>
                  <a:pt x="997013" y="189355"/>
                  <a:pt x="1012191" y="173517"/>
                </a:cubicBezTo>
                <a:cubicBezTo>
                  <a:pt x="1027369" y="157680"/>
                  <a:pt x="1027160" y="135724"/>
                  <a:pt x="1011649" y="120212"/>
                </a:cubicBezTo>
                <a:cubicBezTo>
                  <a:pt x="996137" y="104701"/>
                  <a:pt x="966655" y="75219"/>
                  <a:pt x="956545" y="65108"/>
                </a:cubicBezTo>
                <a:cubicBezTo>
                  <a:pt x="946436" y="55000"/>
                  <a:pt x="942820" y="36740"/>
                  <a:pt x="948287" y="23530"/>
                </a:cubicBezTo>
                <a:close/>
              </a:path>
            </a:pathLst>
          </a:custGeom>
          <a:gradFill>
            <a:gsLst>
              <a:gs pos="100000">
                <a:srgbClr val="FFC000">
                  <a:lumMod val="60000"/>
                  <a:lumOff val="40000"/>
                </a:srgbClr>
              </a:gs>
              <a:gs pos="10000">
                <a:srgbClr val="FFC000"/>
              </a:gs>
            </a:gsLst>
            <a:lin ang="18900000" scaled="0"/>
          </a:gradFill>
          <a:ln>
            <a:noFill/>
          </a:ln>
          <a:effectLst>
            <a:outerShdw blurRad="63500" dist="38100" dir="8100000" algn="tr" rotWithShape="0">
              <a:srgbClr val="FFC000">
                <a:alpha val="20000"/>
              </a:srgbClr>
            </a:outerShdw>
          </a:effectLst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ot="0" spcFirstLastPara="0" vertOverflow="overflow" horzOverflow="overflow" vert="horz" wrap="none" lIns="756285" tIns="107950" rIns="0" bIns="36195" numCol="1" spcCol="0" rtlCol="0" fromWordArt="0" anchor="ctr" anchorCtr="0" forceAA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altLang="zh-CN" sz="3800" b="1">
                <a:solidFill>
                  <a:srgbClr val="FFFFFF"/>
                </a:solidFill>
                <a:latin typeface="+mn-ea"/>
                <a:cs typeface="+mn-ea"/>
                <a:sym typeface="+mn-ea"/>
              </a:rPr>
              <a:t>03</a:t>
            </a:r>
            <a:endParaRPr lang="en-US" altLang="zh-CN" sz="3800" b="1">
              <a:solidFill>
                <a:srgbClr val="FFFFFF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1" name="椭圆 60"/>
          <p:cNvSpPr/>
          <p:nvPr>
            <p:custDataLst>
              <p:tags r:id="rId15"/>
            </p:custDataLst>
          </p:nvPr>
        </p:nvSpPr>
        <p:spPr>
          <a:xfrm>
            <a:off x="11444288" y="2189480"/>
            <a:ext cx="299720" cy="299720"/>
          </a:xfrm>
          <a:prstGeom prst="ellipse">
            <a:avLst/>
          </a:prstGeom>
          <a:solidFill>
            <a:srgbClr val="FFC000">
              <a:alpha val="1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45000" lnSpcReduction="20000"/>
          </a:bodyPr>
          <a:lstStyle/>
          <a:p>
            <a:pPr algn="ctr"/>
            <a:endParaRPr lang="zh-CN" altLang="en-US"/>
          </a:p>
        </p:txBody>
      </p:sp>
      <p:sp>
        <p:nvSpPr>
          <p:cNvPr id="62" name="椭圆 61"/>
          <p:cNvSpPr/>
          <p:nvPr>
            <p:custDataLst>
              <p:tags r:id="rId16"/>
            </p:custDataLst>
          </p:nvPr>
        </p:nvSpPr>
        <p:spPr>
          <a:xfrm rot="5400000">
            <a:off x="11538268" y="2283460"/>
            <a:ext cx="109855" cy="109855"/>
          </a:xfrm>
          <a:prstGeom prst="ellipse">
            <a:avLst/>
          </a:prstGeom>
          <a:solidFill>
            <a:srgbClr val="FFC000">
              <a:alpha val="75000"/>
            </a:srgbClr>
          </a:solidFill>
          <a:ln>
            <a:noFill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/>
          </a:p>
        </p:txBody>
      </p:sp>
      <p:cxnSp>
        <p:nvCxnSpPr>
          <p:cNvPr id="70" name="直接连接符 69"/>
          <p:cNvCxnSpPr/>
          <p:nvPr>
            <p:custDataLst>
              <p:tags r:id="rId17"/>
            </p:custDataLst>
          </p:nvPr>
        </p:nvCxnSpPr>
        <p:spPr>
          <a:xfrm>
            <a:off x="11594148" y="2489200"/>
            <a:ext cx="14605" cy="1828800"/>
          </a:xfrm>
          <a:prstGeom prst="line">
            <a:avLst/>
          </a:prstGeom>
          <a:ln w="3175">
            <a:solidFill>
              <a:srgbClr val="FFC000"/>
            </a:solidFill>
            <a:prstDash val="sysDot"/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sp>
        <p:nvSpPr>
          <p:cNvPr id="11" name="矩形 10"/>
          <p:cNvSpPr/>
          <p:nvPr>
            <p:custDataLst>
              <p:tags r:id="rId18"/>
            </p:custDataLst>
          </p:nvPr>
        </p:nvSpPr>
        <p:spPr>
          <a:xfrm>
            <a:off x="8514398" y="1323340"/>
            <a:ext cx="2755265" cy="125857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600" b="1" dirty="0">
                <a:solidFill>
                  <a:srgbClr val="FFC000"/>
                </a:solidFill>
                <a:latin typeface="+mn-ea"/>
                <a:cs typeface="+mn-ea"/>
                <a:sym typeface="+mn-ea"/>
              </a:rPr>
              <a:t>业绩驱动型</a:t>
            </a:r>
            <a:endParaRPr lang="zh-CN" altLang="en-US" sz="2600" b="1" dirty="0">
              <a:solidFill>
                <a:srgbClr val="FFC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19"/>
            </p:custDataLst>
          </p:nvPr>
        </p:nvSpPr>
        <p:spPr>
          <a:xfrm>
            <a:off x="8514398" y="2674620"/>
            <a:ext cx="2755265" cy="10394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900" dirty="0">
                <a:solidFill>
                  <a:srgbClr val="000000">
                    <a:lumMod val="85000"/>
                    <a:lumOff val="15000"/>
                  </a:srgbClr>
                </a:solidFill>
                <a:latin typeface="+mn-ea"/>
                <a:cs typeface="+mn-ea"/>
                <a:sym typeface="+mn-ea"/>
              </a:rPr>
              <a:t>基于企业盈利改善，如周期股反转、涨价方向、困境反转、新兴消费、红利股等</a:t>
            </a: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  <a:p>
            <a:pPr indent="0" algn="r" fontAlgn="auto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900" dirty="0">
              <a:solidFill>
                <a:srgbClr val="000000">
                  <a:lumMod val="85000"/>
                  <a:lumOff val="15000"/>
                </a:srgbClr>
              </a:solidFill>
              <a:latin typeface="+mn-ea"/>
              <a:cs typeface="+mn-ea"/>
              <a:sym typeface="+mn-ea"/>
            </a:endParaRPr>
          </a:p>
        </p:txBody>
      </p:sp>
    </p:spTree>
    <p:custDataLst>
      <p:tags r:id="rId20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281363" y="41275"/>
            <a:ext cx="56457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AFAFA"/>
                    </a:gs>
                    <a:gs pos="100000">
                      <a:srgbClr val="FFF5CB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Normal" panose="020B0400000000000000" charset="-122"/>
              </a:rPr>
              <a:t>国家政策</a:t>
            </a:r>
            <a:endParaRPr kumimoji="0" lang="zh-CN" sz="3200" b="0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rgbClr val="FAFAFA"/>
                  </a:gs>
                  <a:gs pos="100000">
                    <a:srgbClr val="FFF5CB"/>
                  </a:gs>
                </a:gsLst>
                <a:lin ang="5400000" scaled="0"/>
              </a:gra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95" y="1223645"/>
            <a:ext cx="9934575" cy="44100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45]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4.xml><?xml version="1.0" encoding="utf-8"?>
<p:tagLst xmlns:p="http://schemas.openxmlformats.org/presentationml/2006/main">
  <p:tag name="resource_record_key" val="{&quot;65&quot;:[20205081],&quot;70&quot;:[3314143,3314145,3312355,3312258,3314177,3314169,3312256,3312207,3314175]}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069_1*l_h_i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069_1*l_h_i*1_1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069_1*l_h_i*1_1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069_1*l_h_i*1_1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5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69_1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3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1*l_h_f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069_1*l_h_i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069_1*l_h_i*1_2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069_1*l_h_i*1_2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069_1*l_h_i*1_2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6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5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69_1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59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1*l_h_f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添加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069_1*l_h_i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069_1*l_h_i*1_3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069_1*l_h_i*1_3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069_1*l_h_i*1_3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7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069_1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1*l_h_f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8.05001220703125,&quot;top&quot;:102.04999389648438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69,3314175]}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231069_1*l_h_i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gradient&quot;:[{&quot;brightness&quot;:0,&quot;colorType&quot;:1,&quot;foreColorIndex&quot;:5,&quot;pos&quot;:0,&quot;transparency&quot;:0},{&quot;brightness&quot;:0.4000000059604645,&quot;colorType&quot;:1,&quot;foreColorIndex&quot;:5,&quot;pos&quot;:0.8999999761581421,&quot;transparency&quot;:0}],&quot;type&quot;:3},&quot;glow&quot;:{&quot;colorType&quot;:0},&quot;line&quot;:{&quot;type&quot;:0},&quot;shadow&quot;:{&quot;brightness&quot;:0,&quot;colorType&quot;:1,&quot;foreColorIndex&quot;:5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1069_1*l_h_i*1_1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1069_1*l_h_i*1_1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5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5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4"/>
  <p:tag name="KSO_WM_UNIT_ID" val="diagram20231069_1*l_h_i*1_1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5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7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1069_1*l_h_a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79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1069_1*l_h_f*1_1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231069_1*l_h_i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gradient&quot;:[{&quot;brightness&quot;:0.4000000059604645,&quot;colorType&quot;:1,&quot;foreColorIndex&quot;:6,&quot;pos&quot;:0.8999999761581421,&quot;transparency&quot;:0},{&quot;brightness&quot;:0,&quot;colorType&quot;:1,&quot;foreColorIndex&quot;:6,&quot;pos&quot;:0,&quot;transparency&quot;:0}],&quot;type&quot;:3},&quot;glow&quot;:{&quot;colorType&quot;:0},&quot;line&quot;:{&quot;type&quot;:0},&quot;shadow&quot;:{&quot;brightness&quot;:0,&quot;colorType&quot;:1,&quot;foreColorIndex&quot;:6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1069_1*l_h_i*1_2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6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1069_1*l_h_i*1_2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6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6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4"/>
  <p:tag name="KSO_WM_UNIT_ID" val="diagram20231069_1*l_h_i*1_2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6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6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8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231069_1*l_h_a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6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5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1069_1*l_h_f*1_2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添加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231069_1*l_h_i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3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gradient&quot;:[{&quot;brightness&quot;:0.4000000059604645,&quot;colorType&quot;:1,&quot;foreColorIndex&quot;:7,&quot;pos&quot;:1,&quot;transparency&quot;:0},{&quot;brightness&quot;:0,&quot;colorType&quot;:1,&quot;foreColorIndex&quot;:7,&quot;pos&quot;:0.10000000149011612,&quot;transparency&quot;:0}],&quot;type&quot;:3},&quot;glow&quot;:{&quot;colorType&quot;:0},&quot;line&quot;:{&quot;type&quot;:0},&quot;shadow&quot;:{&quot;brightness&quot;:0,&quot;colorType&quot;:1,&quot;foreColorIndex&quot;:7,&quot;transparency&quot;:0.80000001192092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231069_1*l_h_i*1_3_2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7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231069_1*l_h_i*1_3_3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FILL_TYPE" val="1"/>
  <p:tag name="KSO_WM_UNIT_FILL_FORE_SCHEMECOLOR_INDEX" val="7"/>
  <p:tag name="KSO_WM_UNIT_FILL_FORE_SCHEMECOLOR_INDEX_BRIGHTNESS" val="0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solid&quot;:{&quot;brightness&quot;:0,&quot;colorType&quot;:1,&quot;foreColorIndex&quot;:7,&quot;transparency&quot;:0.2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4"/>
  <p:tag name="KSO_WM_UNIT_ID" val="diagram20231069_1*l_h_i*1_3_4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LINE_FORE_SCHEMECOLOR_INDEX" val="7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solidLine&quot;:{&quot;brightness&quot;:0,&quot;colorType&quot;:1,&quot;foreColorIndex&quot;:7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DIAGRAM_USE_COLOR_VALUE" val="{&quot;color_scheme&quot;:1,&quot;color_type&quot;:1,&quot;theme_color_indexes&quot;:[]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231069_1*l_h_a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添加标题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7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1.xml><?xml version="1.0" encoding="utf-8"?>
<p:tagLst xmlns:p="http://schemas.openxmlformats.org/presentationml/2006/main">
  <p:tag name="KSO_WM_UNIT_SUBTYPE" val="a"/>
  <p:tag name="KSO_WM_UNIT_TEXT_LAYER_COUNT" val="1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31069_1*l_h_f*1_3_1"/>
  <p:tag name="KSO_WM_TEMPLATE_CATEGORY" val="diagram"/>
  <p:tag name="KSO_WM_TEMPLATE_INDEX" val="20231069"/>
  <p:tag name="KSO_WM_UNIT_LAYERLEVEL" val="1_1_1"/>
  <p:tag name="KSO_WM_TAG_VERSION" val="3.0"/>
  <p:tag name="KSO_WM_BEAUTIFY_FLAG" val="#wm#"/>
  <p:tag name="KSO_WM_DIAGRAM_VERSION" val="3"/>
  <p:tag name="KSO_WM_DIAGRAM_COLOR_TRICK" val="4"/>
  <p:tag name="KSO_WM_DIAGRAM_COLOR_TEXT_CAN_REMOVE" val="n"/>
  <p:tag name="KSO_WM_UNIT_PRESET_TEXT" val="单击此处输入你的正文，文字是您思想的提炼"/>
  <p:tag name="KSO_WM_UNIT_TEXT_FILL_FORE_SCHEMECOLOR_INDEX" val="1"/>
  <p:tag name="KSO_WM_UNIT_TEXT_FILL_TYPE" val="1"/>
  <p:tag name="KSO_WM_UNIT_TEXT_TYPE" val="1"/>
  <p:tag name="KSO_WM_DIAGRAM_MAX_ITEMCNT" val="6"/>
  <p:tag name="KSO_WM_DIAGRAM_MIN_ITEMCNT" val="3"/>
  <p:tag name="KSO_WM_DIAGRAM_VIRTUALLY_FRAME" val="{&quot;height&quot;:359.70001220703125,&quot;left&quot;:59.60001220703125,&quot;top&quot;:104.19999389648437,&quot;width&quot;:866.0999755859375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DIAGRAM_USE_COLOR_VALUE" val="{&quot;color_scheme&quot;:1,&quot;color_type&quot;:1,&quot;theme_color_indexes&quot;:[]}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,3314175]}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,3314175]}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177,3314175]}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1599</Words>
  <Application>WPS 演示</Application>
  <PresentationFormat>宽屏</PresentationFormat>
  <Paragraphs>108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思源黑体 CN Normal</vt:lpstr>
      <vt:lpstr>黑体</vt:lpstr>
      <vt:lpstr>思源黑体 Medium</vt:lpstr>
      <vt:lpstr>思源黑体 CN Regular</vt:lpstr>
      <vt:lpstr>思源黑体 CN Light</vt:lpstr>
      <vt:lpstr>思源黑体 CN Bold</vt:lpstr>
      <vt:lpstr>思源黑体 CN Medium</vt:lpstr>
      <vt:lpstr>微软雅黑</vt:lpstr>
      <vt:lpstr>Arial Unicode MS</vt:lpstr>
      <vt:lpstr>Calibri</vt:lpstr>
      <vt:lpstr>方正大黑体_GBK</vt:lpstr>
      <vt:lpstr>方正宝黑体 简 Medium</vt:lpstr>
      <vt:lpstr>兰米黑体</vt:lpstr>
      <vt:lpstr>方正宝黑体 简 Light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214</cp:revision>
  <dcterms:created xsi:type="dcterms:W3CDTF">2019-06-19T02:08:00Z</dcterms:created>
  <dcterms:modified xsi:type="dcterms:W3CDTF">2025-11-30T03:06:56Z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ICV">
    <vt:lpwstr>35418AE94D854DC5BE83C6284CB61930_11</vt:lpwstr>
  </property>
</Properties>
</file>