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0" r:id="rId3"/>
    <p:sldId id="262" r:id="rId4"/>
    <p:sldId id="273" r:id="rId5"/>
    <p:sldId id="276" r:id="rId6"/>
    <p:sldId id="307" r:id="rId7"/>
    <p:sldId id="265" r:id="rId8"/>
    <p:sldId id="266" r:id="rId9"/>
    <p:sldId id="280" r:id="rId10"/>
    <p:sldId id="308" r:id="rId11"/>
    <p:sldId id="269" r:id="rId12"/>
    <p:sldId id="267" r:id="rId13"/>
    <p:sldId id="283" r:id="rId14"/>
    <p:sldId id="309" r:id="rId15"/>
    <p:sldId id="306" r:id="rId16"/>
  </p:sldIdLst>
  <p:sldSz cx="12192000" cy="6858000"/>
  <p:notesSz cx="6858000" cy="9144000"/>
  <p:custDataLst>
    <p:tags r:id="rId2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47" userDrawn="1">
          <p15:clr>
            <a:srgbClr val="A4A3A4"/>
          </p15:clr>
        </p15:guide>
        <p15:guide id="2" pos="383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5CB"/>
    <a:srgbClr val="ED0415"/>
    <a:srgbClr val="E90212"/>
    <a:srgbClr val="644242"/>
    <a:srgbClr val="8D2F2F"/>
    <a:srgbClr val="6A2323"/>
    <a:srgbClr val="571D1D"/>
    <a:srgbClr val="FFFCD8"/>
    <a:srgbClr val="FFF1B7"/>
    <a:srgbClr val="FFE9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147"/>
        <p:guide pos="3838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0" Type="http://schemas.openxmlformats.org/officeDocument/2006/relationships/tags" Target="tags/tag68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6" Type="http://schemas.openxmlformats.org/officeDocument/2006/relationships/tags" Target="../tags/tag29.xml"/><Relationship Id="rId5" Type="http://schemas.openxmlformats.org/officeDocument/2006/relationships/tags" Target="../tags/tag28.xml"/><Relationship Id="rId4" Type="http://schemas.openxmlformats.org/officeDocument/2006/relationships/tags" Target="../tags/tag27.xml"/><Relationship Id="rId3" Type="http://schemas.openxmlformats.org/officeDocument/2006/relationships/tags" Target="../tags/tag26.xml"/><Relationship Id="rId2" Type="http://schemas.openxmlformats.org/officeDocument/2006/relationships/tags" Target="../tags/tag25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6" Type="http://schemas.openxmlformats.org/officeDocument/2006/relationships/tags" Target="../tags/tag38.xml"/><Relationship Id="rId5" Type="http://schemas.openxmlformats.org/officeDocument/2006/relationships/tags" Target="../tags/tag37.xml"/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9" Type="http://schemas.openxmlformats.org/officeDocument/2006/relationships/tags" Target="../tags/tag14.xml"/><Relationship Id="rId8" Type="http://schemas.openxmlformats.org/officeDocument/2006/relationships/tags" Target="../tags/tag13.xml"/><Relationship Id="rId7" Type="http://schemas.openxmlformats.org/officeDocument/2006/relationships/tags" Target="../tags/tag12.xml"/><Relationship Id="rId6" Type="http://schemas.openxmlformats.org/officeDocument/2006/relationships/tags" Target="../tags/tag11.xml"/><Relationship Id="rId5" Type="http://schemas.openxmlformats.org/officeDocument/2006/relationships/tags" Target="../tags/tag10.xml"/><Relationship Id="rId4" Type="http://schemas.openxmlformats.org/officeDocument/2006/relationships/tags" Target="../tags/tag9.xml"/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5" Type="http://schemas.openxmlformats.org/officeDocument/2006/relationships/tags" Target="../tags/tag18.xml"/><Relationship Id="rId4" Type="http://schemas.openxmlformats.org/officeDocument/2006/relationships/tags" Target="../tags/tag17.xml"/><Relationship Id="rId3" Type="http://schemas.openxmlformats.org/officeDocument/2006/relationships/tags" Target="../tags/tag16.xml"/><Relationship Id="rId2" Type="http://schemas.openxmlformats.org/officeDocument/2006/relationships/tags" Target="../tags/tag15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7" Type="http://schemas.openxmlformats.org/officeDocument/2006/relationships/tags" Target="../tags/tag24.xml"/><Relationship Id="rId6" Type="http://schemas.openxmlformats.org/officeDocument/2006/relationships/tags" Target="../tags/tag23.xml"/><Relationship Id="rId5" Type="http://schemas.openxmlformats.org/officeDocument/2006/relationships/tags" Target="../tags/tag22.xml"/><Relationship Id="rId4" Type="http://schemas.openxmlformats.org/officeDocument/2006/relationships/tags" Target="../tags/tag21.xml"/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画板 1 拷贝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 descr="组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361440" y="2157730"/>
            <a:ext cx="2554605" cy="1559560"/>
          </a:xfrm>
          <a:prstGeom prst="rect">
            <a:avLst/>
          </a:prstGeom>
        </p:spPr>
      </p:pic>
      <p:pic>
        <p:nvPicPr>
          <p:cNvPr id="9" name="图片 8" descr="组 4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102340" y="6539865"/>
            <a:ext cx="875030" cy="234950"/>
          </a:xfrm>
          <a:prstGeom prst="rect">
            <a:avLst/>
          </a:prstGeom>
        </p:spPr>
      </p:pic>
      <p:pic>
        <p:nvPicPr>
          <p:cNvPr id="4" name="图片 3" descr="图片1 拷贝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478770" y="183515"/>
            <a:ext cx="1391920" cy="30035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画板 1 拷贝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图片 8" descr="组 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102340" y="6539865"/>
            <a:ext cx="875030" cy="23495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画板 1 拷贝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图片 1" descr="图片1 拷贝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78770" y="183515"/>
            <a:ext cx="1391920" cy="30035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画板 1 拷贝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图片 8" descr="组 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102340" y="6539865"/>
            <a:ext cx="875030" cy="234950"/>
          </a:xfrm>
          <a:prstGeom prst="rect">
            <a:avLst/>
          </a:prstGeom>
        </p:spPr>
      </p:pic>
      <p:pic>
        <p:nvPicPr>
          <p:cNvPr id="4" name="图片 3" descr="图片1 拷贝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478770" y="183515"/>
            <a:ext cx="1391920" cy="300355"/>
          </a:xfrm>
          <a:prstGeom prst="rect">
            <a:avLst/>
          </a:prstGeom>
        </p:spPr>
      </p:pic>
      <p:sp>
        <p:nvSpPr>
          <p:cNvPr id="2" name="文本框 1"/>
          <p:cNvSpPr txBox="1"/>
          <p:nvPr userDrawn="1"/>
        </p:nvSpPr>
        <p:spPr>
          <a:xfrm>
            <a:off x="0" y="6569075"/>
            <a:ext cx="12192000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zh-CN" altLang="en-US" sz="1200">
                <a:solidFill>
                  <a:schemeClr val="bg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经传多赢资深投顾：陈灼基</a:t>
            </a:r>
            <a:r>
              <a:rPr lang="en-US" altLang="zh-CN" sz="1200">
                <a:solidFill>
                  <a:schemeClr val="bg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(A1120620030004)观点基于软件数据和理论模型分析，仅供参考，不构成</a:t>
            </a:r>
            <a:r>
              <a:rPr lang="zh-CN" altLang="en-US" sz="1200">
                <a:solidFill>
                  <a:schemeClr val="bg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投资</a:t>
            </a:r>
            <a:r>
              <a:rPr lang="en-US" altLang="zh-CN" sz="1200">
                <a:solidFill>
                  <a:schemeClr val="bg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建议，</a:t>
            </a:r>
            <a:r>
              <a:rPr lang="zh-CN" altLang="en-US" sz="1200">
                <a:solidFill>
                  <a:schemeClr val="bg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市场</a:t>
            </a:r>
            <a:r>
              <a:rPr lang="en-US" altLang="zh-CN" sz="1200">
                <a:solidFill>
                  <a:schemeClr val="bg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有风险，投资需谨慎</a:t>
            </a:r>
            <a:r>
              <a:rPr lang="zh-CN" altLang="en-US" sz="1200">
                <a:solidFill>
                  <a:schemeClr val="bg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！</a:t>
            </a:r>
            <a:endParaRPr lang="zh-CN" altLang="en-US" sz="1200">
              <a:solidFill>
                <a:schemeClr val="bg1"/>
              </a:solidFill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  <a:sym typeface="+mn-ea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画板 1 拷贝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9" Type="http://schemas.openxmlformats.org/officeDocument/2006/relationships/theme" Target="../theme/theme1.xml"/><Relationship Id="rId18" Type="http://schemas.openxmlformats.org/officeDocument/2006/relationships/tags" Target="../tags/tag44.xml"/><Relationship Id="rId17" Type="http://schemas.openxmlformats.org/officeDocument/2006/relationships/tags" Target="../tags/tag43.xml"/><Relationship Id="rId16" Type="http://schemas.openxmlformats.org/officeDocument/2006/relationships/tags" Target="../tags/tag42.xml"/><Relationship Id="rId15" Type="http://schemas.openxmlformats.org/officeDocument/2006/relationships/tags" Target="../tags/tag41.xml"/><Relationship Id="rId14" Type="http://schemas.openxmlformats.org/officeDocument/2006/relationships/tags" Target="../tags/tag40.xml"/><Relationship Id="rId13" Type="http://schemas.openxmlformats.org/officeDocument/2006/relationships/tags" Target="../tags/tag39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8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45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60.xml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tags" Target="../tags/tag62.xml"/><Relationship Id="rId2" Type="http://schemas.openxmlformats.org/officeDocument/2006/relationships/image" Target="../media/image16.png"/><Relationship Id="rId1" Type="http://schemas.openxmlformats.org/officeDocument/2006/relationships/tags" Target="../tags/tag61.xml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tags" Target="../tags/tag64.xml"/><Relationship Id="rId2" Type="http://schemas.openxmlformats.org/officeDocument/2006/relationships/image" Target="../media/image17.png"/><Relationship Id="rId1" Type="http://schemas.openxmlformats.org/officeDocument/2006/relationships/tags" Target="../tags/tag6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66.xml"/><Relationship Id="rId1" Type="http://schemas.openxmlformats.org/officeDocument/2006/relationships/tags" Target="../tags/tag6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6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46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tags" Target="../tags/tag48.xml"/><Relationship Id="rId2" Type="http://schemas.openxmlformats.org/officeDocument/2006/relationships/image" Target="../media/image10.png"/><Relationship Id="rId1" Type="http://schemas.openxmlformats.org/officeDocument/2006/relationships/tags" Target="../tags/tag47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tags" Target="../tags/tag50.xml"/><Relationship Id="rId2" Type="http://schemas.openxmlformats.org/officeDocument/2006/relationships/image" Target="../media/image11.png"/><Relationship Id="rId1" Type="http://schemas.openxmlformats.org/officeDocument/2006/relationships/tags" Target="../tags/tag49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tags" Target="../tags/tag52.xml"/><Relationship Id="rId2" Type="http://schemas.openxmlformats.org/officeDocument/2006/relationships/image" Target="../media/image12.png"/><Relationship Id="rId1" Type="http://schemas.openxmlformats.org/officeDocument/2006/relationships/tags" Target="../tags/tag5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53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tags" Target="../tags/tag55.xml"/><Relationship Id="rId2" Type="http://schemas.openxmlformats.org/officeDocument/2006/relationships/image" Target="../media/image13.png"/><Relationship Id="rId1" Type="http://schemas.openxmlformats.org/officeDocument/2006/relationships/tags" Target="../tags/tag54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tags" Target="../tags/tag57.xml"/><Relationship Id="rId2" Type="http://schemas.openxmlformats.org/officeDocument/2006/relationships/image" Target="../media/image14.png"/><Relationship Id="rId1" Type="http://schemas.openxmlformats.org/officeDocument/2006/relationships/tags" Target="../tags/tag56.xml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tags" Target="../tags/tag59.xml"/><Relationship Id="rId2" Type="http://schemas.openxmlformats.org/officeDocument/2006/relationships/image" Target="../media/image15.png"/><Relationship Id="rId1" Type="http://schemas.openxmlformats.org/officeDocument/2006/relationships/tags" Target="../tags/tag5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文本框 6"/>
          <p:cNvSpPr txBox="1"/>
          <p:nvPr/>
        </p:nvSpPr>
        <p:spPr>
          <a:xfrm>
            <a:off x="2480310" y="2893695"/>
            <a:ext cx="7224395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3200">
                <a:gradFill>
                  <a:gsLst>
                    <a:gs pos="0">
                      <a:srgbClr val="FAFAFA"/>
                    </a:gs>
                    <a:gs pos="100000">
                      <a:srgbClr val="FFF1B7"/>
                    </a:gs>
                  </a:gsLst>
                  <a:lin ang="5400000" scaled="0"/>
                </a:gradFill>
                <a:latin typeface="思源黑体 Medium" panose="020B0600000000000000" charset="-122"/>
                <a:ea typeface="思源黑体 Medium" panose="020B0600000000000000" charset="-122"/>
                <a:cs typeface="思源黑体 Medium" panose="020B0600000000000000" charset="-122"/>
                <a:sym typeface="+mn-ea"/>
              </a:rPr>
              <a:t>风口狙击小班课</a:t>
            </a:r>
            <a:r>
              <a:rPr lang="en-US" altLang="zh-CN" sz="4200">
                <a:gradFill>
                  <a:gsLst>
                    <a:gs pos="0">
                      <a:srgbClr val="FAFAFA"/>
                    </a:gs>
                    <a:gs pos="100000">
                      <a:srgbClr val="FFF1B7"/>
                    </a:gs>
                  </a:gsLst>
                  <a:lin ang="5400000" scaled="0"/>
                </a:gradFill>
                <a:latin typeface="思源黑体 Medium" panose="020B0600000000000000" charset="-122"/>
                <a:ea typeface="思源黑体 Medium" panose="020B0600000000000000" charset="-122"/>
                <a:cs typeface="思源黑体 Medium" panose="020B0600000000000000" charset="-122"/>
              </a:rPr>
              <a:t> </a:t>
            </a:r>
            <a:endParaRPr lang="en-US" altLang="zh-CN" sz="4200">
              <a:gradFill>
                <a:gsLst>
                  <a:gs pos="0">
                    <a:srgbClr val="FAFAFA"/>
                  </a:gs>
                  <a:gs pos="100000">
                    <a:srgbClr val="FFF1B7"/>
                  </a:gs>
                </a:gsLst>
                <a:lin ang="5400000" scaled="0"/>
              </a:gradFill>
              <a:latin typeface="思源黑体 Medium" panose="020B0600000000000000" charset="-122"/>
              <a:ea typeface="思源黑体 Medium" panose="020B0600000000000000" charset="-122"/>
              <a:cs typeface="思源黑体 Medium" panose="020B0600000000000000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3204528" y="3871595"/>
            <a:ext cx="5776595" cy="398780"/>
            <a:chOff x="4869" y="6097"/>
            <a:chExt cx="9097" cy="628"/>
          </a:xfrm>
        </p:grpSpPr>
        <p:sp>
          <p:nvSpPr>
            <p:cNvPr id="10" name="文本框 9"/>
            <p:cNvSpPr txBox="1"/>
            <p:nvPr/>
          </p:nvSpPr>
          <p:spPr>
            <a:xfrm>
              <a:off x="4869" y="6097"/>
              <a:ext cx="4425" cy="628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p>
              <a:pPr algn="ctr"/>
              <a:r>
                <a:rPr lang="zh-CN" altLang="en-US" sz="2000">
                  <a:solidFill>
                    <a:schemeClr val="bg1"/>
                  </a:solidFill>
                  <a:latin typeface="思源黑体 CN Regular" panose="020B0500000000000000" charset="-122"/>
                  <a:ea typeface="思源黑体 CN Regular" panose="020B0500000000000000" charset="-122"/>
                  <a:cs typeface="思源黑体 CN Light" panose="020B0300000000000000" charset="-122"/>
                </a:rPr>
                <a:t>经传多赢投顾：陈灼基</a:t>
              </a:r>
              <a:endParaRPr lang="zh-CN" altLang="en-US" sz="200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Light" panose="020B0300000000000000" charset="-122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9541" y="6097"/>
              <a:ext cx="4425" cy="628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p>
              <a:pPr algn="ctr"/>
              <a:r>
                <a:rPr lang="zh-CN" altLang="en-US" sz="2000">
                  <a:solidFill>
                    <a:schemeClr val="bg1"/>
                  </a:solidFill>
                  <a:latin typeface="思源黑体 CN Regular" panose="020B0500000000000000" charset="-122"/>
                  <a:ea typeface="思源黑体 CN Regular" panose="020B0500000000000000" charset="-122"/>
                  <a:cs typeface="思源黑体 CN Regular" panose="020B0500000000000000" charset="-122"/>
                </a:rPr>
                <a:t>日期：</a:t>
              </a:r>
              <a:r>
                <a:rPr lang="en-US" altLang="zh-CN" sz="2000">
                  <a:solidFill>
                    <a:schemeClr val="bg1"/>
                  </a:solidFill>
                  <a:latin typeface="思源黑体 CN Regular" panose="020B0500000000000000" charset="-122"/>
                  <a:ea typeface="思源黑体 CN Regular" panose="020B0500000000000000" charset="-122"/>
                  <a:cs typeface="思源黑体 CN Regular" panose="020B0500000000000000" charset="-122"/>
                </a:rPr>
                <a:t>2025</a:t>
              </a:r>
              <a:r>
                <a:rPr lang="zh-CN" altLang="en-US" sz="2000">
                  <a:solidFill>
                    <a:schemeClr val="bg1"/>
                  </a:solidFill>
                  <a:latin typeface="思源黑体 CN Regular" panose="020B0500000000000000" charset="-122"/>
                  <a:ea typeface="思源黑体 CN Regular" panose="020B0500000000000000" charset="-122"/>
                  <a:cs typeface="思源黑体 CN Regular" panose="020B0500000000000000" charset="-122"/>
                </a:rPr>
                <a:t>年</a:t>
              </a:r>
              <a:endParaRPr lang="zh-CN" altLang="en-US" sz="200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Regular" panose="020B0500000000000000" charset="-122"/>
              </a:endParaRPr>
            </a:p>
          </p:txBody>
        </p:sp>
      </p:grpSp>
      <p:pic>
        <p:nvPicPr>
          <p:cNvPr id="8" name="图片 7" descr="矢量智能对象"/>
          <p:cNvPicPr>
            <a:picLocks noChangeAspect="1"/>
          </p:cNvPicPr>
          <p:nvPr userDrawn="1"/>
        </p:nvPicPr>
        <p:blipFill>
          <a:blip r:embed="rId1"/>
          <a:stretch>
            <a:fillRect/>
          </a:stretch>
        </p:blipFill>
        <p:spPr>
          <a:xfrm>
            <a:off x="5330508" y="962025"/>
            <a:ext cx="1524000" cy="3302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995045" y="1525270"/>
            <a:ext cx="10530840" cy="706755"/>
          </a:xfrm>
          <a:prstGeom prst="rect">
            <a:avLst/>
          </a:prstGeom>
          <a:noFill/>
          <a:effectLst>
            <a:outerShdw dist="63500" dir="5400000" algn="t" rotWithShape="0">
              <a:srgbClr val="C00000">
                <a:alpha val="40000"/>
              </a:srgbClr>
            </a:outerShdw>
          </a:effectLst>
        </p:spPr>
        <p:txBody>
          <a:bodyPr wrap="square" rtlCol="0">
            <a:spAutoFit/>
          </a:bodyPr>
          <a:p>
            <a:pPr algn="ctr"/>
            <a:r>
              <a:rPr lang="zh-CN" sz="4000">
                <a:gradFill>
                  <a:gsLst>
                    <a:gs pos="0">
                      <a:srgbClr val="FAFAFA"/>
                    </a:gs>
                    <a:gs pos="100000">
                      <a:srgbClr val="FFE991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三：风口几种核心战法</a:t>
            </a:r>
            <a:endParaRPr lang="zh-CN" sz="4000">
              <a:gradFill>
                <a:gsLst>
                  <a:gs pos="0">
                    <a:srgbClr val="FAFAFA"/>
                  </a:gs>
                  <a:gs pos="100000">
                    <a:srgbClr val="FFE991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208270" y="6190615"/>
            <a:ext cx="160591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中国</a:t>
            </a:r>
            <a:r>
              <a:rPr lang="en-US" altLang="zh-CN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·</a:t>
            </a:r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广州</a:t>
            </a:r>
            <a:endParaRPr lang="zh-CN" altLang="en-US">
              <a:solidFill>
                <a:srgbClr val="FFDFD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pic>
        <p:nvPicPr>
          <p:cNvPr id="4" name="图片 3" descr="多边形 1 拷贝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82455" y="3126740"/>
            <a:ext cx="336550" cy="292735"/>
          </a:xfrm>
          <a:prstGeom prst="rect">
            <a:avLst/>
          </a:prstGeom>
        </p:spPr>
      </p:pic>
      <p:pic>
        <p:nvPicPr>
          <p:cNvPr id="6" name="图片 5" descr="多边形 1 拷贝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2385060" y="3115945"/>
            <a:ext cx="336550" cy="292735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3439795" y="4450080"/>
            <a:ext cx="4842510" cy="49784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2000">
                <a:solidFill>
                  <a:schemeClr val="bg1"/>
                </a:solidFill>
                <a:sym typeface="+mn-ea"/>
              </a:rPr>
              <a:t>投资顾问执业编号：</a:t>
            </a:r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A1120620030004</a:t>
            </a:r>
            <a:endParaRPr lang="en-US" altLang="zh-CN" sz="2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基金从业执业编号：</a:t>
            </a:r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P1069558100002</a:t>
            </a:r>
            <a:endParaRPr lang="en-US" altLang="zh-CN" sz="2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endParaRPr lang="en-US" altLang="zh-CN" sz="2000" dirty="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  <a:p>
            <a:endParaRPr lang="zh-CN" altLang="en-US" sz="2000">
              <a:solidFill>
                <a:schemeClr val="bg1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2701925" y="1708150"/>
            <a:ext cx="2948305" cy="80835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FFFC91"/>
                    </a:gs>
                  </a:gsLst>
                  <a:lin ang="5400000" scaled="0"/>
                </a:gradFill>
                <a:effectLst/>
                <a:uLnTx/>
                <a:uFillTx/>
                <a:latin typeface="思源黑体 Medium" panose="020B0600000000000000" charset="-122"/>
                <a:ea typeface="思源黑体 Medium" panose="020B0600000000000000" charset="-122"/>
                <a:cs typeface="思源黑体 CN Normal" panose="020B0400000000000000" charset="-122"/>
              </a:rPr>
              <a:t>PART 0</a:t>
            </a:r>
            <a:r>
              <a:rPr kumimoji="0" lang="en-US" altLang="zh-CN" sz="54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FFFC91"/>
                    </a:gs>
                  </a:gsLst>
                  <a:lin ang="5400000" scaled="0"/>
                </a:gradFill>
                <a:effectLst/>
                <a:uLnTx/>
                <a:uFillTx/>
                <a:latin typeface="思源黑体 Medium" panose="020B0600000000000000" charset="-122"/>
                <a:ea typeface="思源黑体 Medium" panose="020B0600000000000000" charset="-122"/>
                <a:cs typeface="思源黑体 CN Normal" panose="020B0400000000000000" charset="-122"/>
              </a:rPr>
              <a:t>3</a:t>
            </a:r>
            <a:endParaRPr kumimoji="0" lang="en-US" altLang="zh-CN" sz="5400" b="0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FAFAFA"/>
                  </a:gs>
                  <a:gs pos="100000">
                    <a:srgbClr val="FFFC91"/>
                  </a:gs>
                </a:gsLst>
                <a:lin ang="5400000" scaled="0"/>
              </a:gradFill>
              <a:effectLst/>
              <a:uLnTx/>
              <a:uFillTx/>
              <a:latin typeface="思源黑体 Medium" panose="020B0600000000000000" charset="-122"/>
              <a:ea typeface="思源黑体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693035" y="2731135"/>
            <a:ext cx="6794500" cy="100203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/>
            <a:r>
              <a:rPr lang="zh-CN" altLang="en-US" sz="6000" b="1">
                <a:solidFill>
                  <a:srgbClr val="ED0415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寻找波段拐点</a:t>
            </a:r>
            <a:endParaRPr lang="zh-CN" altLang="en-US" sz="6000" b="1">
              <a:solidFill>
                <a:srgbClr val="ED0415"/>
              </a:soli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3281363" y="41275"/>
            <a:ext cx="564578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FFF5CB"/>
                    </a:gs>
                  </a:gsLst>
                  <a:lin ang="5400000" scaled="0"/>
                </a:gradFill>
                <a:effectLst/>
                <a:uLnTx/>
                <a:uFillTx/>
                <a:latin typeface="思源黑体 CN Bold" panose="020B0800000000000000" charset="-122"/>
                <a:ea typeface="思源黑体 CN Bold" panose="020B0800000000000000" charset="-122"/>
                <a:cs typeface="思源黑体 CN Normal" panose="020B0400000000000000" charset="-122"/>
              </a:rPr>
              <a:t>1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FFF5CB"/>
                    </a:gs>
                  </a:gsLst>
                  <a:lin ang="5400000" scaled="0"/>
                </a:gradFill>
                <a:effectLst/>
                <a:uLnTx/>
                <a:uFillTx/>
                <a:latin typeface="思源黑体 CN Bold" panose="020B0800000000000000" charset="-122"/>
                <a:ea typeface="思源黑体 CN Bold" panose="020B0800000000000000" charset="-122"/>
                <a:cs typeface="思源黑体 CN Normal" panose="020B0400000000000000" charset="-122"/>
              </a:rPr>
              <a:t>、波段拐点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FAFAFA"/>
                  </a:gs>
                  <a:gs pos="100000">
                    <a:srgbClr val="FFF5CB"/>
                  </a:gs>
                </a:gsLst>
                <a:lin ang="5400000" scaled="0"/>
              </a:gradFill>
              <a:effectLst/>
              <a:uLnTx/>
              <a:uFillTx/>
              <a:latin typeface="思源黑体 CN Bold" panose="020B0800000000000000" charset="-122"/>
              <a:ea typeface="思源黑体 CN Bold" panose="020B0800000000000000" charset="-122"/>
              <a:cs typeface="思源黑体 CN Normal" panose="020B0400000000000000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0295" y="1666875"/>
            <a:ext cx="10010775" cy="352425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3281363" y="41275"/>
            <a:ext cx="564578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32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FFF5CB"/>
                    </a:gs>
                  </a:gsLst>
                  <a:lin ang="5400000" scaled="0"/>
                </a:gradFill>
                <a:effectLst/>
                <a:uLnTx/>
                <a:uFillTx/>
                <a:latin typeface="思源黑体 CN Bold" panose="020B0800000000000000" charset="-122"/>
                <a:ea typeface="思源黑体 CN Bold" panose="020B0800000000000000" charset="-122"/>
                <a:cs typeface="思源黑体 CN Normal" panose="020B0400000000000000" charset="-122"/>
              </a:rPr>
              <a:t>案例</a:t>
            </a:r>
            <a:endParaRPr kumimoji="0" lang="zh-CN" sz="3200" b="0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FAFAFA"/>
                  </a:gs>
                  <a:gs pos="100000">
                    <a:srgbClr val="FFF5CB"/>
                  </a:gs>
                </a:gsLst>
                <a:lin ang="5400000" scaled="0"/>
              </a:gradFill>
              <a:effectLst/>
              <a:uLnTx/>
              <a:uFillTx/>
              <a:latin typeface="思源黑体 CN Bold" panose="020B0800000000000000" charset="-122"/>
              <a:ea typeface="思源黑体 CN Bold" panose="020B0800000000000000" charset="-122"/>
              <a:cs typeface="思源黑体 CN Normal" panose="020B0400000000000000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345" y="704850"/>
            <a:ext cx="11496675" cy="557212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3281363" y="41275"/>
            <a:ext cx="564578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32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FFF5CB"/>
                    </a:gs>
                  </a:gsLst>
                  <a:lin ang="5400000" scaled="0"/>
                </a:gradFill>
                <a:effectLst/>
                <a:uLnTx/>
                <a:uFillTx/>
                <a:latin typeface="思源黑体 CN Bold" panose="020B0800000000000000" charset="-122"/>
                <a:ea typeface="思源黑体 CN Bold" panose="020B0800000000000000" charset="-122"/>
                <a:cs typeface="思源黑体 CN Normal" panose="020B0400000000000000" charset="-122"/>
              </a:rPr>
              <a:t>总结</a:t>
            </a:r>
            <a:endParaRPr kumimoji="0" lang="zh-CN" sz="3200" b="0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FAFAFA"/>
                  </a:gs>
                  <a:gs pos="100000">
                    <a:srgbClr val="FFF5CB"/>
                  </a:gs>
                </a:gsLst>
                <a:lin ang="5400000" scaled="0"/>
              </a:gradFill>
              <a:effectLst/>
              <a:uLnTx/>
              <a:uFillTx/>
              <a:latin typeface="思源黑体 CN Bold" panose="020B0800000000000000" charset="-122"/>
              <a:ea typeface="思源黑体 CN Bold" panose="020B0800000000000000" charset="-122"/>
              <a:cs typeface="思源黑体 CN Normal" panose="020B0400000000000000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927225" y="1507490"/>
            <a:ext cx="8304530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en-US" altLang="zh-CN" sz="2000"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1</a:t>
            </a:r>
            <a:r>
              <a:rPr lang="zh-CN" altLang="en-US" sz="2000"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、发现热点题材，出现主升浪机会，量价共振，果断介入</a:t>
            </a:r>
            <a:endParaRPr lang="zh-CN" altLang="en-US" sz="2000">
              <a:latin typeface="Arial" panose="020B0604020202020204" pitchFamily="34" charset="0"/>
              <a:ea typeface="微软雅黑" panose="020B0503020204020204" charset="-122"/>
            </a:endParaRPr>
          </a:p>
          <a:p>
            <a:pPr algn="l"/>
            <a:endParaRPr lang="zh-CN" altLang="en-US" sz="2000">
              <a:latin typeface="Arial" panose="020B0604020202020204" pitchFamily="34" charset="0"/>
              <a:ea typeface="微软雅黑" panose="020B0503020204020204" charset="-122"/>
            </a:endParaRPr>
          </a:p>
          <a:p>
            <a:pPr algn="l"/>
            <a:r>
              <a:rPr lang="en-US" altLang="zh-CN" sz="2000"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2</a:t>
            </a:r>
            <a:r>
              <a:rPr lang="zh-CN" altLang="en-US" sz="2000"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、市场风格高低位切换时，寻找板块内部的</a:t>
            </a:r>
            <a:r>
              <a:rPr lang="en-US" altLang="zh-CN" sz="2000"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“</a:t>
            </a:r>
            <a:r>
              <a:rPr lang="zh-CN" altLang="en-US" sz="2000"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补涨龙</a:t>
            </a:r>
            <a:r>
              <a:rPr lang="en-US" altLang="zh-CN" sz="2000"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”</a:t>
            </a:r>
            <a:endParaRPr lang="en-US" altLang="zh-CN" sz="2000">
              <a:latin typeface="Arial" panose="020B0604020202020204" pitchFamily="34" charset="0"/>
              <a:ea typeface="微软雅黑" panose="020B0503020204020204" charset="-122"/>
            </a:endParaRPr>
          </a:p>
          <a:p>
            <a:pPr algn="l"/>
            <a:endParaRPr lang="en-US" altLang="zh-CN" sz="2000">
              <a:latin typeface="Arial" panose="020B0604020202020204" pitchFamily="34" charset="0"/>
              <a:ea typeface="微软雅黑" panose="020B0503020204020204" charset="-122"/>
            </a:endParaRPr>
          </a:p>
          <a:p>
            <a:pPr algn="l"/>
            <a:r>
              <a:rPr lang="en-US" altLang="zh-CN" sz="2000"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3</a:t>
            </a:r>
            <a:r>
              <a:rPr lang="zh-CN" altLang="en-US" sz="2000"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、市场退潮时，严格控制仓位三成之内，然后耐心等待下一个拐点</a:t>
            </a:r>
            <a:endParaRPr lang="zh-CN" altLang="en-US" sz="2000">
              <a:latin typeface="Arial" panose="020B0604020202020204" pitchFamily="34" charset="0"/>
              <a:ea typeface="微软雅黑" panose="020B0503020204020204" charset="-122"/>
            </a:endParaRPr>
          </a:p>
          <a:p>
            <a:endParaRPr lang="zh-CN" altLang="en-US" sz="2000">
              <a:solidFill>
                <a:schemeClr val="tx1"/>
              </a:solidFill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2701925" y="1708150"/>
            <a:ext cx="2948305" cy="80835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FFFC91"/>
                    </a:gs>
                  </a:gsLst>
                  <a:lin ang="5400000" scaled="0"/>
                </a:gradFill>
                <a:effectLst/>
                <a:uLnTx/>
                <a:uFillTx/>
                <a:latin typeface="思源黑体 Medium" panose="020B0600000000000000" charset="-122"/>
                <a:ea typeface="思源黑体 Medium" panose="020B0600000000000000" charset="-122"/>
                <a:cs typeface="思源黑体 CN Normal" panose="020B0400000000000000" charset="-122"/>
              </a:rPr>
              <a:t>PART 01</a:t>
            </a:r>
            <a:endParaRPr kumimoji="0" lang="zh-CN" altLang="en-US" sz="5400" b="0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FAFAFA"/>
                  </a:gs>
                  <a:gs pos="100000">
                    <a:srgbClr val="FFFC91"/>
                  </a:gs>
                </a:gsLst>
                <a:lin ang="5400000" scaled="0"/>
              </a:gradFill>
              <a:effectLst/>
              <a:uLnTx/>
              <a:uFillTx/>
              <a:latin typeface="思源黑体 Medium" panose="020B0600000000000000" charset="-122"/>
              <a:ea typeface="思源黑体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099945" y="2731135"/>
            <a:ext cx="8119745" cy="100203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/>
            <a:r>
              <a:rPr lang="zh-CN" sz="4000" b="1">
                <a:solidFill>
                  <a:srgbClr val="ED0415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主升浪擒龙术</a:t>
            </a:r>
            <a:endParaRPr lang="zh-CN" altLang="en-US" sz="4000" b="1">
              <a:solidFill>
                <a:srgbClr val="ED0415"/>
              </a:soli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  <a:p>
            <a:pPr algn="ctr"/>
            <a:endParaRPr lang="zh-CN" altLang="en-US" sz="4000" b="1">
              <a:solidFill>
                <a:srgbClr val="ED0415"/>
              </a:soli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3281363" y="41275"/>
            <a:ext cx="564578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FFF5CB"/>
                    </a:gs>
                  </a:gsLst>
                  <a:lin ang="5400000" scaled="0"/>
                </a:gradFill>
                <a:effectLst/>
                <a:uLnTx/>
                <a:uFillTx/>
                <a:latin typeface="思源黑体 CN Bold" panose="020B0800000000000000" charset="-122"/>
                <a:ea typeface="思源黑体 CN Bold" panose="020B0800000000000000" charset="-122"/>
                <a:cs typeface="思源黑体 CN Normal" panose="020B0400000000000000" charset="-122"/>
              </a:rPr>
              <a:t>1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FFF5CB"/>
                    </a:gs>
                  </a:gsLst>
                  <a:lin ang="5400000" scaled="0"/>
                </a:gradFill>
                <a:effectLst/>
                <a:uLnTx/>
                <a:uFillTx/>
                <a:latin typeface="思源黑体 CN Bold" panose="020B0800000000000000" charset="-122"/>
                <a:ea typeface="思源黑体 CN Bold" panose="020B0800000000000000" charset="-122"/>
                <a:cs typeface="思源黑体 CN Normal" panose="020B0400000000000000" charset="-122"/>
              </a:rPr>
              <a:t>、主升擒龙要点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FAFAFA"/>
                  </a:gs>
                  <a:gs pos="100000">
                    <a:srgbClr val="FFF5CB"/>
                  </a:gs>
                </a:gsLst>
                <a:lin ang="5400000" scaled="0"/>
              </a:gradFill>
              <a:effectLst/>
              <a:uLnTx/>
              <a:uFillTx/>
              <a:latin typeface="思源黑体 CN Bold" panose="020B0800000000000000" charset="-122"/>
              <a:ea typeface="思源黑体 CN Bold" panose="020B0800000000000000" charset="-122"/>
              <a:cs typeface="思源黑体 CN Normal" panose="020B0400000000000000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025" y="1704975"/>
            <a:ext cx="10410825" cy="344805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3281363" y="41275"/>
            <a:ext cx="564578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FFF5CB"/>
                    </a:gs>
                  </a:gsLst>
                  <a:lin ang="5400000" scaled="0"/>
                </a:gradFill>
                <a:effectLst/>
                <a:uLnTx/>
                <a:uFillTx/>
                <a:latin typeface="思源黑体 CN Bold" panose="020B0800000000000000" charset="-122"/>
                <a:ea typeface="思源黑体 CN Bold" panose="020B0800000000000000" charset="-122"/>
                <a:cs typeface="思源黑体 CN Normal" panose="020B0400000000000000" charset="-122"/>
              </a:rPr>
              <a:t>2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FFF5CB"/>
                    </a:gs>
                  </a:gsLst>
                  <a:lin ang="5400000" scaled="0"/>
                </a:gradFill>
                <a:effectLst/>
                <a:uLnTx/>
                <a:uFillTx/>
                <a:latin typeface="思源黑体 CN Bold" panose="020B0800000000000000" charset="-122"/>
                <a:ea typeface="思源黑体 CN Bold" panose="020B0800000000000000" charset="-122"/>
                <a:cs typeface="思源黑体 CN Normal" panose="020B0400000000000000" charset="-122"/>
              </a:rPr>
              <a:t>、信号确认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FFF5CB"/>
                    </a:gs>
                  </a:gsLst>
                  <a:lin ang="5400000" scaled="0"/>
                </a:gradFill>
                <a:effectLst/>
                <a:uLnTx/>
                <a:uFillTx/>
                <a:latin typeface="思源黑体 CN Bold" panose="020B0800000000000000" charset="-122"/>
                <a:ea typeface="思源黑体 CN Bold" panose="020B0800000000000000" charset="-122"/>
                <a:cs typeface="思源黑体 CN Normal" panose="020B0400000000000000" charset="-122"/>
              </a:rPr>
              <a:t>+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FFF5CB"/>
                    </a:gs>
                  </a:gsLst>
                  <a:lin ang="5400000" scaled="0"/>
                </a:gradFill>
                <a:effectLst/>
                <a:uLnTx/>
                <a:uFillTx/>
                <a:latin typeface="思源黑体 CN Bold" panose="020B0800000000000000" charset="-122"/>
                <a:ea typeface="思源黑体 CN Bold" panose="020B0800000000000000" charset="-122"/>
                <a:cs typeface="思源黑体 CN Normal" panose="020B0400000000000000" charset="-122"/>
              </a:rPr>
              <a:t>主升特征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FAFAFA"/>
                  </a:gs>
                  <a:gs pos="100000">
                    <a:srgbClr val="FFF5CB"/>
                  </a:gs>
                </a:gsLst>
                <a:lin ang="5400000" scaled="0"/>
              </a:gradFill>
              <a:effectLst/>
              <a:uLnTx/>
              <a:uFillTx/>
              <a:latin typeface="思源黑体 CN Bold" panose="020B0800000000000000" charset="-122"/>
              <a:ea typeface="思源黑体 CN Bold" panose="020B0800000000000000" charset="-122"/>
              <a:cs typeface="思源黑体 CN Normal" panose="020B0400000000000000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995" y="804545"/>
            <a:ext cx="11687810" cy="541020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3281363" y="41275"/>
            <a:ext cx="564578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FFF5CB"/>
                    </a:gs>
                  </a:gsLst>
                  <a:lin ang="5400000" scaled="0"/>
                </a:gradFill>
                <a:effectLst/>
                <a:uLnTx/>
                <a:uFillTx/>
                <a:latin typeface="思源黑体 CN Bold" panose="020B0800000000000000" charset="-122"/>
                <a:ea typeface="思源黑体 CN Bold" panose="020B0800000000000000" charset="-122"/>
                <a:cs typeface="思源黑体 CN Normal" panose="020B0400000000000000" charset="-122"/>
              </a:rPr>
              <a:t>3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FFF5CB"/>
                    </a:gs>
                  </a:gsLst>
                  <a:lin ang="5400000" scaled="0"/>
                </a:gradFill>
                <a:effectLst/>
                <a:uLnTx/>
                <a:uFillTx/>
                <a:latin typeface="思源黑体 CN Bold" panose="020B0800000000000000" charset="-122"/>
                <a:ea typeface="思源黑体 CN Bold" panose="020B0800000000000000" charset="-122"/>
                <a:cs typeface="思源黑体 CN Normal" panose="020B0400000000000000" charset="-122"/>
              </a:rPr>
              <a:t>、</a:t>
            </a:r>
            <a:r>
              <a:rPr kumimoji="0" lang="zh-CN" sz="32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FFF5CB"/>
                    </a:gs>
                  </a:gsLst>
                  <a:lin ang="5400000" scaled="0"/>
                </a:gradFill>
                <a:effectLst/>
                <a:uLnTx/>
                <a:uFillTx/>
                <a:latin typeface="思源黑体 CN Bold" panose="020B0800000000000000" charset="-122"/>
                <a:ea typeface="思源黑体 CN Bold" panose="020B0800000000000000" charset="-122"/>
                <a:cs typeface="思源黑体 CN Normal" panose="020B0400000000000000" charset="-122"/>
              </a:rPr>
              <a:t>案例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FFF5CB"/>
                    </a:gs>
                  </a:gsLst>
                  <a:lin ang="5400000" scaled="0"/>
                </a:gradFill>
                <a:effectLst/>
                <a:uLnTx/>
                <a:uFillTx/>
                <a:latin typeface="思源黑体 CN Bold" panose="020B0800000000000000" charset="-122"/>
                <a:ea typeface="思源黑体 CN Bold" panose="020B0800000000000000" charset="-122"/>
                <a:cs typeface="思源黑体 CN Normal" panose="020B0400000000000000" charset="-122"/>
              </a:rPr>
              <a:t>——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FFF5CB"/>
                    </a:gs>
                  </a:gsLst>
                  <a:lin ang="5400000" scaled="0"/>
                </a:gradFill>
                <a:effectLst/>
                <a:uLnTx/>
                <a:uFillTx/>
                <a:latin typeface="思源黑体 CN Bold" panose="020B0800000000000000" charset="-122"/>
                <a:ea typeface="思源黑体 CN Bold" panose="020B0800000000000000" charset="-122"/>
                <a:cs typeface="思源黑体 CN Normal" panose="020B0400000000000000" charset="-122"/>
              </a:rPr>
              <a:t>航天发展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FAFAFA"/>
                  </a:gs>
                  <a:gs pos="100000">
                    <a:srgbClr val="FFF5CB"/>
                  </a:gs>
                </a:gsLst>
                <a:lin ang="5400000" scaled="0"/>
              </a:gradFill>
              <a:effectLst/>
              <a:uLnTx/>
              <a:uFillTx/>
              <a:latin typeface="思源黑体 CN Bold" panose="020B0800000000000000" charset="-122"/>
              <a:ea typeface="思源黑体 CN Bold" panose="020B0800000000000000" charset="-122"/>
              <a:cs typeface="思源黑体 CN Normal" panose="020B0400000000000000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5300" y="904240"/>
            <a:ext cx="8670925" cy="523049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2701925" y="1708150"/>
            <a:ext cx="2948305" cy="80835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FFFC91"/>
                    </a:gs>
                  </a:gsLst>
                  <a:lin ang="5400000" scaled="0"/>
                </a:gradFill>
                <a:effectLst/>
                <a:uLnTx/>
                <a:uFillTx/>
                <a:latin typeface="思源黑体 Medium" panose="020B0600000000000000" charset="-122"/>
                <a:ea typeface="思源黑体 Medium" panose="020B0600000000000000" charset="-122"/>
                <a:cs typeface="思源黑体 CN Normal" panose="020B0400000000000000" charset="-122"/>
              </a:rPr>
              <a:t>PART 0</a:t>
            </a:r>
            <a:r>
              <a:rPr kumimoji="0" lang="en-US" altLang="zh-CN" sz="54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FFFC91"/>
                    </a:gs>
                  </a:gsLst>
                  <a:lin ang="5400000" scaled="0"/>
                </a:gradFill>
                <a:effectLst/>
                <a:uLnTx/>
                <a:uFillTx/>
                <a:latin typeface="思源黑体 Medium" panose="020B0600000000000000" charset="-122"/>
                <a:ea typeface="思源黑体 Medium" panose="020B0600000000000000" charset="-122"/>
                <a:cs typeface="思源黑体 CN Normal" panose="020B0400000000000000" charset="-122"/>
              </a:rPr>
              <a:t>2</a:t>
            </a:r>
            <a:endParaRPr kumimoji="0" lang="en-US" altLang="zh-CN" sz="5400" b="0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FAFAFA"/>
                  </a:gs>
                  <a:gs pos="100000">
                    <a:srgbClr val="FFFC91"/>
                  </a:gs>
                </a:gsLst>
                <a:lin ang="5400000" scaled="0"/>
              </a:gradFill>
              <a:effectLst/>
              <a:uLnTx/>
              <a:uFillTx/>
              <a:latin typeface="思源黑体 Medium" panose="020B0600000000000000" charset="-122"/>
              <a:ea typeface="思源黑体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693035" y="2731135"/>
            <a:ext cx="6794500" cy="100203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/>
            <a:r>
              <a:rPr lang="zh-CN" altLang="en-US" sz="6000" b="1">
                <a:solidFill>
                  <a:srgbClr val="ED0415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补涨套利模型</a:t>
            </a:r>
            <a:endParaRPr lang="zh-CN" altLang="en-US" sz="6000" b="1">
              <a:solidFill>
                <a:srgbClr val="ED0415"/>
              </a:soli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  <a:p>
            <a:pPr algn="ctr"/>
            <a:endParaRPr lang="zh-CN" altLang="en-US" sz="6000" b="1">
              <a:solidFill>
                <a:srgbClr val="ED0415"/>
              </a:soli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3281363" y="41275"/>
            <a:ext cx="564578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FFF5CB"/>
                    </a:gs>
                  </a:gsLst>
                  <a:lin ang="5400000" scaled="0"/>
                </a:gradFill>
                <a:effectLst/>
                <a:uLnTx/>
                <a:uFillTx/>
                <a:latin typeface="思源黑体 CN Bold" panose="020B0800000000000000" charset="-122"/>
                <a:ea typeface="思源黑体 CN Bold" panose="020B0800000000000000" charset="-122"/>
                <a:cs typeface="思源黑体 CN Normal" panose="020B0400000000000000" charset="-122"/>
              </a:rPr>
              <a:t>1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FFF5CB"/>
                    </a:gs>
                  </a:gsLst>
                  <a:lin ang="5400000" scaled="0"/>
                </a:gradFill>
                <a:effectLst/>
                <a:uLnTx/>
                <a:uFillTx/>
                <a:latin typeface="思源黑体 CN Bold" panose="020B0800000000000000" charset="-122"/>
                <a:ea typeface="思源黑体 CN Bold" panose="020B0800000000000000" charset="-122"/>
                <a:cs typeface="思源黑体 CN Normal" panose="020B0400000000000000" charset="-122"/>
              </a:rPr>
              <a:t>、套利逻辑</a:t>
            </a: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FAFAFA"/>
                  </a:gs>
                  <a:gs pos="100000">
                    <a:srgbClr val="FFF5CB"/>
                  </a:gs>
                </a:gsLst>
                <a:lin ang="5400000" scaled="0"/>
              </a:gradFill>
              <a:effectLst/>
              <a:uLnTx/>
              <a:uFillTx/>
              <a:latin typeface="思源黑体 CN Bold" panose="020B0800000000000000" charset="-122"/>
              <a:ea typeface="思源黑体 CN Bold" panose="020B0800000000000000" charset="-122"/>
              <a:cs typeface="思源黑体 CN Normal" panose="020B0400000000000000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8275" y="1628775"/>
            <a:ext cx="9552940" cy="360045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3281363" y="41275"/>
            <a:ext cx="564578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32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FFF5CB"/>
                    </a:gs>
                  </a:gsLst>
                  <a:lin ang="5400000" scaled="0"/>
                </a:gradFill>
                <a:effectLst/>
                <a:uLnTx/>
                <a:uFillTx/>
                <a:latin typeface="思源黑体 CN Bold" panose="020B0800000000000000" charset="-122"/>
                <a:ea typeface="思源黑体 CN Bold" panose="020B0800000000000000" charset="-122"/>
                <a:cs typeface="思源黑体 CN Normal" panose="020B0400000000000000" charset="-122"/>
              </a:rPr>
              <a:t>案例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FFF5CB"/>
                    </a:gs>
                  </a:gsLst>
                  <a:lin ang="5400000" scaled="0"/>
                </a:gradFill>
                <a:effectLst/>
                <a:uLnTx/>
                <a:uFillTx/>
                <a:latin typeface="思源黑体 CN Bold" panose="020B0800000000000000" charset="-122"/>
                <a:ea typeface="思源黑体 CN Bold" panose="020B0800000000000000" charset="-122"/>
                <a:cs typeface="思源黑体 CN Normal" panose="020B0400000000000000" charset="-122"/>
              </a:rPr>
              <a:t>——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FFF5CB"/>
                    </a:gs>
                  </a:gsLst>
                  <a:lin ang="5400000" scaled="0"/>
                </a:gradFill>
                <a:effectLst/>
                <a:uLnTx/>
                <a:uFillTx/>
                <a:latin typeface="思源黑体 CN Bold" panose="020B0800000000000000" charset="-122"/>
                <a:ea typeface="思源黑体 CN Bold" panose="020B0800000000000000" charset="-122"/>
                <a:cs typeface="思源黑体 CN Normal" panose="020B0400000000000000" charset="-122"/>
              </a:rPr>
              <a:t>中国卫星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FAFAFA"/>
                  </a:gs>
                  <a:gs pos="100000">
                    <a:srgbClr val="FFF5CB"/>
                  </a:gs>
                </a:gsLst>
                <a:lin ang="5400000" scaled="0"/>
              </a:gradFill>
              <a:effectLst/>
              <a:uLnTx/>
              <a:uFillTx/>
              <a:latin typeface="思源黑体 CN Bold" panose="020B0800000000000000" charset="-122"/>
              <a:ea typeface="思源黑体 CN Bold" panose="020B0800000000000000" charset="-122"/>
              <a:cs typeface="思源黑体 CN Normal" panose="020B0400000000000000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320" y="933450"/>
            <a:ext cx="11315700" cy="515366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3281363" y="41275"/>
            <a:ext cx="564578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32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FFF5CB"/>
                    </a:gs>
                  </a:gsLst>
                  <a:lin ang="5400000" scaled="0"/>
                </a:gradFill>
                <a:effectLst/>
                <a:uLnTx/>
                <a:uFillTx/>
                <a:latin typeface="思源黑体 CN Bold" panose="020B0800000000000000" charset="-122"/>
                <a:ea typeface="思源黑体 CN Bold" panose="020B0800000000000000" charset="-122"/>
                <a:cs typeface="思源黑体 CN Normal" panose="020B0400000000000000" charset="-122"/>
              </a:rPr>
              <a:t>比价效应、套利</a:t>
            </a:r>
            <a:endParaRPr kumimoji="0" lang="zh-CN" sz="3200" b="0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FAFAFA"/>
                  </a:gs>
                  <a:gs pos="100000">
                    <a:srgbClr val="FFF5CB"/>
                  </a:gs>
                </a:gsLst>
                <a:lin ang="5400000" scaled="0"/>
              </a:gradFill>
              <a:effectLst/>
              <a:uLnTx/>
              <a:uFillTx/>
              <a:latin typeface="思源黑体 CN Bold" panose="020B0800000000000000" charset="-122"/>
              <a:ea typeface="思源黑体 CN Bold" panose="020B0800000000000000" charset="-122"/>
              <a:cs typeface="思源黑体 CN Normal" panose="020B0400000000000000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295" y="625475"/>
            <a:ext cx="11515725" cy="571309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4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4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47.xml><?xml version="1.0" encoding="utf-8"?>
<p:tagLst xmlns:p="http://schemas.openxmlformats.org/presentationml/2006/main">
  <p:tag name="KSO_WM_BEAUTIFY_FLAG" val=""/>
</p:tagLst>
</file>

<file path=ppt/tags/tag4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resource_record_key" val="{&quot;65&quot;:[20205081],&quot;70&quot;:[3314169]}"/>
</p:tagLst>
</file>

<file path=ppt/tags/tag49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51.xml><?xml version="1.0" encoding="utf-8"?>
<p:tagLst xmlns:p="http://schemas.openxmlformats.org/presentationml/2006/main">
  <p:tag name="KSO_WM_BEAUTIFY_FLAG" val=""/>
</p:tagLst>
</file>

<file path=ppt/tags/tag5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5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54.xml><?xml version="1.0" encoding="utf-8"?>
<p:tagLst xmlns:p="http://schemas.openxmlformats.org/presentationml/2006/main">
  <p:tag name="KSO_WM_BEAUTIFY_FLAG" val=""/>
</p:tagLst>
</file>

<file path=ppt/tags/tag5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resource_record_key" val="{&quot;65&quot;:[20205081],&quot;70&quot;:[3314177]}"/>
</p:tagLst>
</file>

<file path=ppt/tags/tag56.xml><?xml version="1.0" encoding="utf-8"?>
<p:tagLst xmlns:p="http://schemas.openxmlformats.org/presentationml/2006/main">
  <p:tag name="KSO_WM_BEAUTIFY_FLAG" val=""/>
</p:tagLst>
</file>

<file path=ppt/tags/tag5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BEAUTIFY_FLAG" val=""/>
</p:tagLst>
</file>

<file path=ppt/tags/tag5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1.xml><?xml version="1.0" encoding="utf-8"?>
<p:tagLst xmlns:p="http://schemas.openxmlformats.org/presentationml/2006/main">
  <p:tag name="KSO_WM_BEAUTIFY_FLAG" val=""/>
</p:tagLst>
</file>

<file path=ppt/tags/tag6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resource_record_key" val="{&quot;65&quot;:[20205081],&quot;70&quot;:[3314145]}"/>
</p:tagLst>
</file>

<file path=ppt/tags/tag63.xml><?xml version="1.0" encoding="utf-8"?>
<p:tagLst xmlns:p="http://schemas.openxmlformats.org/presentationml/2006/main">
  <p:tag name="KSO_WM_BEAUTIFY_FLAG" val=""/>
</p:tagLst>
</file>

<file path=ppt/tags/tag6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5.xml><?xml version="1.0" encoding="utf-8"?>
<p:tagLst xmlns:p="http://schemas.openxmlformats.org/presentationml/2006/main">
  <p:tag name="KSO_WM_BEAUTIFY_FLAG" val=""/>
</p:tagLst>
</file>

<file path=ppt/tags/tag6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8.xml><?xml version="1.0" encoding="utf-8"?>
<p:tagLst xmlns:p="http://schemas.openxmlformats.org/presentationml/2006/main">
  <p:tag name="resource_record_key" val="{&quot;65&quot;:[20205081],&quot;70&quot;:[3314143,3314145,3312355,3312258,3314177,3314169,3312256,3312207]}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267</Words>
  <Application>WPS 演示</Application>
  <PresentationFormat>宽屏</PresentationFormat>
  <Paragraphs>54</Paragraphs>
  <Slides>14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30" baseType="lpstr">
      <vt:lpstr>Arial</vt:lpstr>
      <vt:lpstr>宋体</vt:lpstr>
      <vt:lpstr>Wingdings</vt:lpstr>
      <vt:lpstr>Wingdings</vt:lpstr>
      <vt:lpstr>思源黑体 CN Normal</vt:lpstr>
      <vt:lpstr>黑体</vt:lpstr>
      <vt:lpstr>思源黑体 Medium</vt:lpstr>
      <vt:lpstr>思源黑体 CN Regular</vt:lpstr>
      <vt:lpstr>思源黑体 CN Light</vt:lpstr>
      <vt:lpstr>思源黑体 CN Bold</vt:lpstr>
      <vt:lpstr>思源黑体 CN Medium</vt:lpstr>
      <vt:lpstr>微软雅黑</vt:lpstr>
      <vt:lpstr>Arial Unicode MS</vt:lpstr>
      <vt:lpstr>Calibri</vt:lpstr>
      <vt:lpstr>等线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A陈小渊</cp:lastModifiedBy>
  <cp:revision>210</cp:revision>
  <dcterms:created xsi:type="dcterms:W3CDTF">2019-06-19T02:08:00Z</dcterms:created>
  <dcterms:modified xsi:type="dcterms:W3CDTF">2025-12-04T08:43:05Z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2052-12.1.0.23542</vt:lpwstr>
  </property>
  <property fmtid="{D5CDD505-2E9C-101B-9397-08002B2CF9AE}" pid="3" name="ICV">
    <vt:lpwstr>35418AE94D854DC5BE83C6284CB61930_11</vt:lpwstr>
  </property>
</Properties>
</file>