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3"/>
    <p:sldId id="262" r:id="rId4"/>
    <p:sldId id="273" r:id="rId5"/>
    <p:sldId id="307" r:id="rId6"/>
    <p:sldId id="276" r:id="rId7"/>
    <p:sldId id="310" r:id="rId8"/>
    <p:sldId id="265" r:id="rId9"/>
    <p:sldId id="266" r:id="rId10"/>
    <p:sldId id="280" r:id="rId11"/>
    <p:sldId id="269" r:id="rId12"/>
    <p:sldId id="267" r:id="rId13"/>
    <p:sldId id="283" r:id="rId14"/>
    <p:sldId id="309" r:id="rId15"/>
    <p:sldId id="306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569075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经传多赢资深投顾：陈灼基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(A1120620030004)观点基于软件数据和理论模型分析，仅供参考，不构成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2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6.png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7.png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5.png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3204528" y="3871595"/>
            <a:ext cx="577659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/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经传多赢投顾：陈灼基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日期：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2025</a:t>
              </a:r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年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1085" y="1779905"/>
            <a:ext cx="10530840" cy="70675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40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四：风口狙击之实战分析</a:t>
            </a:r>
            <a:endParaRPr lang="zh-CN" sz="40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39795" y="4450080"/>
            <a:ext cx="4842510" cy="497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投资顾问执业编号：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A1120620030004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基金从业执业编号：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P1069558100002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参与强势风口个股要点</a:t>
            </a:r>
            <a:endParaRPr lang="zh-CN" altLang="en-US" sz="48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西部材料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" y="746760"/>
            <a:ext cx="10859135" cy="5191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中国卫星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92480"/>
            <a:ext cx="10960735" cy="5254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总结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7565" y="723265"/>
            <a:ext cx="9106535" cy="559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当你理解人心，你才理解市场，你会发现：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>
                <a:sym typeface="+mn-ea"/>
              </a:rPr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>
                <a:sym typeface="+mn-ea"/>
              </a:rPr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>
                <a:sym typeface="+mn-ea"/>
              </a:rPr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>
                <a:sym typeface="+mn-ea"/>
              </a:rPr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>
                <a:sym typeface="+mn-ea"/>
              </a:rPr>
              <a:t>行情从来不是</a:t>
            </a:r>
            <a:r>
              <a:rPr lang="en-US" altLang="zh-CN" sz="2000" dirty="0">
                <a:sym typeface="+mn-ea"/>
              </a:rPr>
              <a:t> K </a:t>
            </a:r>
            <a:r>
              <a:rPr lang="zh-CN" altLang="en-US" sz="2000" dirty="0">
                <a:sym typeface="+mn-ea"/>
              </a:rPr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>
                <a:sym typeface="+mn-ea"/>
              </a:rPr>
              <a:t>而是大众情绪的</a:t>
            </a:r>
            <a:r>
              <a:rPr lang="en-US" altLang="zh-CN" sz="2000" dirty="0">
                <a:sym typeface="+mn-ea"/>
              </a:rPr>
              <a:t>“</a:t>
            </a:r>
            <a:r>
              <a:rPr lang="zh-CN" altLang="en-US" sz="2000" dirty="0">
                <a:sym typeface="+mn-ea"/>
              </a:rPr>
              <a:t>平均值</a:t>
            </a:r>
            <a:r>
              <a:rPr lang="en-US" altLang="zh-CN" sz="2000" dirty="0">
                <a:sym typeface="+mn-ea"/>
              </a:rPr>
              <a:t>”</a:t>
            </a:r>
            <a:r>
              <a:rPr lang="zh-CN" altLang="en-US" sz="2000" dirty="0">
                <a:sym typeface="+mn-ea"/>
              </a:rPr>
              <a:t>。</a:t>
            </a:r>
            <a:r>
              <a:rPr lang="en-US" altLang="zh-CN" sz="2000" dirty="0">
                <a:sym typeface="+mn-ea"/>
              </a:rPr>
              <a:t>    </a:t>
            </a:r>
            <a:endParaRPr lang="en-US" altLang="zh-CN" sz="2000" dirty="0">
              <a:sym typeface="+mn-ea"/>
            </a:endParaRPr>
          </a:p>
          <a:p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A</a:t>
            </a:r>
            <a:r>
              <a:rPr lang="zh-CN" altLang="en-US" sz="2000" dirty="0">
                <a:sym typeface="+mn-ea"/>
              </a:rPr>
              <a:t>股已是量化时代，量化成交每天占比大概</a:t>
            </a:r>
            <a:r>
              <a:rPr lang="en-US" altLang="zh-CN" sz="2000" dirty="0">
                <a:sym typeface="+mn-ea"/>
              </a:rPr>
              <a:t>30%——40%</a:t>
            </a:r>
            <a:r>
              <a:rPr lang="zh-CN" altLang="en-US" sz="2000" dirty="0">
                <a:sym typeface="+mn-ea"/>
              </a:rPr>
              <a:t>，风口个股起落大，</a:t>
            </a:r>
            <a:r>
              <a:rPr lang="en-US" altLang="zh-CN" sz="2000" dirty="0">
                <a:sym typeface="+mn-ea"/>
              </a:rPr>
              <a:t>  </a:t>
            </a:r>
            <a:endParaRPr lang="en-US" altLang="zh-CN" sz="2000" dirty="0">
              <a:sym typeface="+mn-ea"/>
            </a:endParaRPr>
          </a:p>
          <a:p>
            <a:endParaRPr lang="en-US" altLang="zh-CN" sz="2000" dirty="0">
              <a:sym typeface="+mn-ea"/>
            </a:endParaRPr>
          </a:p>
          <a:p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适当仓位参与，吃中间一段，不赚最后一块铜板，赚取风口个股的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平均值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”        </a:t>
            </a:r>
            <a:r>
              <a:rPr lang="en-US" altLang="zh-CN" sz="2000" dirty="0">
                <a:sym typeface="+mn-ea"/>
              </a:rPr>
              <a:t>  </a:t>
            </a:r>
            <a:endParaRPr lang="zh-CN" altLang="en-US" sz="2000" dirty="0"/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9945" y="2731135"/>
            <a:ext cx="8119745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如何复盘寻找风口</a:t>
            </a:r>
            <a:endParaRPr lang="zh-CN" sz="4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、强板块、强主题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" y="757555"/>
            <a:ext cx="6837680" cy="3115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4270375"/>
            <a:ext cx="10353040" cy="1108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强主题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760730"/>
            <a:ext cx="5397500" cy="4874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2645"/>
            <a:ext cx="5494655" cy="4341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680" y="41275"/>
            <a:ext cx="6116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资金扎堆（高成交金额方向）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" y="958215"/>
            <a:ext cx="5778500" cy="3705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40" y="885825"/>
            <a:ext cx="4703445" cy="5190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680" y="41275"/>
            <a:ext cx="6116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、风口信息的一些重要网站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1570" y="1264920"/>
            <a:ext cx="10132695" cy="26765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①、工信部、发改委、国家统计局等权威网站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②、商务部、各个行业协会网站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③、东方财富、同花顺、雪球的头版行业信息，新建的概念题材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④、专业数据网站，如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wind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（万得资讯）、中经网、国研网、易观分析等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4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制定交易策略和定好仓位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、制定交易策略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1430" y="796290"/>
            <a:ext cx="9970770" cy="53232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sz="2000" dirty="0"/>
              <a:t>仓位策略：</a:t>
            </a:r>
            <a:endParaRPr lang="zh-CN" sz="2000" dirty="0"/>
          </a:p>
          <a:p>
            <a:pPr algn="l"/>
            <a:endParaRPr lang="zh-CN" sz="2000" dirty="0"/>
          </a:p>
          <a:p>
            <a:pPr algn="l"/>
            <a:r>
              <a:rPr lang="zh-CN" sz="2000" dirty="0"/>
              <a:t>大盘强势：</a:t>
            </a:r>
            <a:r>
              <a:rPr lang="en-US" altLang="zh-CN" sz="2000" dirty="0"/>
              <a:t>7</a:t>
            </a:r>
            <a:r>
              <a:rPr lang="zh-CN" altLang="en-US" sz="2000" dirty="0"/>
              <a:t>成</a:t>
            </a:r>
            <a:r>
              <a:rPr lang="en-US" altLang="zh-CN" sz="2000" dirty="0"/>
              <a:t>——8.5</a:t>
            </a:r>
            <a:r>
              <a:rPr lang="zh-CN" altLang="en-US" sz="2000" dirty="0"/>
              <a:t>成；大盘箱体震荡：</a:t>
            </a:r>
            <a:r>
              <a:rPr lang="en-US" altLang="zh-CN" sz="2000" dirty="0"/>
              <a:t>3</a:t>
            </a:r>
            <a:r>
              <a:rPr lang="zh-CN" altLang="en-US" sz="2000" dirty="0"/>
              <a:t>成</a:t>
            </a:r>
            <a:r>
              <a:rPr lang="en-US" altLang="zh-CN" sz="2000" dirty="0"/>
              <a:t>——7</a:t>
            </a:r>
            <a:r>
              <a:rPr lang="zh-CN" altLang="en-US" sz="2000" dirty="0"/>
              <a:t>成；大盘持续调整：</a:t>
            </a:r>
            <a:r>
              <a:rPr lang="en-US" altLang="zh-CN" sz="2000" dirty="0"/>
              <a:t>3</a:t>
            </a:r>
            <a:r>
              <a:rPr lang="zh-CN" altLang="en-US" sz="2000" dirty="0"/>
              <a:t>成以下</a:t>
            </a:r>
            <a:endParaRPr lang="zh-CN" sz="2000" dirty="0"/>
          </a:p>
          <a:p>
            <a:pPr algn="l"/>
            <a:endParaRPr lang="zh-CN" altLang="en-US" sz="2000" dirty="0"/>
          </a:p>
          <a:p>
            <a:pPr algn="l"/>
            <a:endParaRPr lang="zh-CN" altLang="en-US" sz="2000" dirty="0">
              <a:sym typeface="+mn-ea"/>
            </a:endParaRPr>
          </a:p>
          <a:p>
            <a:pPr algn="l"/>
            <a:r>
              <a:rPr lang="zh-CN" altLang="en-US" sz="2000" dirty="0">
                <a:sym typeface="+mn-ea"/>
              </a:rPr>
              <a:t>个股策略：两个中线个股，两个短线个股</a:t>
            </a:r>
            <a:endParaRPr lang="zh-CN" altLang="en-US" sz="2000" dirty="0"/>
          </a:p>
          <a:p>
            <a:pPr algn="l"/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            </a:t>
            </a:r>
            <a:endParaRPr lang="en-US" altLang="zh-CN" sz="2000" dirty="0"/>
          </a:p>
          <a:p>
            <a:pPr algn="l"/>
            <a:r>
              <a:rPr lang="en-US" altLang="zh-CN" sz="2000" dirty="0">
                <a:sym typeface="+mn-ea"/>
              </a:rPr>
              <a:t>                  </a:t>
            </a:r>
            <a:r>
              <a:rPr lang="zh-CN" altLang="en-US" sz="2000" dirty="0">
                <a:sym typeface="+mn-ea"/>
              </a:rPr>
              <a:t>或者，三个中线、吃波段收益，一个短线</a:t>
            </a:r>
            <a:endParaRPr lang="zh-CN" altLang="en-US" sz="2000" dirty="0"/>
          </a:p>
          <a:p>
            <a:pPr algn="l"/>
            <a:endParaRPr lang="zh-CN" altLang="en-US" sz="2000" dirty="0"/>
          </a:p>
          <a:p>
            <a:pPr algn="l"/>
            <a:r>
              <a:rPr lang="en-US" altLang="zh-CN" sz="2000" dirty="0">
                <a:sym typeface="+mn-ea"/>
              </a:rPr>
              <a:t>                  </a:t>
            </a:r>
            <a:r>
              <a:rPr lang="zh-CN" altLang="en-US" sz="2000" dirty="0">
                <a:sym typeface="+mn-ea"/>
              </a:rPr>
              <a:t>剩余资金灵活做</a:t>
            </a:r>
            <a:r>
              <a:rPr lang="en-US" altLang="zh-CN" sz="2000" dirty="0">
                <a:sym typeface="+mn-ea"/>
              </a:rPr>
              <a:t>T</a:t>
            </a:r>
            <a:endParaRPr lang="zh-CN" altLang="en-US" sz="2000" dirty="0"/>
          </a:p>
          <a:p>
            <a:pPr algn="l"/>
            <a:endParaRPr lang="zh-CN" altLang="en-US" sz="2000" dirty="0"/>
          </a:p>
          <a:p>
            <a:pPr algn="l"/>
            <a:r>
              <a:rPr lang="zh-CN" altLang="en-US" sz="2000" dirty="0">
                <a:sym typeface="+mn-ea"/>
              </a:rPr>
              <a:t>战术策略：</a:t>
            </a:r>
            <a:endParaRPr lang="zh-CN" altLang="en-US" sz="2000" dirty="0">
              <a:sym typeface="+mn-ea"/>
            </a:endParaRPr>
          </a:p>
          <a:p>
            <a:pPr algn="l"/>
            <a:endParaRPr lang="zh-CN" altLang="en-US" sz="2000" dirty="0">
              <a:sym typeface="+mn-ea"/>
            </a:endParaRPr>
          </a:p>
          <a:p>
            <a:pPr algn="l"/>
            <a:r>
              <a:rPr lang="zh-CN" altLang="en-US" sz="2000" dirty="0">
                <a:sym typeface="+mn-ea"/>
              </a:rPr>
              <a:t>持续拉升连板股、极致抱团趋势股、低吸高活跃强势股、</a:t>
            </a:r>
            <a:endParaRPr lang="zh-CN" altLang="en-US" sz="2000" dirty="0"/>
          </a:p>
          <a:p>
            <a:pPr algn="l"/>
            <a:endParaRPr lang="zh-CN" altLang="en-US" sz="2000" dirty="0"/>
          </a:p>
          <a:p>
            <a:pPr algn="l"/>
            <a:r>
              <a:rPr lang="zh-CN" altLang="en-US" sz="2000" dirty="0">
                <a:sym typeface="+mn-ea"/>
              </a:rPr>
              <a:t>潜伏利好消息政策个股、耐心持有优质个股、平铺首板个股</a:t>
            </a:r>
            <a:endParaRPr lang="zh-CN" altLang="en-US" sz="2000" dirty="0"/>
          </a:p>
          <a:p>
            <a:pPr algn="l"/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、大盘强弱定仓位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" y="828675"/>
            <a:ext cx="11149965" cy="5396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]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77]}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45]}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resource_record_key" val="{&quot;65&quot;:[20205081],&quot;70&quot;:[3314143,3314145,3312355,3312258,3314177,3314169,3312256,3312207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WPS 演示</Application>
  <PresentationFormat>宽屏</PresentationFormat>
  <Paragraphs>89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Normal</vt:lpstr>
      <vt:lpstr>黑体</vt:lpstr>
      <vt:lpstr>思源黑体 CN Regular</vt:lpstr>
      <vt:lpstr>思源黑体 CN Light</vt:lpstr>
      <vt:lpstr>思源黑体 CN Bold</vt:lpstr>
      <vt:lpstr>思源黑体 CN Medium</vt:lpstr>
      <vt:lpstr>微软雅黑</vt:lpstr>
      <vt:lpstr>思源黑体 Medium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思源黑体 Medium</vt:lpstr>
      <vt:lpstr>文道潮黑体</vt:lpstr>
      <vt:lpstr>方正大黑体_GBK</vt:lpstr>
      <vt:lpstr>方正宝黑体 简 Light</vt:lpstr>
      <vt:lpstr>方正宝黑体 简 Medium</vt:lpstr>
      <vt:lpstr>MiSans Normal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212</cp:revision>
  <dcterms:created xsi:type="dcterms:W3CDTF">2019-06-19T02:08:00Z</dcterms:created>
  <dcterms:modified xsi:type="dcterms:W3CDTF">2025-12-21T02:07:47Z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35418AE94D854DC5BE83C6284CB61930_11</vt:lpwstr>
  </property>
</Properties>
</file>