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70" r:id="rId4"/>
    <p:sldId id="1113" r:id="rId6"/>
    <p:sldId id="1164" r:id="rId7"/>
    <p:sldId id="1157" r:id="rId8"/>
    <p:sldId id="1178" r:id="rId9"/>
    <p:sldId id="1182" r:id="rId10"/>
    <p:sldId id="1184" r:id="rId11"/>
    <p:sldId id="1179" r:id="rId12"/>
    <p:sldId id="1181" r:id="rId13"/>
    <p:sldId id="1162" r:id="rId14"/>
    <p:sldId id="1180" r:id="rId15"/>
    <p:sldId id="1183" r:id="rId16"/>
    <p:sldId id="372" r:id="rId17"/>
    <p:sldId id="1185" r:id="rId18"/>
    <p:sldId id="1186" r:id="rId19"/>
    <p:sldId id="1187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7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FFF6CD"/>
    <a:srgbClr val="FFFDF5"/>
    <a:srgbClr val="FFDFDF"/>
    <a:srgbClr val="D16664"/>
    <a:srgbClr val="FFFC91"/>
    <a:srgbClr val="DCDCDC"/>
    <a:srgbClr val="F0F0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7"/>
        <p:guide pos="37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9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6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image" Target="../media/image8.pn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2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5.png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6.png"/><Relationship Id="rId1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hyperlink" Target="https://toujiao.n8n8.cn/jz-course-h5/course-detail/313.html" TargetMode="External"/><Relationship Id="rId4" Type="http://schemas.openxmlformats.org/officeDocument/2006/relationships/hyperlink" Target="https://toujiao.n8n8.cn/jz-course/course-detail/313.html" TargetMode="Externa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5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9.png"/><Relationship Id="rId1" Type="http://schemas.openxmlformats.org/officeDocument/2006/relationships/tags" Target="../tags/tag107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2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3.png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hyperlink" Target="http://quote.eastmoney.com/unify/r/90.BK0493" TargetMode="External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3"/>
            </p:custDataLst>
          </p:nvPr>
        </p:nvSpPr>
        <p:spPr>
          <a:xfrm>
            <a:off x="1634490" y="1593215"/>
            <a:ext cx="8777605" cy="828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3600" b="1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风口解读</a:t>
            </a:r>
            <a:endParaRPr lang="zh-CN" sz="3600" b="1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投教课</a:t>
            </a:r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7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8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2025 .11.20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26360" y="56515"/>
            <a:ext cx="7843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kumimoji="0" lang="en-US" alt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56000" y="852805"/>
            <a:ext cx="5080000" cy="402590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应用：供给端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的接力，延续的是新旧动能转换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289810" y="56515"/>
            <a:ext cx="5368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5" y="1406525"/>
            <a:ext cx="1527175" cy="45535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190" y="1233170"/>
            <a:ext cx="4164965" cy="48996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14145" y="1202055"/>
            <a:ext cx="957643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6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年外需先于内需修复</a:t>
            </a:r>
            <a:r>
              <a:rPr lang="zh-CN" altLang="en-US" sz="1600" b="0" i="0">
                <a:latin typeface="sans-serif"/>
                <a:ea typeface="sans-serif"/>
              </a:rPr>
              <a:t>。</a:t>
            </a:r>
            <a:r>
              <a:rPr lang="zh-CN" altLang="en-US" sz="16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近些年中国政府虽然有意培育内需，做了如“共同富裕”，“统一大市场”等尝试，但内需型经济体的建设并非一朝一夕之功，中国当前仍然是投资和出口双驱动模式。在房地产市场进入调整期后，外需成为中国经济的重要引擎。</a:t>
            </a: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一带一路、海南自贸区、出口方向（家具、文化）</a:t>
            </a:r>
            <a:endParaRPr lang="zh-CN" altLang="en-US" sz="1600" b="1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14145" y="3540760"/>
            <a:ext cx="300672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1800"/>
              </a:lnSpc>
            </a:pP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部门印发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金融支持北京市提振和扩大消费的实施方案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20" y="2582545"/>
            <a:ext cx="5358130" cy="3068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26360" y="56515"/>
            <a:ext cx="78435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</a:t>
            </a:r>
            <a:endParaRPr kumimoji="0" lang="en-US" altLang="zh-CN" sz="28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289810" y="56515"/>
            <a:ext cx="5368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03550" y="814705"/>
            <a:ext cx="6630035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价格端：反内卷的接力，延续的是物价改善的方向，关注周期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资源股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ctr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低位舆情热度不断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上升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1453515"/>
            <a:ext cx="5062220" cy="45554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985" y="1781175"/>
            <a:ext cx="6470650" cy="36385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最新一期陪跑营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启动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5" y="866140"/>
            <a:ext cx="9482455" cy="5334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决策大师养成计划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" y="1352550"/>
            <a:ext cx="6888480" cy="4382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264"/>
          <a:stretch>
            <a:fillRect/>
          </a:stretch>
        </p:blipFill>
        <p:spPr>
          <a:xfrm>
            <a:off x="5461635" y="806450"/>
            <a:ext cx="6235065" cy="28962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023100" y="4529455"/>
            <a:ext cx="467360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电脑端：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https://toujiao.n8n8.cn/jz-course/course-detail/313.html</a:t>
            </a: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4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4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手机端：</a:t>
            </a:r>
            <a:r>
              <a:rPr lang="en-US" altLang="zh-CN" sz="1600" b="0" i="0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hlinkClick r:id="rId5"/>
              </a:rPr>
              <a:t>https://toujiao.n8n8.cn/jz-course-h5/course-detail/313.html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 </a:t>
            </a:r>
            <a:endParaRPr lang="en-US" altLang="zh-CN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决策大师养成计划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陪跑营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2694305" y="982345"/>
            <a:ext cx="3021330" cy="504634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6650990" y="915670"/>
            <a:ext cx="2635885" cy="494347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595620" y="3262630"/>
            <a:ext cx="979170" cy="485775"/>
          </a:xfrm>
          <a:prstGeom prst="rightArrow">
            <a:avLst/>
          </a:prstGeom>
          <a:solidFill>
            <a:schemeClr val="accent6"/>
          </a:solidFill>
          <a:ln w="127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200" b="1" i="0" kern="1200" cap="none" spc="0" normalizeH="0" baseline="0">
                <a:solidFill>
                  <a:schemeClr val="bg1"/>
                </a:solidFill>
              </a:rPr>
              <a:t>大盘</a:t>
            </a:r>
            <a:r>
              <a:rPr kumimoji="0" lang="zh-CN" sz="3200" b="1" i="0" kern="1200" cap="none" spc="0" normalizeH="0" baseline="0">
                <a:solidFill>
                  <a:schemeClr val="bg1"/>
                </a:solidFill>
              </a:rPr>
              <a:t>环境</a:t>
            </a:r>
            <a:endParaRPr kumimoji="0" lang="zh-CN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20" y="854710"/>
            <a:ext cx="8853170" cy="5266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051050" y="0"/>
            <a:ext cx="694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en-US" sz="32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年前的</a:t>
            </a:r>
            <a:r>
              <a:rPr kumimoji="0" lang="zh-CN" altLang="en-US" sz="3200" b="1" i="0" kern="1200" cap="none" spc="0" normalizeH="0" baseline="0">
                <a:solidFill>
                  <a:schemeClr val="bg1"/>
                </a:solidFill>
              </a:rPr>
              <a:t>小热点</a:t>
            </a:r>
            <a:endParaRPr kumimoji="0" lang="zh-CN" altLang="en-US" sz="32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820" y="1156970"/>
            <a:ext cx="5525770" cy="30708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126" t="8478" r="1630" b="14865"/>
          <a:stretch>
            <a:fillRect/>
          </a:stretch>
        </p:blipFill>
        <p:spPr>
          <a:xfrm>
            <a:off x="987425" y="2726690"/>
            <a:ext cx="5756910" cy="26066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3120" y="918210"/>
            <a:ext cx="11156315" cy="714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2026 </a:t>
            </a:r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年地缘风险阶段性缓和。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10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月中美元首在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APEC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期间会晤，达成以“风险管控型休战”为特征的阶段性成果。双方在关税、出口管制与投资等方面互作有限让步。考虑到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2026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年特朗普面临中期选举压力，中美关系再度恶化的风险有限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119" t="2971" r="1011" b="2513"/>
          <a:stretch>
            <a:fillRect/>
          </a:stretch>
        </p:blipFill>
        <p:spPr>
          <a:xfrm>
            <a:off x="833120" y="1671955"/>
            <a:ext cx="8664575" cy="4060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421890" y="5772785"/>
            <a:ext cx="793813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年特朗普面临中期选举，对华仍有诉求，中美关系再度恶化的可能性较低。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29115" y="2383790"/>
            <a:ext cx="176593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>
                <a:latin typeface="sans-serif"/>
                <a:ea typeface="sans-serif"/>
              </a:rPr>
              <a:t>根据</a:t>
            </a:r>
            <a:r>
              <a:rPr lang="en-US" altLang="zh-CN" sz="1600" b="0" i="0">
                <a:latin typeface="sans-serif"/>
                <a:ea typeface="sans-serif"/>
              </a:rPr>
              <a:t>Reuters/Ipsos</a:t>
            </a:r>
            <a:r>
              <a:rPr lang="zh-CN" altLang="en-US" sz="1600" b="0" i="0">
                <a:latin typeface="sans-serif"/>
                <a:ea typeface="sans-serif"/>
              </a:rPr>
              <a:t>的最新民调，截至</a:t>
            </a:r>
            <a:r>
              <a:rPr lang="en-US" altLang="zh-CN" sz="1600" b="0" i="0">
                <a:latin typeface="sans-serif"/>
                <a:ea typeface="sans-serif"/>
              </a:rPr>
              <a:t>2025</a:t>
            </a:r>
            <a:r>
              <a:rPr lang="zh-CN" altLang="en-US" sz="1600" b="0" i="0">
                <a:latin typeface="sans-serif"/>
                <a:ea typeface="sans-serif"/>
              </a:rPr>
              <a:t>年</a:t>
            </a:r>
            <a:r>
              <a:rPr lang="en-US" altLang="zh-CN" sz="1600" b="0" i="0">
                <a:latin typeface="sans-serif"/>
                <a:ea typeface="sans-serif"/>
              </a:rPr>
              <a:t>10</a:t>
            </a:r>
            <a:r>
              <a:rPr lang="zh-CN" altLang="en-US" sz="1600" b="0" i="0">
                <a:latin typeface="sans-serif"/>
                <a:ea typeface="sans-serif"/>
              </a:rPr>
              <a:t>月末，特朗普整体支持率约为</a:t>
            </a:r>
            <a:r>
              <a:rPr lang="en-US" altLang="zh-CN" sz="1600" b="0" i="0">
                <a:latin typeface="sans-serif"/>
                <a:ea typeface="sans-serif"/>
              </a:rPr>
              <a:t>40%</a:t>
            </a:r>
            <a:r>
              <a:rPr lang="zh-CN" altLang="en-US" sz="1600" b="0" i="0">
                <a:latin typeface="sans-serif"/>
                <a:ea typeface="sans-serif"/>
              </a:rPr>
              <a:t>，反对率约为</a:t>
            </a:r>
            <a:r>
              <a:rPr lang="en-US" altLang="zh-CN" sz="1600" b="0" i="0">
                <a:latin typeface="sans-serif"/>
                <a:ea typeface="sans-serif"/>
              </a:rPr>
              <a:t>57%</a:t>
            </a:r>
            <a:r>
              <a:rPr lang="zh-CN" altLang="en-US" sz="1600" b="0" i="0">
                <a:latin typeface="sans-serif"/>
                <a:ea typeface="sans-serif"/>
              </a:rPr>
              <a:t>，处于其任内较低水平。</a:t>
            </a:r>
            <a:endParaRPr lang="zh-CN" altLang="en-US" sz="1600" b="0" i="0">
              <a:latin typeface="sans-serif"/>
              <a:ea typeface="sans-serif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91610" y="782320"/>
            <a:ext cx="4208780" cy="15125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defTabSz="266700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中国经济接力赛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defTabSz="266700">
              <a:lnSpc>
                <a:spcPct val="13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财政政策延续积极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资本市场震荡慢牛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或先抑后扬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3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2026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年机构温和预期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4300-4500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2359025"/>
            <a:ext cx="9187815" cy="38461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5370" y="1285875"/>
            <a:ext cx="788035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多家外资机构发布</a:t>
            </a:r>
            <a:r>
              <a:rPr lang="en-US" alt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2026</a:t>
            </a:r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年中国（股票）市场展望 外资有望持续流入中国股市</a:t>
            </a:r>
            <a:endParaRPr lang="zh-CN" altLang="en-US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b="45981"/>
          <a:stretch>
            <a:fillRect/>
          </a:stretch>
        </p:blipFill>
        <p:spPr>
          <a:xfrm>
            <a:off x="587375" y="2006600"/>
            <a:ext cx="5318125" cy="37045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52176"/>
          <a:stretch>
            <a:fillRect/>
          </a:stretch>
        </p:blipFill>
        <p:spPr>
          <a:xfrm>
            <a:off x="6209030" y="2115820"/>
            <a:ext cx="5318125" cy="32797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85" y="1331595"/>
            <a:ext cx="6581775" cy="398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2026 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年科技与能源趋势共振</a:t>
            </a:r>
            <a:endParaRPr kumimoji="0" lang="zh-CN" altLang="en-US" sz="24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6760" y="1097915"/>
            <a:ext cx="4618355" cy="50774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430"/>
              </a:lnSpc>
            </a:pPr>
            <a:r>
              <a:rPr lang="en-US" altLang="zh-CN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2026 </a:t>
            </a:r>
            <a:r>
              <a:rPr lang="zh-CN" altLang="en-US" sz="1600" b="1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年科技与能源趋势共振。</a:t>
            </a:r>
            <a:endParaRPr lang="zh-CN" altLang="en-US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1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“十五五规划建议”将人工智能（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）与能源列为科技战略双重点，标志中国式现代化进入以科技自立自强为核心的新阶段。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被定位为通用技术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，将深度融入科研、产业与治理，推动制造、交通、医疗等行业的“数智化”转型；能源领域则着力构建清洁低碳、安全高效的新型体系，重点发展氢能、核聚变与能源互联网，形成“能源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数据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智能”协同格局。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ts val="243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投资仍在加速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，标普全球预计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2024—2027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年间五大云服务商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资本支出将超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万亿美元，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 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驱动的算力需求将带来电力与能源投资的新周期。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64505" y="5570220"/>
            <a:ext cx="6513195" cy="3683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2160"/>
              </a:lnSpc>
            </a:pP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“十五五”规划科技是重中之重，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和能源是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十五五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科技的重心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530" y="1097915"/>
            <a:ext cx="6071870" cy="4325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73605" y="73025"/>
            <a:ext cx="85083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l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2400" b="1" i="0" kern="1200" cap="none" spc="0" normalizeH="0" baseline="0">
                <a:solidFill>
                  <a:schemeClr val="bg1"/>
                </a:solidFill>
              </a:rPr>
              <a:t>                      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2026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年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71245" y="908050"/>
            <a:ext cx="10050145" cy="112458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>
              <a:lnSpc>
                <a:spcPct val="120000"/>
              </a:lnSpc>
            </a:pPr>
            <a:r>
              <a:rPr lang="zh-CN" altLang="en-US"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新能源：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日，国家发展改革委、国家能源局发布关于促进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新能源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消纳和调控的指导意见，其中提出，到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2030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年，协同高效的多层次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新能源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消纳调控体系基本建立，持续保障新能源顺利接网、多元利用、高效运行，新增用电量需求主要由新增新能源发电满足。满足全国每年新增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亿千瓦以上新能源合理消纳需求，助力实现碳达峰目标。到</a:t>
            </a:r>
            <a:r>
              <a:rPr lang="en-US" altLang="zh-CN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2035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年，适配高比例新能源的新型电力系统基本建成，新能源消纳调控体系进一步完善，光伏储能、锂电池等新能源行业迎来重磅发展机遇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4330065"/>
            <a:ext cx="8553450" cy="1490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755" y="2032000"/>
            <a:ext cx="5697855" cy="3462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20867"/>
          <a:stretch>
            <a:fillRect/>
          </a:stretch>
        </p:blipFill>
        <p:spPr>
          <a:xfrm>
            <a:off x="2654935" y="2046605"/>
            <a:ext cx="2182495" cy="20662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60]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26316,20405934,20405922,20405918,20405950],&quot;65&quot;:[20205081],&quot;70&quot;:[3315773,3314060,3321602,3312359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WPS 演示</Application>
  <PresentationFormat>宽屏</PresentationFormat>
  <Paragraphs>84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思源黑体 CN Medium</vt:lpstr>
      <vt:lpstr>黑体</vt:lpstr>
      <vt:lpstr>阿里巴巴普惠体 Light</vt:lpstr>
      <vt:lpstr>思源黑体 Normal</vt:lpstr>
      <vt:lpstr>思源黑体 CN Normal</vt:lpstr>
      <vt:lpstr>微软雅黑</vt:lpstr>
      <vt:lpstr>sans-serif</vt:lpstr>
      <vt:lpstr>Segoe Print</vt:lpstr>
      <vt:lpstr>Arial Unicode MS</vt:lpstr>
      <vt:lpstr>Calibri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1145</cp:revision>
  <dcterms:created xsi:type="dcterms:W3CDTF">2019-06-19T02:08:00Z</dcterms:created>
  <dcterms:modified xsi:type="dcterms:W3CDTF">2025-11-20T06:57:26Z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67F8E99CA25843CDBAFD0150A9FB820A</vt:lpwstr>
  </property>
</Properties>
</file>