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791" r:id="rId6"/>
    <p:sldId id="877" r:id="rId7"/>
    <p:sldId id="897" r:id="rId8"/>
    <p:sldId id="1075" r:id="rId9"/>
    <p:sldId id="816" r:id="rId10"/>
    <p:sldId id="1063" r:id="rId11"/>
    <p:sldId id="1003" r:id="rId12"/>
    <p:sldId id="984" r:id="rId13"/>
    <p:sldId id="1081" r:id="rId14"/>
    <p:sldId id="372" r:id="rId15"/>
    <p:sldId id="1069" r:id="rId16"/>
    <p:sldId id="1077" r:id="rId17"/>
    <p:sldId id="1078" r:id="rId18"/>
    <p:sldId id="1076" r:id="rId19"/>
    <p:sldId id="1079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2" userDrawn="1">
          <p15:clr>
            <a:srgbClr val="A4A3A4"/>
          </p15:clr>
        </p15:guide>
        <p15:guide id="2" pos="36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12"/>
        <p:guide pos="36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3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光伏行业加速出清低效产能</a:t>
            </a:r>
            <a:endParaRPr lang="zh-CN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22.png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image" Target="../media/image23.png"/><Relationship Id="rId1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8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2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image" Target="../media/image26.png"/><Relationship Id="rId1" Type="http://schemas.openxmlformats.org/officeDocument/2006/relationships/tags" Target="../tags/tag12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tags" Target="../tags/tag13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6.xml"/><Relationship Id="rId2" Type="http://schemas.openxmlformats.org/officeDocument/2006/relationships/image" Target="../media/image38.png"/><Relationship Id="rId1" Type="http://schemas.openxmlformats.org/officeDocument/2006/relationships/tags" Target="../tags/tag13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2" Type="http://schemas.openxmlformats.org/officeDocument/2006/relationships/image" Target="../media/image21.png"/><Relationship Id="rId1" Type="http://schemas.openxmlformats.org/officeDocument/2006/relationships/tags" Target="../tags/tag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</a:t>
            </a:r>
            <a:endParaRPr lang="zh-CN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20000"/>
              </a:lnSpc>
            </a:pPr>
            <a:endParaRPr lang="zh-CN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2024 .11.14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13075" y="0"/>
            <a:ext cx="5826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轮动补涨选股</a:t>
            </a:r>
            <a:endParaRPr kumimoji="0" lang="en-US" altLang="zh-CN" sz="32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005840"/>
            <a:ext cx="7869555" cy="48469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《好股研选》栏目介绍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21445" y="5601335"/>
            <a:ext cx="2511425" cy="41084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1600">
                <a:sym typeface="+mn-ea"/>
              </a:rPr>
              <a:t>98</a:t>
            </a:r>
            <a:r>
              <a:rPr lang="zh-CN" altLang="en-US" sz="1600">
                <a:sym typeface="+mn-ea"/>
              </a:rPr>
              <a:t>元</a:t>
            </a:r>
            <a:r>
              <a:rPr lang="en-US" altLang="zh-CN" sz="1600">
                <a:sym typeface="+mn-ea"/>
              </a:rPr>
              <a:t>/</a:t>
            </a:r>
            <a:r>
              <a:rPr lang="zh-CN" altLang="en-US" sz="1600">
                <a:sym typeface="+mn-ea"/>
              </a:rPr>
              <a:t>月，</a:t>
            </a:r>
            <a:r>
              <a:rPr lang="en-US" altLang="zh-CN" sz="1600">
                <a:sym typeface="+mn-ea"/>
              </a:rPr>
              <a:t>8</a:t>
            </a:r>
            <a:r>
              <a:rPr lang="zh-CN" altLang="en-US" sz="1600">
                <a:sym typeface="+mn-ea"/>
              </a:rPr>
              <a:t>篇，</a:t>
            </a:r>
            <a:r>
              <a:rPr lang="en-US" altLang="zh-CN" sz="1600">
                <a:sym typeface="+mn-ea"/>
              </a:rPr>
              <a:t>12</a:t>
            </a:r>
            <a:r>
              <a:rPr lang="zh-CN" altLang="en-US" sz="1600">
                <a:sym typeface="+mn-ea"/>
              </a:rPr>
              <a:t>元</a:t>
            </a:r>
            <a:r>
              <a:rPr lang="en-US" altLang="zh-CN" sz="1600">
                <a:sym typeface="+mn-ea"/>
              </a:rPr>
              <a:t>/</a:t>
            </a:r>
            <a:r>
              <a:rPr lang="zh-CN" altLang="en-US" sz="1600">
                <a:sym typeface="+mn-ea"/>
              </a:rPr>
              <a:t>篇</a:t>
            </a:r>
            <a:endParaRPr lang="zh-CN" altLang="en-US" sz="16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" y="1083310"/>
            <a:ext cx="8192135" cy="46081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660" y="1010285"/>
            <a:ext cx="2806700" cy="436816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42315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《主力透视陪跑营》小班课好评反馈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785"/>
            <a:ext cx="12294235" cy="69157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42315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《主力透视陪跑营》小班课好评反馈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5" y="1108075"/>
            <a:ext cx="3876675" cy="2924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165" y="1019175"/>
            <a:ext cx="4229100" cy="4314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65" y="4032250"/>
            <a:ext cx="2933700" cy="885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r="36952" b="41525"/>
          <a:stretch>
            <a:fillRect/>
          </a:stretch>
        </p:blipFill>
        <p:spPr>
          <a:xfrm>
            <a:off x="7421245" y="1108075"/>
            <a:ext cx="4071620" cy="19716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435" y="5213985"/>
            <a:ext cx="3715385" cy="8737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145" y="4918075"/>
            <a:ext cx="3876040" cy="1298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rcRect t="61507" r="61339" b="16861"/>
          <a:stretch>
            <a:fillRect/>
          </a:stretch>
        </p:blipFill>
        <p:spPr>
          <a:xfrm>
            <a:off x="7891145" y="3855085"/>
            <a:ext cx="3512820" cy="78994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42315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《主力透视陪跑营》小班课好评反馈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5777"/>
          <a:stretch>
            <a:fillRect/>
          </a:stretch>
        </p:blipFill>
        <p:spPr>
          <a:xfrm>
            <a:off x="272415" y="1078865"/>
            <a:ext cx="2820035" cy="44888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r="36463"/>
          <a:stretch>
            <a:fillRect/>
          </a:stretch>
        </p:blipFill>
        <p:spPr>
          <a:xfrm>
            <a:off x="3232150" y="1198245"/>
            <a:ext cx="2719705" cy="43694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r="31925"/>
          <a:stretch>
            <a:fillRect/>
          </a:stretch>
        </p:blipFill>
        <p:spPr>
          <a:xfrm>
            <a:off x="6377305" y="1198245"/>
            <a:ext cx="2745105" cy="4368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 r="24117"/>
          <a:stretch>
            <a:fillRect/>
          </a:stretch>
        </p:blipFill>
        <p:spPr>
          <a:xfrm>
            <a:off x="9122410" y="1198245"/>
            <a:ext cx="2782570" cy="413194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42315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《主力透视陪跑营》社群下周服务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55" y="989965"/>
            <a:ext cx="7286625" cy="5161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40275" y="0"/>
            <a:ext cx="3575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市场风口</a:t>
            </a:r>
            <a:endParaRPr kumimoji="0" lang="zh-CN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925" y="1210310"/>
            <a:ext cx="7958455" cy="4175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08780" y="5485130"/>
            <a:ext cx="72307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600">
                <a:sym typeface="+mn-ea"/>
              </a:rPr>
              <a:t>当前市场策略：杀高标游资题材票，轮动反弹没主线，资金观望情绪浓厚，市场缩量，风口不明朗，</a:t>
            </a:r>
            <a:r>
              <a:rPr lang="zh-CN" sz="1600">
                <a:sym typeface="+mn-ea"/>
              </a:rPr>
              <a:t>只有轮动补涨机会</a:t>
            </a:r>
            <a:endParaRPr lang="zh-CN" sz="1600">
              <a:solidFill>
                <a:schemeClr val="tx1"/>
              </a:solidFill>
              <a:sym typeface="+mn-ea"/>
            </a:endParaRPr>
          </a:p>
          <a:p>
            <a:endParaRPr lang="zh-CN" sz="16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355"/>
          <a:stretch>
            <a:fillRect/>
          </a:stretch>
        </p:blipFill>
        <p:spPr>
          <a:xfrm>
            <a:off x="549275" y="963295"/>
            <a:ext cx="2820035" cy="51777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风口解读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40275" y="0"/>
            <a:ext cx="3575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市场风口？</a:t>
            </a:r>
            <a:endParaRPr kumimoji="0" lang="zh-CN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0" y="1102995"/>
            <a:ext cx="3438525" cy="35814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670" y="953135"/>
            <a:ext cx="5462905" cy="373126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020" y="3223260"/>
            <a:ext cx="4030980" cy="272986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090" y="2936875"/>
            <a:ext cx="4935855" cy="31178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40275" y="0"/>
            <a:ext cx="3575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市场风口？</a:t>
            </a:r>
            <a:endParaRPr kumimoji="0" lang="zh-CN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" y="1169670"/>
            <a:ext cx="6038850" cy="134302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5" y="2924175"/>
            <a:ext cx="6068060" cy="284162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8315325" y="2679065"/>
            <a:ext cx="2548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机构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VS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游资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8469630" y="2266950"/>
            <a:ext cx="21501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979535" y="1610995"/>
            <a:ext cx="8718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举报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31235" y="0"/>
            <a:ext cx="5508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   </a:t>
            </a:r>
            <a:r>
              <a:rPr lang="zh-CN" sz="3600" b="1">
                <a:solidFill>
                  <a:schemeClr val="bg1"/>
                </a:solidFill>
                <a:sym typeface="+mn-ea"/>
              </a:rPr>
              <a:t>风口答疑</a:t>
            </a:r>
            <a:endParaRPr lang="en-US" altLang="zh-CN" sz="36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7" name="同侧圆角矩形 16"/>
          <p:cNvSpPr/>
          <p:nvPr/>
        </p:nvSpPr>
        <p:spPr>
          <a:xfrm>
            <a:off x="5353050" y="2457450"/>
            <a:ext cx="1244600" cy="622300"/>
          </a:xfrm>
          <a:prstGeom prst="round2Same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同侧圆角矩形 17"/>
          <p:cNvSpPr/>
          <p:nvPr/>
        </p:nvSpPr>
        <p:spPr>
          <a:xfrm>
            <a:off x="9264650" y="3981450"/>
            <a:ext cx="1244600" cy="622300"/>
          </a:xfrm>
          <a:prstGeom prst="round2Same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同侧圆角矩形 18"/>
          <p:cNvSpPr/>
          <p:nvPr/>
        </p:nvSpPr>
        <p:spPr>
          <a:xfrm>
            <a:off x="4108450" y="3901440"/>
            <a:ext cx="1244600" cy="622300"/>
          </a:xfrm>
          <a:prstGeom prst="round2Same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同侧圆角矩形 31"/>
          <p:cNvSpPr/>
          <p:nvPr/>
        </p:nvSpPr>
        <p:spPr>
          <a:xfrm>
            <a:off x="8286750" y="2806700"/>
            <a:ext cx="1244600" cy="622300"/>
          </a:xfrm>
          <a:prstGeom prst="round2Same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同侧圆角矩形 32"/>
          <p:cNvSpPr/>
          <p:nvPr/>
        </p:nvSpPr>
        <p:spPr>
          <a:xfrm>
            <a:off x="6496050" y="3981450"/>
            <a:ext cx="1244600" cy="622300"/>
          </a:xfrm>
          <a:prstGeom prst="round2Same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同侧圆角矩形 35"/>
          <p:cNvSpPr/>
          <p:nvPr/>
        </p:nvSpPr>
        <p:spPr>
          <a:xfrm>
            <a:off x="2051050" y="4387850"/>
            <a:ext cx="1244600" cy="622300"/>
          </a:xfrm>
          <a:prstGeom prst="round2Same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同侧圆角矩形 36"/>
          <p:cNvSpPr/>
          <p:nvPr/>
        </p:nvSpPr>
        <p:spPr>
          <a:xfrm>
            <a:off x="6927850" y="1657350"/>
            <a:ext cx="1244600" cy="622300"/>
          </a:xfrm>
          <a:prstGeom prst="round2Same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同侧圆角矩形 38"/>
          <p:cNvSpPr/>
          <p:nvPr/>
        </p:nvSpPr>
        <p:spPr>
          <a:xfrm>
            <a:off x="3117850" y="2457450"/>
            <a:ext cx="1244600" cy="622300"/>
          </a:xfrm>
          <a:prstGeom prst="round2Same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同侧圆角矩形 40"/>
          <p:cNvSpPr/>
          <p:nvPr/>
        </p:nvSpPr>
        <p:spPr>
          <a:xfrm>
            <a:off x="4235450" y="1276350"/>
            <a:ext cx="1244600" cy="622300"/>
          </a:xfrm>
          <a:prstGeom prst="round2Same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同侧圆角矩形 41"/>
          <p:cNvSpPr/>
          <p:nvPr/>
        </p:nvSpPr>
        <p:spPr>
          <a:xfrm>
            <a:off x="5353050" y="5137150"/>
            <a:ext cx="1244600" cy="622300"/>
          </a:xfrm>
          <a:prstGeom prst="round2Same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4235450" y="1383030"/>
            <a:ext cx="131445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600">
                <a:sym typeface="+mn-ea"/>
              </a:rPr>
              <a:t>芯片半导体？</a:t>
            </a:r>
            <a:endParaRPr lang="zh-CN" altLang="en-US" sz="1600"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927850" y="1799590"/>
            <a:ext cx="11868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600">
                <a:sym typeface="+mn-ea"/>
              </a:rPr>
              <a:t>国产软件？</a:t>
            </a:r>
            <a:endParaRPr lang="zh-CN" altLang="en-US" sz="1600"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174365" y="2642235"/>
            <a:ext cx="118808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600">
                <a:sym typeface="+mn-ea"/>
              </a:rPr>
              <a:t>金融科技？</a:t>
            </a:r>
            <a:endParaRPr lang="zh-CN" altLang="en-US" sz="1600"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743700" y="4186555"/>
            <a:ext cx="7493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600">
                <a:sym typeface="+mn-ea"/>
              </a:rPr>
              <a:t>汽配？</a:t>
            </a:r>
            <a:endParaRPr lang="zh-CN" altLang="en-US" sz="1600"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235450" y="4050665"/>
            <a:ext cx="82613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600">
                <a:sym typeface="+mn-ea"/>
              </a:rPr>
              <a:t>光伏？</a:t>
            </a:r>
            <a:endParaRPr lang="zh-CN" altLang="en-US" sz="1600"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480050" y="2599690"/>
            <a:ext cx="9525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ym typeface="+mn-ea"/>
              </a:rPr>
              <a:t>机器人？</a:t>
            </a:r>
            <a:endParaRPr lang="zh-CN" altLang="en-US" sz="1600"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344535" y="2979420"/>
            <a:ext cx="11868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ym typeface="+mn-ea"/>
              </a:rPr>
              <a:t>AI</a:t>
            </a:r>
            <a:r>
              <a:rPr lang="zh-CN" altLang="en-US" sz="1600">
                <a:sym typeface="+mn-ea"/>
              </a:rPr>
              <a:t>应用端？</a:t>
            </a:r>
            <a:r>
              <a:rPr lang="en-US" altLang="zh-CN" sz="1600">
                <a:sym typeface="+mn-ea"/>
              </a:rPr>
              <a:t> </a:t>
            </a:r>
            <a:endParaRPr lang="en-US" altLang="zh-CN" sz="1600"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108835" y="4523740"/>
            <a:ext cx="11868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ym typeface="+mn-ea"/>
              </a:rPr>
              <a:t>手机产业？</a:t>
            </a:r>
            <a:endParaRPr lang="zh-CN" altLang="en-US" sz="1600"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353050" y="5241925"/>
            <a:ext cx="1314450" cy="4000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>
                <a:sym typeface="+mn-ea"/>
              </a:rPr>
              <a:t>地产化债？</a:t>
            </a:r>
            <a:endParaRPr lang="zh-CN" altLang="en-US" sz="1600"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175115" y="4186555"/>
            <a:ext cx="142303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ym typeface="+mn-ea"/>
              </a:rPr>
              <a:t>政策促销费？</a:t>
            </a:r>
            <a:endParaRPr lang="zh-CN" altLang="en-US" sz="1600">
              <a:sym typeface="+mn-ea"/>
            </a:endParaRPr>
          </a:p>
        </p:txBody>
      </p:sp>
      <p:sp>
        <p:nvSpPr>
          <p:cNvPr id="53" name="同侧圆角矩形 52"/>
          <p:cNvSpPr/>
          <p:nvPr/>
        </p:nvSpPr>
        <p:spPr>
          <a:xfrm>
            <a:off x="1543050" y="1977390"/>
            <a:ext cx="1244600" cy="622300"/>
          </a:xfrm>
          <a:prstGeom prst="round2Same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1543050" y="2120265"/>
            <a:ext cx="131445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ym typeface="+mn-ea"/>
              </a:rPr>
              <a:t>         </a:t>
            </a:r>
            <a:r>
              <a:rPr lang="zh-CN" altLang="en-US" sz="1600">
                <a:sym typeface="+mn-ea"/>
              </a:rPr>
              <a:t>？</a:t>
            </a:r>
            <a:endParaRPr lang="zh-CN" altLang="en-US" sz="1600">
              <a:sym typeface="+mn-ea"/>
            </a:endParaRPr>
          </a:p>
        </p:txBody>
      </p:sp>
      <p:sp>
        <p:nvSpPr>
          <p:cNvPr id="55" name="同侧圆角矩形 54"/>
          <p:cNvSpPr/>
          <p:nvPr/>
        </p:nvSpPr>
        <p:spPr>
          <a:xfrm>
            <a:off x="9039860" y="1799590"/>
            <a:ext cx="1244600" cy="622300"/>
          </a:xfrm>
          <a:prstGeom prst="round2Same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9039860" y="1917065"/>
            <a:ext cx="131445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ym typeface="+mn-ea"/>
              </a:rPr>
              <a:t>         </a:t>
            </a:r>
            <a:r>
              <a:rPr lang="zh-CN" altLang="en-US" sz="1600">
                <a:sym typeface="+mn-ea"/>
              </a:rPr>
              <a:t>？</a:t>
            </a:r>
            <a:endParaRPr lang="zh-CN" altLang="en-US" sz="160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31235" y="0"/>
            <a:ext cx="5508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    </a:t>
            </a:r>
            <a:r>
              <a:rPr lang="zh-CN" sz="3600" b="1">
                <a:solidFill>
                  <a:schemeClr val="bg1"/>
                </a:solidFill>
                <a:sym typeface="+mn-ea"/>
              </a:rPr>
              <a:t>金融科技</a:t>
            </a:r>
            <a:endParaRPr lang="zh-CN" sz="36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5" y="862965"/>
            <a:ext cx="3547745" cy="2485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05" y="3735705"/>
            <a:ext cx="3199765" cy="20167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790" y="972185"/>
            <a:ext cx="3521075" cy="2119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790" y="3348355"/>
            <a:ext cx="3493770" cy="2505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785" y="1212215"/>
            <a:ext cx="3853815" cy="23425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风口选股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13075" y="0"/>
            <a:ext cx="5826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</a:t>
            </a:r>
            <a:r>
              <a:rPr lang="en-US" sz="3200" b="1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sym typeface="+mn-ea"/>
              </a:rPr>
              <a:t>轮动补涨选股</a:t>
            </a:r>
            <a:endParaRPr kumimoji="0" lang="en-US" altLang="zh-CN" sz="32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15" y="817245"/>
            <a:ext cx="8979535" cy="48418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4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4064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WPS 演示</Application>
  <PresentationFormat>宽屏</PresentationFormat>
  <Paragraphs>76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华文细黑</vt:lpstr>
      <vt:lpstr>微软雅黑</vt:lpstr>
      <vt:lpstr>Arial Unicode MS</vt:lpstr>
      <vt:lpstr>Calibri</vt:lpstr>
      <vt:lpstr>Arial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924</cp:revision>
  <dcterms:created xsi:type="dcterms:W3CDTF">2019-06-19T02:08:00Z</dcterms:created>
  <dcterms:modified xsi:type="dcterms:W3CDTF">2024-11-14T06:55:55Z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67F8E99CA25843CDBAFD0150A9FB820A</vt:lpwstr>
  </property>
</Properties>
</file>